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84" d="100"/>
          <a:sy n="84" d="100"/>
        </p:scale>
        <p:origin x="7806" y="1817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כ"ד/אב/תשע"ג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6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1600" b="1" dirty="0">
                <a:latin typeface="+mj-lt"/>
              </a:rPr>
              <a:t>Adaptability, Adaptedness and </a:t>
            </a:r>
            <a:endParaRPr lang="en-US" sz="11600" b="1" dirty="0" smtClean="0">
              <a:latin typeface="+mj-lt"/>
            </a:endParaRPr>
          </a:p>
          <a:p>
            <a:pPr indent="205684" algn="ctr" rtl="0"/>
            <a:r>
              <a:rPr lang="en-US" sz="11600" b="1" dirty="0" smtClean="0">
                <a:latin typeface="+mj-lt"/>
              </a:rPr>
              <a:t>Stress-Induced </a:t>
            </a:r>
            <a:r>
              <a:rPr lang="en-US" sz="11600" b="1" dirty="0">
                <a:latin typeface="+mj-lt"/>
              </a:rPr>
              <a:t>Mutagenesis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</a:t>
            </a:r>
            <a:r>
              <a:rPr lang="en-US" sz="2400" kern="0" dirty="0">
                <a:latin typeface="+mn-lt"/>
              </a:rPr>
              <a:t>(1-3).</a:t>
            </a: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(4) 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in 1931 (5) 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complex adaptation.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Arrows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for background deleterious mutation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for mutations in the A/a and B/b loci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slash.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simplicity; 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mean fitness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at a mutation-selection balance and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adaption rate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on a rugged fitness landscape with and without stress-induced mutagenesis. </a:t>
            </a: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increases the rate of 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432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Rosenberg SM, et al.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1998, 148:1559–66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Ram Y, Hadany L. </a:t>
            </a:r>
            <a:r>
              <a:rPr lang="en-US" sz="2100" i="1" dirty="0" smtClean="0">
                <a:latin typeface="+mn-lt"/>
              </a:rPr>
              <a:t>Evolution</a:t>
            </a:r>
            <a:r>
              <a:rPr lang="en-US" sz="2100" dirty="0" smtClean="0"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with normal mutagenesis (NM), constitutive mutagenesis (CM) and stress-induced mutagenesis (SIM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than 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fold-increase).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400" i="1" kern="0" baseline="3000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due to 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(12)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(4).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adaptability-adaptedness 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can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achieve the same adaptation rate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as CM (by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increasing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too high (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i.e.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U&gt;s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400" b="1" kern="0" dirty="0">
                <a:solidFill>
                  <a:srgbClr val="00B050"/>
                </a:solidFill>
                <a:latin typeface="Calibri"/>
              </a:rPr>
              <a:t>mixed strategy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, in which all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-fold, is still more efficient than 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971" y="39262246"/>
            <a:ext cx="1561117" cy="15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689" y="40365842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468579" y="38038110"/>
            <a:ext cx="4917155" cy="2062103"/>
            <a:chOff x="20736000" y="39190238"/>
            <a:chExt cx="4917155" cy="2062103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2062103"/>
              <a:chOff x="1022996" y="5356373"/>
              <a:chExt cx="4917156" cy="2062103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99578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10607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00444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20621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3200" b="1" dirty="0" smtClean="0"/>
                  <a:t>yoavram@post.tau.ac.il</a:t>
                </a:r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 smtClean="0"/>
              </a:p>
              <a:p>
                <a:pPr algn="l" rtl="0"/>
                <a:r>
                  <a:rPr lang="en-US" sz="3200" b="1" dirty="0" smtClean="0"/>
                  <a:t>+972.545.383136</a:t>
                </a:r>
              </a:p>
              <a:p>
                <a:pPr algn="l" rtl="0"/>
                <a:r>
                  <a:rPr lang="en-US" sz="3200" b="1" dirty="0" smtClean="0"/>
                  <a:t>@yoavram</a:t>
                </a:r>
                <a:endParaRPr lang="en-US" sz="32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312898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419486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2523" y="39929474"/>
            <a:ext cx="7920000" cy="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59232"/>
              </p:ext>
            </p:extLst>
          </p:nvPr>
        </p:nvGraphicFramePr>
        <p:xfrm>
          <a:off x="2178547" y="21404262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7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0427" y="39957271"/>
            <a:ext cx="7920000" cy="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0747499" y="39550278"/>
            <a:ext cx="3148167" cy="523212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/>
            <a:r>
              <a:rPr lang="en-US" sz="2800" dirty="0"/>
              <a:t>fitness</a:t>
            </a:r>
            <a:endParaRPr lang="he-IL" sz="2800" dirty="0"/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540000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380468" y="1859760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540000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9525484" y="18629057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81" name="Picture 15" descr="D:\workspace\ruggedsim\manuscript\fitness_landscape_key_vertical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3" b="35462"/>
          <a:stretch/>
        </p:blipFill>
        <p:spPr bwMode="auto">
          <a:xfrm>
            <a:off x="2250555" y="36669958"/>
            <a:ext cx="2518881" cy="26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1027"/>
          <p:cNvGrpSpPr/>
          <p:nvPr/>
        </p:nvGrpSpPr>
        <p:grpSpPr>
          <a:xfrm>
            <a:off x="2106539" y="33501606"/>
            <a:ext cx="1872208" cy="2871808"/>
            <a:chOff x="2106539" y="34446222"/>
            <a:chExt cx="1872208" cy="2871808"/>
          </a:xfrm>
        </p:grpSpPr>
        <p:pic>
          <p:nvPicPr>
            <p:cNvPr id="80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41" r="56795" b="37231"/>
            <a:stretch/>
          </p:blipFill>
          <p:spPr bwMode="auto">
            <a:xfrm>
              <a:off x="2126882" y="35301806"/>
              <a:ext cx="1851865" cy="97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795" b="76887"/>
            <a:stretch/>
          </p:blipFill>
          <p:spPr bwMode="auto">
            <a:xfrm>
              <a:off x="2114923" y="34446222"/>
              <a:ext cx="1851865" cy="94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020" r="56795"/>
            <a:stretch/>
          </p:blipFill>
          <p:spPr bwMode="auto">
            <a:xfrm>
              <a:off x="2106539" y="36338147"/>
              <a:ext cx="1851865" cy="979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1622668" y="39478270"/>
            <a:ext cx="3148167" cy="523212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/>
            <a:r>
              <a:rPr lang="en-US" sz="2800" dirty="0"/>
              <a:t>fitness</a:t>
            </a:r>
            <a:endParaRPr lang="he-IL" sz="2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171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9302" y="665958"/>
            <a:ext cx="1813301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4" descr="D:\university\confrences\ESEB2013\tmnt.jpg"/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3608" r="53306" b="48387"/>
          <a:stretch/>
        </p:blipFill>
        <p:spPr bwMode="auto">
          <a:xfrm>
            <a:off x="-24315" y="65498"/>
            <a:ext cx="3534310" cy="33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751941" y="3082621"/>
            <a:ext cx="1348725" cy="11808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7" name="Picture 4" descr="D:\university\confrences\ESEB2013\tmnt.jpg"/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52711" r="51069" b="291"/>
          <a:stretch/>
        </p:blipFill>
        <p:spPr bwMode="auto">
          <a:xfrm>
            <a:off x="2612065" y="2650733"/>
            <a:ext cx="3503488" cy="32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4717051" y="3673028"/>
            <a:ext cx="1872208" cy="8093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Rectangle 85"/>
          <p:cNvSpPr/>
          <p:nvPr/>
        </p:nvSpPr>
        <p:spPr>
          <a:xfrm>
            <a:off x="27323896" y="747107"/>
            <a:ext cx="1872208" cy="8093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5" name="Picture 4" descr="D:\university\confrences\ESEB2013\tmnt.jpg"/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4" t="51850" r="4527" b="1462"/>
          <a:stretch/>
        </p:blipFill>
        <p:spPr bwMode="auto">
          <a:xfrm>
            <a:off x="23916438" y="3066742"/>
            <a:ext cx="3616502" cy="32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D:\university\confrences\ESEB2013\tmnt.jpg"/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7" t="3608" r="7575" b="47872"/>
          <a:stretch/>
        </p:blipFill>
        <p:spPr bwMode="auto">
          <a:xfrm>
            <a:off x="26589259" y="29363"/>
            <a:ext cx="3554858" cy="34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8" y="3803322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97" y="2959751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901" y="16737756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700827" y="25076670"/>
            <a:ext cx="38164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mutagenesis)</a:t>
            </a:r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882</Words>
  <Application>Microsoft Office PowerPoint</Application>
  <PresentationFormat>Custom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16</cp:revision>
  <dcterms:created xsi:type="dcterms:W3CDTF">2013-07-29T08:32:41Z</dcterms:created>
  <dcterms:modified xsi:type="dcterms:W3CDTF">2013-07-31T14:09:01Z</dcterms:modified>
</cp:coreProperties>
</file>