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91" r:id="rId4"/>
    <p:sldId id="257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549F6-D54C-4F90-A544-7E06C89A742C}">
          <p14:sldIdLst>
            <p14:sldId id="256"/>
            <p14:sldId id="291"/>
            <p14:sldId id="257"/>
            <p14:sldId id="270"/>
            <p14:sldId id="271"/>
            <p14:sldId id="272"/>
          </p14:sldIdLst>
        </p14:section>
        <p14:section name="Untitled Section" id="{C5F0C455-B13A-4F64-8286-2AAB1FD9976F}">
          <p14:sldIdLst>
            <p14:sldId id="273"/>
            <p14:sldId id="274"/>
            <p14:sldId id="276"/>
            <p14:sldId id="277"/>
            <p14:sldId id="278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04" d="100"/>
          <a:sy n="104" d="100"/>
        </p:scale>
        <p:origin x="-114" y="-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10/31/2014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ndavies.com/maps/random-points/" TargetMode="Externa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SpherePointPicking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rchive.org/details/geneticaltheoryo031631mb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b="1" dirty="0" smtClean="0"/>
              <a:t>Probabilistic </a:t>
            </a:r>
            <a:r>
              <a:rPr lang="en-US" b="1" dirty="0"/>
              <a:t>approach to the probability of improvement in Fisher's geometric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563960"/>
          </a:xfrm>
        </p:spPr>
        <p:txBody>
          <a:bodyPr>
            <a:normAutofit/>
          </a:bodyPr>
          <a:lstStyle/>
          <a:p>
            <a:pPr rtl="0"/>
            <a:r>
              <a:rPr lang="en-US" b="1" dirty="0" err="1"/>
              <a:t>Yoav</a:t>
            </a:r>
            <a:r>
              <a:rPr lang="en-US" b="1" dirty="0"/>
              <a:t> Ram </a:t>
            </a:r>
            <a:endParaRPr lang="en-US" b="1" dirty="0" smtClean="0"/>
          </a:p>
          <a:p>
            <a:pPr rtl="0"/>
            <a:endParaRPr lang="en-US" dirty="0" smtClean="0"/>
          </a:p>
          <a:p>
            <a:pPr rtl="0"/>
            <a:r>
              <a:rPr lang="en-US" dirty="0" err="1" smtClean="0"/>
              <a:t>Hadany</a:t>
            </a:r>
            <a:r>
              <a:rPr lang="en-US" dirty="0" smtClean="0"/>
              <a:t> Lab</a:t>
            </a:r>
          </a:p>
          <a:p>
            <a:pPr rtl="0"/>
            <a:r>
              <a:rPr lang="en-US" dirty="0" smtClean="0"/>
              <a:t>December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result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2800" dirty="0" smtClean="0"/>
                  <a:t>For an arbitrary number of traits </a:t>
                </a:r>
                <a:r>
                  <a:rPr lang="en-US" sz="2800" i="1" dirty="0" smtClean="0"/>
                  <a:t>n</a:t>
                </a:r>
                <a:endParaRPr lang="en-US" sz="2800" dirty="0"/>
              </a:p>
              <a:p>
                <a:pPr marL="0" indent="0" algn="ctr" rtl="0">
                  <a:buNone/>
                </a:pPr>
                <a:endParaRPr lang="en-US" i="1" dirty="0" smtClean="0"/>
              </a:p>
              <a:p>
                <a:pPr marL="0" indent="0" algn="ctr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32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sz="32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sup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𝜃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𝜋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3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6060" y="6310416"/>
            <a:ext cx="9145016" cy="430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 smtClean="0"/>
              <a:t>Rice 1990, </a:t>
            </a:r>
            <a:r>
              <a:rPr lang="en-US" sz="2400" dirty="0" err="1" smtClean="0"/>
              <a:t>Hartl</a:t>
            </a:r>
            <a:r>
              <a:rPr lang="en-US" sz="2400" dirty="0" smtClean="0"/>
              <a:t> &amp; </a:t>
            </a:r>
            <a:r>
              <a:rPr lang="en-US" sz="2400" dirty="0" err="1" smtClean="0"/>
              <a:t>Taubes</a:t>
            </a:r>
            <a:r>
              <a:rPr lang="en-US" sz="2400" dirty="0" smtClean="0"/>
              <a:t> 1996, Waxman  &amp; Welch 2005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708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Multiple traits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1772816"/>
            <a:ext cx="5114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783035"/>
            <a:ext cx="501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32" y="2060848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Asymptotic result for many traits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 smtClean="0"/>
                  <a:t>This is the result given by Fisher (1930, pg. 40)</a:t>
                </a:r>
              </a:p>
              <a:p>
                <a:pPr algn="l" rtl="0"/>
                <a:r>
                  <a:rPr lang="en-US" dirty="0" smtClean="0"/>
                  <a:t>Can be found as an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l" rtl="0"/>
                <a:endParaRPr lang="en-US" dirty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 algn="ctr" rtl="0">
                  <a:buNone/>
                </a:pPr>
                <a:endParaRPr lang="en-US" i="1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is the cumulative probability function of the standard normal distribution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2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3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asymptotic result</a:t>
            </a:r>
            <a:endParaRPr lang="he-IL" dirty="0"/>
          </a:p>
        </p:txBody>
      </p:sp>
      <p:sp>
        <p:nvSpPr>
          <p:cNvPr id="4" name="AutoShape 2" descr="data:image/png;base64,iVBORw0KGgoAAAANSUhEUgAAAnQAAAFnCAYAAAAvw9RnAAAABHNCSVQICAgIfAhkiAAAAAlwSFlzAAALEgAACxIB0t1+/AAAIABJREFUeJzsnXdcU9f7xz/ZCctRwEnV2qp1U7d1oTjqqAt3W621jjpQa93WUfeoSqvWOqrWjSjOuhBHHTjqj9Y66kQcOIookJ3c3x98z21CArmBQBjP+/W6L3L3k8PJuZ/7nHOeR8RxHAeCIAiCIAgi3yJ2twEEQRAEQRBE9iBBRxAEQRAEkc8hQUcQBEEQBJHPIUFHEARBEASRzyFBRxAEQRAEkc8hQUcQBEEQBJHPIUFHEARBEASRzyFBRxAE4QI4jkNUVBT27dsHjUbjbnMIgihkSIUeuH//fnz//feYOnUqWrVqlZM2EQRBuJU7d+5g9OjRSElJEXxOUlISYmNjAQC9e/fGtm3bAABmsxk3btyA0WgEABiNRvzyyy+4du0aAKBu3br45JNPUK1aNchkMhd/E4IgCguCBV1sbCxOnjwJnU5Hgo4giAKLXq9Hy5YtER8fn+Vr/PXXXwDSxNtnn33Gizt7nDp1CkuWLEGbNm0QGRkJlUqV5fsSBFF4cbrL9fHjxzlhB0EQRJ5ALpfj22+/hUgkyvI12rZtCwDYuXOnXTHXqVMnTJ48GaNHj+YF3NGjRxEcHIyzZ89m+b4EQRReBHvoCIIgCguDBg1C+/btMXfuXBQrVgxDhw6FXC63e+y2bdsQGhrKr3t7e2PMmDEAgNTUVH77p59+iilTpsDPzw/Fixfnt3fp0gUTJ07EhQsXcO7cOQwdOhQXL14kTx1BEE7htKDjOC4n7CAIgshTlC5dGj/++KPD4ypWrGi1PmjQIJQtW9ZqW0BAADZt2mT3/ObNm+P3339H//79sWXLFly7dg3Dhg3Dhg0bsmw7QRCFD6cF3ZMnT3DixAnUqlUr0+M8PDzoDZMgiALP1q1b+c9NmjTBggULbI5x1H0rkUiwceNG/Pvvvzh8+DDOnj0Ls9kMsZgCERAEIQynWwuTyYRWrVrB19c306V06dJYtWpVTthMEASRJ7h06RJ27tzJr0+fPt3uTNXHjx/j77//zvRaEokETZo0AZA2y3b//v2uNZYgiAJNlsbQVa5cGQqFIsP9iYmJePToEaKjozFs2LAsG0cQBJGX6dSpEx+ORKlUZhgBwGQy4ejRo6hWrZrgaxsMBpfYSBBE4cBpQTdy5EiEhYVleoxer8fJkyfRsGHDLBtGEASRl7l9+zaePXvGry9btsymazX9+DqhBAQEoEOHDtmyjyCIwoXTXa5SqWMNKJfL0aZNG/j4+GTJKIIgiLzO2rVr+c8NGzbEkCFDbI5p2bIlKlWq5PS1S5UqRWOQCYJwCqcF3e7du3PCDoIgiHyDwWDAvn37+PVx48ZleCwLdyIk68Tr168BgF6GCYJwGqcFXfXq1XPCDgBpEdNDQkIwePBg/PPPP9m+nlarxblz55CQkOAC6wiCINLYuXMnbt68ya8XLVrU4TlLly7NNOxTdHQ0P5xl8uTJ2TeSIIhCheAxdF5eXlCpVJg+fbrLjYiPj0f//v0RHR3Nb9u0aRP27t3LR1zPiMTERMTExFhte/LkCbZs2YIHDx7g/v378Pf3x7p169ChQ4dsRX8nCIIAgB07dvCfq1evjubNmzs859WrV+A4zm4bZDQaMXnyZOh0OgwZMkTQ9QiCICwRcQIjBXMcB7PZDIlE4lIDnj59iiZNmuDevXv8tmrVquHRo0dITU3F5MmTMXPmzAzPb968OU6fPi3oXr/++is++eSTbNtMEEThJS4uDlWrVoVarQYADBw4EOvWrcvw+Bo1auDatWsA0ma7WsaWMxqN2Lt3L7777jvExsaiQoUK+PPPP+Hl5ZWzX4IgiAKHQw+d0WhEZGQkkpOT0axZMwBp3QtvvfWWSww4ePAg7t27h0qVKqFp06a4du0aoqOjcfPmTbRq1QoLFixAo0aN0K5dO7vnP3nyxGabt7c3unfvbjWBQ6VSZXgNgiAIody/f58Xc0DazH+hvHz5En5+fnj48CFWrFiBo0ePIjY2FgAwdOhQrFixgoIJEwSRJRwKuh07dth4tZRKJdq3b88LJrlcjoEDB6JOnTpODeblOA4//PADAOD48eMICAjg9wUGBiIqKgoffvghunTpgufPn9tc+9GjR3j8+DEAoFmzZti0aRM8PDzg4eEBT09PwXYQBEEIRaPRWK0LGT/HKFGihM22kiVLYty4cRgzZgyJOYIgsoxDQVe+fHmULFnSamKBVqu1me26efNmlCpVCjNnzsSXX34p6OZRUVH4888/UatWLZQpU8Zmf2BgIKpUqYKrV69Co9HYCLqYmBi+cd24cSPKlSsn6L4EQRBZhb2EAmmBhcuXL+/0NSpVqoRKlSpBqVRi3rx5ePfdd11oIUEQhRGHgu7DDz/EjRs3bNLWmEwm7NixAw8fPsS1a9fw4MEDPH36FIMHD0a5cuXQpk0bhzePjIwEkJYuJ7M3U7lcbjcmk6XA69GjB5o0aQJ/f3989dVXKFKkiMP7F2RMJhP0ej0MBgOMRiMMBgN0Oh30ej30ej2MRiOMRiNMJhNMJhP/OaMhlWKxGCKRCBKJBDKZDDKZDFKpFFKpFBKJBHK5HDKZDBKJBFKpFAqFAkqlEhKJpFBNRDGbzXy5W5az5f/C3mI2m22uJRKJrMrcsozZwv4XbD9bCnqZcxzH11tW1gaDgV9Y2Vt+NplMdstZLBbzCytXy3VWtgEBAZDJZHyvAJDWPjqiXr16MJlMANJ6Enr27InGjRtDqVS6rkBcAMdxfPnpdDpotVpotVq+zdDr9TCbzXybYTabbcrTst6JRCKrsmXlyeooq7cqlQpKpZIv54Jedy3hOA5arRapqal8eWu1WrvtA8dxdttne20za4elUinkcjk8PDygUCj4cmfnFFTMZjPUajX/zGP1mNVty+dfZm1vRu0Cq6tSqRQymQwKhQIqlQoeHh5u9bILnhSRGStWrMCIESMApOUjPHXqlKCGrkGDBrh48SIePXpk10MXExODFi1aICQkBL/++qvNfo7jUK5cOcTHx1ttL1KkCMLDwxEcHJxhpTWZTAgODub/GayyswrPum1ZY8P2pxc07C/7p7PP7AfDJpOwHyR7CLHtlg98VvnYg9/yB65Wq5GSkoKUlBS+AWAVVqfTQa1WQ61W85WXpSPKCzBBrlKp+IqvUqn4smY/BLbdw8MDXl5eUCqV/JL+/8N+YExQpv/RWf7fLf8HJpOJf8hrNBr+x63T6fhG1Wg0QqPRWDUIrCFgx7158wbJyclQq9XQarXQ6XQwGAz8g9vdyGQyq/Lz8vKCj48PPyTB29vbah8rb9ZQKRQK/mFg2XClr9/p6zlrIC1fEiwXVp8t/wesrNlntrA6zuo/+8zquL2GOCeJjIxE586dceLECdy5cwfe3t7o2bMnJBIJQkJCcOPGDXh7e8PT0xOenp7o06cP+vTpY/daHMfhxYsX0Gg0+Pfff3H37l27ddqyrAFY1WPWfliKWMuyYuvp24/k5GS+7qrVar6cNRpNpmFVcgORSGT1cFSpVPDx8eHLlbUhSqWSFymsDbd8oWHblEqlVR1OX6aWZcsEU/p2mdVX1iZbvizodDpoNBpe8LI2gm1n57J2hAll9r9wV5mLxWJ4enryZWi5sPaWPefYs5Btk8vl8PT05NsQyxdKtm5Zl1l5szJmddeyrFm7zOoxq4+svFgbwcqMtc1arRbJyclITU3l2wzWHrsL9ryzbHOlUilfjumfb5Z12tJRYvmSzuqz0WjEH3/8keFE0WwLuri4OAQFBeH+/fuQSCTYsmULevXqJejczASd0WhEYGAg7t69iyNHjqBp06Z2r7F8+XJMnz6dD8hpycCBA7FmzRq7irlJkyZQKpXYu3cvmjRpwj+Q2Q+TNXbuFkYikchK5LCKwCoGe/iyBzX7UbGGzFJ4WjZ6lt41y4cIezOx18ixHyP74Vm+5TDRwx7k7MfGPrOHtOVndg77gbIfbmpqKlJSUtyWy1IsFvNlbvlWyxo89kP18vLiHzrpBZBl2bPtluvpl/SNnuViKUJZGbMlvVfK8sFi+UKQkpKCN2/e8PWaNYxsn1ardUtZA9aC33JhdZw9vNlnywe1pYcyvbfSslG0FEmW9ZsJJEuhZOl9siz7IkWKoEOHDnygYCDtxXDXrl3Yt28fdDod3rx5g9TUVKSmpsJgMOCzzz5DmzZtoFQqwXEcnj17hj179mD37t1Wnr6cgr0wqVQqeHt7822It7c3X6YsJFX6h7ZlO8IWe94KVp7sUWJZd+2VL6ujrN5aCh9WXy1FPnt5Yg9tVrfZQ521Re7Csl21FEVssWw72D5PT0+rcmftOttv+QJlWW/Tv6ymdxawMmXtMBOlli+nli+wlk4Btli+oBqNRl70W/bwpB9HmpOIRCK+DfD29rZyDiiVSiuxz/6y9pvV3/TtuOXzL30dtld/07cL6XsB2HPN0tOakpKC169f8zqC7WcLq+dCXk4lEgmMRiOvW44fP26/rLIj6O7fv49WrVrh/v37qF+/Pvbu3YuSJUsKPp8Juri4OLz99tv8dqPRiL59+yI8PBxjx47FkiVL+H0xMTGoVq2a1bT+Z8+e4f/+7/8ApDUmERER2LhxIwwGA2bMmGE3dl69evXg5+eHQ4cOZWoja2RYZU4vaNhfS68E+4ExLH+ITDyxbZYPfMtKZynA8ht79uzhf2wtW7bM8nXMZjP/47BsTCxFjaXbnG2zV6VZeTMPK/MCsIc9azCUSmWe7opYuXIl3xB98cUXLrsu856xhop5Li276C3ruqXIZ7D6bemttuwelkgkNi8b7OGVF5g/fz5v59ixY11+fZPJZCVeLLuMWbmnr9PpuzUt6zFrP9J7SCxf7vLSJItFixbxbd3w4cNdem021MGyjWDixLIOW5ZpZl2Ylu2ypeeE1V3Ll4W8UMZz5szh27avv/46x+9nMpl4UZLeQ5y+fU7fTqQXqKydsKzHli/K7u6Gz+l2AfhPZ1g6Sixf0k0mE2rWrOlYt3BZwGAwcHPnzuXEYjEHgKtfvz736tUrp6/Tp08fDgA3ePBgzmQycRzHcbdv3+a6du3KAeBCQkI4vV7PHx8TE8MB4Dp27Ojw2m3btuUAcL1797a7v2rVqly3bt24Fy9ecJ07T+HMZrPT9hP2AcAvhGuhss05qGxzFirfnIPKNufIS2XLdEtGOP1qsX37dlSpUgWTJ08Gx3GYOHEijhw54tTUfcakSZOgUCjw888/o0KFCqhatSqqV6+Ow4cPIzw8HNu3b4dMJuOPZ5MohNzLUQBkrVYLpVIJnU6HdevGYNKkSW7vXiUIgiAIgrAH0y0ZIbivQ6PRYOXKlVZJqOfPn4/x48dn2bgaNWrgt99+wzfffIMrV64AAOrXr4/FixfbHTM3cuRIKJVKTJgwIdPrvnr1CtevXweQNr7BHjqdDgqFAjqdDqGhoYiIiIBYLMbcuXOz/H0IgiAIgiByAqZbMkLwGLpGjRrhwoULVtu6d++Ob775JtMxBBKJBLVq1crUY8ZxHA4cOACJRIKPPvpIcH/57t27cfv2bX49ODgYL1++xIQJE/jo65cvX0adOnVszi1WrBg++eQTDB48GK9evUJQUBA4jsOJEyfQokULQfcn7JN+hinhOqhscw4q25yFyjfnoLLNOfJS2TLdYhkL0xLBHrr0cegAICIiAhEREQ7PXbNmDQYNGpThfpFIhE6dOgk1hWf58uWZ5nFdtGiRXTEHACkpKfDy8kJKSgqaNWuGqVOnYtasWejXrx9iY2Ph6+vrtD0EQRAEQRA5AdMtGSFY0F28eBHJycn8uslkwvbt2xEXF5fpee+99x4GDBgg9DZOsWHDBkRERGDdunV4+vQpH7pEqVRizpw5Gc5IYbFvWJcrAEybNg0nTpzA77//joEDB2Lv3r15erYjQRAEQRCFA0vdkhGCBV2VKlVstjVs2DBrlrmIChUqYNy4cRg3bhwMBgN2794NrVaL1q1bo3Tp0hmexyY/yGQyPn+sVCrF5s2bUbt2bezfvx/Lli3DmDFjcuV7FDTshYkhXAOVbc5BZZuzUPnmHFS2OUdeKVtL3ZIRDsfQ3b17F9OmTcPatWvh4eHhWgvdxOvXr1G0aFEsXrzYJmZPZGQkunbtCplMhjNnzqBBgwZuspIgCIIgCCJz3cJwGLbkzJkz2LZtG5YtWyboprmdjicrpKamAoDdvuguXbpg1KhRMBgM2LRpk9sHQRIEQRAEUbjJTLcwBHe5qtVqh8cYDAb4+/tjx44daNOmjdBL5zoszVFGfdGLFi1CYmIili9fDpFIhKSkJAwduhQJCSIoFEaMGtUGHTo0y02TCYIgCIIopDjSLYATgi49M2fORHx8PH7++Wc+bInJZEJSUhJGjRqFmzdvZvXSOY5erweADNNqyeVyrFq1ClKpFK9fv0br1lNw+fJsAMUAAHfvTgEAEnUEQRCFkOvXryMlJQUSicQmtyjLAZ2fJtVxHMfnH01OTkZKSgp0Oh3UajWf0ovl0rVMpabX6/m0i+nT1AHg84NbpgKUSqV8PlWZTMZvYym/LPO2srL08fGBQqHIE2nWnIHjOD6XLss/zMqS4zhUqlQJxYoVE3QtR7oFyIagu3TpEg4ePIiRI0eiVq1aVvvclVRdKMy+zAYXMrfmggWbcPnyRDAxBwB3787BDz9MI0FHEARRyEhKSkKdOnVQo0YNPnm9RqPhk9ur1WqYTCb4+PjAy8sLSqUSnp6eVvmjmXhhwoZtk8lkEIvFVrm/WeJ4tjC4dAnkWd5Uo9EInU5nlTTeMsetWq3ml5SUFF7ISaVSeHl5wdvbG15eXlAoFPDw8OBzLrPE9yy/KrOb2Wu5ALCyyTK3KxOCLG8p285sZYInJSUFqamp0Ol0vMD09PTky02lUsHLy4u3US6X8/tZvm6Wg5XZxfKoW24TiUR8WbLytMylmv4zs91yH8s3zr4Dy3Or0WggFot5m1k98PLyAsdx+PvvvxEVFYXGjRs7rHdCdItgQZdRWqytW7faCLqXL18iKSkpS+nAcgOTyQTAcXowALhy5SmAAJvtWq3jcwmCIIiCxfXr11GjRg1cvHgxw2MMBgNev37NCxEmTNRqNS8G1Go1dDodLxKYUDCZTFZCzVJsAP8Ft2VihAkUy4WJLuY1ZOsymQweHh7w8PCASqWCt7c3lEolvLy8MhUKeQGz2cyLPL1eD41Gg+TkZL5MDQYDUlNTkZqaypcxE5LMg2jpSWTlDKTFwmXlyYSfTCazWpiIZZ9lMhm/zoQuK28miJmAz4hOnTrh5cuXgr6/EN3iUNBJpWmHbN26FfPnz7fZ/+DBA5ttb968wfHjxxESEiLI0NyGuYWFuG/r1CmFo0fjkV7UKZWmnDCNIAiCyMOkpqbC29s702NkMhl8fX0pQL0LEYvF8PHxgY+Pj7tNcRlyuZzvSnWEEN3iUNF07doVXl5eePz4sd391apV++9iFu7WvDw71BlBN2HCZ6hbdz6AV/y2ihUnY+TI1jllHkEQBJFH0ev1mQ5MJwih5Lqg8/T0hJeXF8xmM86ePctvZzMuLFN2yeVy9OjRQ5Bx7sSZLtciRYrg2LE56NVrGZo3n4G2badh+fJ2NH6OIAiiEKLT6TLtRiMIoahUKkERRAAXdbkC/00QaN++PUaOHImkpCRERUUBAMLCwjBnzhz4+fnh1atX2L9/P4C87aFzRtABQNGiRbF9+0wAwL1797Bp0yZUqVIGFStWzDEbCYIgiLyHwWAgQUe4BJlMluH8hPQI0S2C5gCzqMRv3rzBnDlzsGLFCn7fhg0bUKZMGcjlcpQoUYJXm0zw5UWc6XJNf97YsWMxc+ZMdO3alQ/0RxAEQRQODAZDnp9AQOQPJBIJL9QcIUS3CPLQDR48GNeuXcPp06fxxRdfQKlUAkib+bplyxY8ffoUAPD48WN+au2dO3cEGekOsiroxGIxNm7ciPr16+Ovv/7CoEGDsHXr1nwVb4ggCILIOhqNhn8GEkR2cIugE4vF+PHHH+3uGz58OP/59u3buHz5MgAgKChIkJHuIKuCDkgbU7dnzx40aNAA27dvR506dTBu3DhXm0gQBEHkQfR6PXW5Ei7BLYKO8fjxY1y7di3TY4oXLw5fX1+ULFnSmUu7haxGna5atSo2btyI7t27Y8KECahduzaCg4NdbB1BEASR16BZroSrEIvFggWd5TkZ4VDQPX/+HEePHsXatWtx5coVpKSkCLrpmTNn0KRJE+FW5jO6deuGyZMnY+7cuejZsycuXbpEkyQIgiAKOOShI1yFTCZzaWYth4KuX79+OH78OL9eu3ZtfPDBBxCJROjZsycCAgKwYcMGm2jH+SGgYnZn4n733Xf4888/ceDAAXTp0gXnz5/nZwQTBEEQBQ+z2ZzvcooSeROxWGyT/9YRmekWh4Ju6tSpOHfuHNRqNcRiMaKjo21Sei1YsMApg/IK2RV0YrEYmzdvRoMGDXDt2jXs3bsX/fr1AwAcPHgaYWFHodNJUaKEGatXj82zqdAIgiAIYZjNZpoIR7gEiUTiUkHn8DWjefPmOHHiBJo1awaz2YwqVapgxYoVeTrOnCMskwdnlyJFiiAyMhLe3t5o1KgRgDQxFxp6BEePzsapUzOwc+cYtG49Ba9fv872/QiCIAj3QR66nOPBgwe4ePEin7ggI65cuYKgoCA0atQIjRo1Qt++fZGcnJxLVroOZzx0QnSLoFrZoEEDHD16FHPnzoVOp8OIESPQuXNn3Lp1S5AheQ0WmM/ZwYgZUaVKFWzduhXvvPMOACAs7Cju3p1jcUQxXL48EQsXbnLJ/QiCIAj3QIIuZzh37hzee+89NGjQALVr18axY8fsHnflyhUEBwfj5MmTuHDhAi5cuIBt27ahfv362LFjR47baTKZsG3bNvTr1w8zZszIlqNGJBIJdo4J0S2Ca6VCocCkSZPw6NEjVK9eHfv370ezZs2wdetWoZfIM0ilaT3NQiM0C6Fjx478Z53OXk92AC5ffuKy+xEEQRC5D8dxJOhygD/++IN/Jt+6dQvffPONjdeNibmkpCTIZDKMGTMGnTt3BgDcvHkTffr0wb///uv0vW/duoXp06fjhx9+yHSSwrZt21CjRg307dsXW7duxcyZM1GmTBmcOnXK6Xs6ixDd4lTYktevX+Py5ct48eIFgLQZGvlxXBiboSQ0Ka5QOI6DSCSCQmGvwONRt25pl96PIAiCyH1oDJ3r+eCDD6zWY2NjERoaivXr1wNIEzIdO3ZEUlISRCIRIiIi0KlTJ5jNZixatAg3btyASqWCt7e3zbXDwsIwffr0DL1bKSkpvKds5syZ2LdvHxo3bmx1zLx58zB58mSbc1NTU9G+fXvMnz8fQ4YMcWoGtDMvB0J0i2BBFx8fj6CgINy9e5ffNmjQIHh6etpVpyVLlkTlypWFXj5XYWlbXDldGPjvRz5qVBvcvTvFots1EXXrzsf48XNdej+CIAiCKAg0btwYbdu2xZEjR/htW7ZswZQpU1CxYkWsXbsWCQkJAIDWrVujU6dOANLGlk2YMIE/Z/v27dBoNOjduzdUKhWOHTuG0NBQwXb8+++/NplAIiMjbcScSqXCmjVrcOjQIWzduhWjRo1CiRIl0LNnT8H3Yk4gIQjRLYIE3ZMnT2zEHJCmZGfOnGn3nHr16uHixYuCDM1tcqLL1ZIOHZoBAH74YRq0Wsn/ZrnOQZEiRXLkfgRBEET+w2QyQSwWk8fvfwwbNsxK0On1esTHx6NixYq4f/8+v3369Ok25xoMBvzyyy8YOnQoOI7Dtm3bcPToUVSrVg316tXD48eP+WNr1qyJAQMG4OnTpxgzZozVdQYNGmTjLTx37hwAoHLlypg2bRqMRiOePn2Kfv36oXfv3pBKpdi0aRM+//xzlCxZEs2aNRP0fZ0RdC7rcv3nn3+sChMA6tSpk6EHrk2bNnk6c0JOdbla0qpVfXTo0AxGoxEJCQn5smuaIAiCsMUVUR44juMf0jKZDAqFAgqFAnK5nF88PDzg4eEBlUoFpVLJ75dIJJDJZJDJZJBKpfxfsVgMiUTCf2ZikeM4mM1mmM1mcBwHk8kEo9HIbzcajTAajdDr9dDpdDCZTNi+fXu2v6OzNGrUCL6+vjZxbS2pWbOmTXfokydP0Lp1a1y/fp3f9vfffwMASpcunaFz6dmzZ1aCbuDAgVi9erXVMUlJSVi+fDkAYPHixVbj5YG0yQrr169HamoqIiIiMGDAANy7d0/At/1P0AvBZV2uLVq0wNOnT6HRaACkdS2WKVOGn3WR38ipLldLlEolIiIiEBISAgAIDw/nPxMEQRD5E5FI5JIICZbhJwwGAwwGg+BMTLnB1q1bc33yh7+/Pxo1aoT9+/fz23Q6HQCgYcOGAIA///wTCxYswIQJE/DgwQMsWrQIP//8s43n6uuvv870XidPnsSUKVP49U8//RRr1qyx+c5LliyBXq9H0aJFUadOHbvXkkgk+PjjjxEREQG1Wi34+5rNZsE6yiVdriaTCRcvXuRjrBUEckPQAUD37t0xf/58TJw4EZ9++ilKly5t82ZBEARB5B+yEt3fHhKJxMpbptVqodPpYDAYoNfrodfroVaroVarodFooNFooNPpoNfrYTKZeBFoNBr5v2azmb8e88YxRCIR77FjXjy2jXn5mKcw/Riy3GTYsGFWgm7VqlVo27YtunTpglq1aiE2NhYTJ07E6tWrkZCQwDuaPD09kZqayp9XrFixDO/x66+/on///lbl8+GHH9qIObPZjN9//x0AMHToUJQqVSrDa7KuU2ccXQaDgdcjjnCJoIuIiECfPn2wb98+dOjQQaCZeZvcEnQAMH78eNy9exdr1qzBxx9/jAsXLuDdd9/N8fsSBEEQrkcmk7nUkyaRSCCRSKBQKFx2zfwMi+fKYN2XIpEIv/32G4KCgnDr1i1+GFizZs0wduxYNG2pYWImAAAgAElEQVTaFF999ZWgWHSzZs2y6TYfOXIkzpw5gxUrVvDj3R88eICTJ08CAL744otMrxkfHw8A+Pzzzx1/yf9hMBj4bndHCNEtDv2parUaZrMZ58+fd3hDs9mM6dOn5ym3sT1YX3RuCDqRSISVK1eiffv2+Pfff9GxY0ckJibm+H0JgiAI1yOVSnPl2UHYUqpUKZw8eRI//vgjli9fjp9++gmHDh1C586dUbx4cVSsWJE/NrNx6/b2GQwGbNmyBR9++CEOHz4MwDqIb2bCKzo6mp+oIXRCBLunUA+dEN2S5Q7yy5cv24g8vV6PWbNm8flM8yq56aED0ioCC0h469YtdOnShR8XQBAEQeQflEoltd9upGTJkhg+fDhGjRqFIUOGwNPTE0Ca+Fq2bBmANC8fCzhsj0uXLoHjOH6JiYlB69atAaRNpggNDXWYfoyh0+kwffp0GI1GjBgxgr+OEPR6vWDPrEs8dBnx3XffoU2bNnj69KnNvmvXrmX1srkCU9q5+Zbl4+ODQ4cOoUyZMjhz5gw/tZogCILIPygUChJ0eRCtVstPSPDx8XFqQkf9+vUxb948fv2ff/7BjRs3rI6xFy5Ep9OhR48eOHPmDIoXL45p06Y5FYLGaDQK7nIVoluyLOhMJhNSUlJw+vRpm3153R0tkUggFotzNGyJPcqWLYu9e/fCw8MDGzZssArInJSUhN69p6NFixlo23YqDh60LVeCIAjCvUgkkhyLYUpknbVr1/Kfy5UrZ7P/2rVr+Oyzz3D+/HkkJSVZ7TOZTLh8+TK/3q1bN9SoUQPFixeHSqUCAMydO9dqMszDhw8REhKC/fv3o3jx4jh+/Dj8/f2dstmZLlchukVwpoi//vrL7vY9e/agV69eVtvi4+Nx+vRpp/qScxORSASlUinYpepK6tSpg02bNiEkJARvv/02AODgwdOYOHEPrl37FkDazJy7d9OmU7MgxQRBEIT7kcvlue4MIBxj6VH76quvbPZ/++232LNnD3799Vf4+fmhU6dO/IzU2NhYPlZdt27dsH37dkilUrz11lsYPnw4Fi9ejF9++QX37t1DpUqVoFarsWPHDhiNRnz66aeYOnUqKlWq5LTNWq1W8IxiIbrFoaCrXbs2RCIRDhw4YHd/Rury2bNngox0F3K53G1u8+7du2Px4sX8bJ6wsKO4dm2p1TF3787BDz9MI0FHEASRh3CXM4AQRokSJVC3bl2b7UFBQdizZw8A4MWLF3yOWEuYmLPUNTNmzMClS5dw6tQpfmGMHTsWixcvznKmD2c8dIBj3eKwy7V27drw9/eH2Wy2GzBv4MCB/GeFQoHAwEDBxrkTd/8ox44dy3/W6ezraq02fwZuJgiCKKjIZLI8P6yoICFU8AQGBsLf3x/z5s1D8eLFbfaPHDkSL168wO3btzF06FDeM1aiRAn06tULJ06cwK5du2zu5+npiRMnTmDfvn2oX78+AKBz586IjY3FkiVLspW2TafT8bNXhZBtDx3wX8C83r17Y/369UhKSsLVq1cB2I6Xyy/ZIzw8PJyK6OxqWDoWkUgEhcL+eAylMvvRyAmCIAjXIZVKaQxdDvLWW2+hQYMG0Ov1kEqldvO22mPw4MH45JNP+Fmv9vD19YWvry9WrVqFCRMmID4+HtWqVbMrAC0Ri8Xo1KkT2rdvjzt37mSY9tRZ1Go1PDw8BB/vSLcIEnRt27bFxo0bsX//fvj5+dns69GjB/z8/JCUlMQPLMwsF1tewN2CDvhPKI8a1QZPnozGtWvTwcbQVaw4GSNHtnOjdQRBEER65HI5eehyEF9fX1y4cMHp80QiUaZiLj3ly5dH+fLlnbqHRCJxmZgDgOTkZHh7ews+3iWCbtq0aTh8+DCePXuG8uXL865Ko9GIO3fuIDw83OacDRs2YNiwYYINzW3c3eVqSYcOzfDhhzUxdOhSJCSIoFSaMHJkOxo/RxAEkcdQqVR55tlB5G80Go1THjqXdLlWrFgRly5dwu3btxEUFGTVZxwTE4OEhAQAwKlTp3D27FkAaXnP8jJ5wUNnCcdx2Lx5GqRSKVJTU5160yAIgiByB4VCwecPJYjsoNPpnEr55hIPHQAEBAQgICDAZnuDBg34z5lFZs5reHp64vnz5+42g6dYsWJYtGgRxo8fD5VKhVOnTqFevXruNosgCIKwgCZFEK5CrVY75bxxpFsEBRaOi4tDgwYNUKVKFTRp0gTr1q3D5s2b8erVK8GGCOXs2bNo06YNypYtiwkTJuRY3lOVSpXn3rLGjRuHgQMHQqPR4OOPP+aT/RIEQRB5A0r9RbiKN2/ewMvLS/DxjnSLIEFXvHhx3LhxA7du3cLZs2cxaNAgfPrppyhbtizKlSuH6dOnIyYmRrBR9tBqtejcuTOaNGmCY8eO4fHjx1i4cCFat27t0JMWGBiIvn372mxftGgRihcvbvf8vCjoRCIRVq1ahaCgICQkJKBjx45ISUlxt1kEQRDE/6DAwoQrMJvNMBqNToUtcYmg8/b2xosXL/DmzRvs2LEDkyZNwvjx4+Hn54eHDx9i1qxZaNiwITw9PREQEIDp06dj48aNTuUq7d27N/bt28evly9fHp9++in++OMPlC1bNkNv1d27d/Hnn39ix44dVtufP3+OuXPn4tWrV0hNTbU5Ly8KOiCtsdi1axcqVaqEP//8E5988olVuhGCIAjCfSiVyjz57CDyF8nJyfDy8nIq56wj3SJ4DJ1CoYBCoUDPnj3Rs2dPAMCcOXOwZcsWPH36FABw/PhxREVFYdasWQCABw8eCIohk5ycjN9++w2+vr6YPHkyEhMTERwcjObNm+Odd97BzJkz0aVLFxw7dswmXkyFChVQpEgRvH792mr77du3+Xxt9oRlXhV0QJpHdN++fWjYsCH27t2LqVOnYu7cue42iyAIotCjUCjIQ0dkGybonMFlgs7uyVIp+vfvz6+XKFECUVFR/DoLPuyIJUuWQK/XY9SoURgzZozVvhkzZuD58+dYtWoVVqxYgWnTplntF4vFdmeJ1KxZE4GBgbh69SoOHjyIkSNHWu338PDIs4IOACpXrozw8HC0a9cO8+bNQ7Vq1dCvXz93m0UQBFGoyWsREoj8ibMTIgDHukW4ry8T7t+/jy+//BKDBg3itzVr1gyrV68WdP66desgEonQq1cvu/vZbM+M3opMJtuMCt7e3pgxYwYA4M8//7TZr1KpoNfr83TE7+DgYCxbtgwA8MUXX9iMUzx48DTatp2K5s2n45tvluXp70IQBFEQkMlk5KEjso2zab8Ax7oly4LOYDBg27Zt6NChAypXroy1a9fCbDajadOmiIqKwqlTp1CiRAmH1zl16hQePXqEXr16oVKlSnaPYca/9957NvtOnDiBFy9e2D0vsxxwKpUKAPJ8gMjhw4dj6NCh0Ol06Nq1K18WBw+eRmjoERw9OhunT8/EsmWt0axZqE3XM0EQBOE6WHpLeoEmsoOzQYUBx7rFKUHHcRxOnjyJjRs38jNLDx06BIPBgDJlyuD48eM4deoUWrZsKfiaDx8+BIAMU3C8fPkS33//PUQiET92z5K4uDgAQLVq1TK8h72YQUwZGwwGdO3aFSKRyGZhHj53IhKJEBYWhubNm+Pp06eQStN6ycPCjuLu3Tn8cUZjNZw/PxELF25yl6kEQRAFnrT82zSOjsgeGQUVnjFjhl09EhkZaaVb7CFY0IWHh6NSpUoICgrCgAED8PfffwMAmjZtikOHDiE2NhatWrWyyiLhChYuXIibN29iwYIFfMoxe3z88cc225iK3bVrF1atWmX1RsW8d3q93mm3Z24jk8kQHh6OcuXK8d9Bp7M3/DEAly4l5K5xBEEQhQyFQkGx6Ihs4WyXq8FgsNIt9hA8KeL+/fu4c+cOgLSBeaNHj8bnn3+Od955x6lptxlhz4W4cOFCLFq0CNWrV0doaCi//ffff8fz58/RrVs3XuHGxMTwBXTkyBH89ddfWLNmDQAgNTUVX331FYxGIz85golDrVabqVDMK/j5+SEyMhIXL15E48aNUaKEGcArAMX4Y3x9d6Fr10C32UgQBFEYUCgUeX64DpG3cdaZZKlVMqx7nEAMBgP37Nkz7tmzZ1xKSorQ0xxy48YNTiqVciqVivvtt984jUbD3b9/n/vyyy85AFxgYCD37Nkz/nitVsuVLVuWA8BduXKF0+v1nI+PDweAE4vFnFQq5QDYLA0aNOD++OMP/jqbN2/mAHA3b9502XfJDaKiojiO47hXr15x1auP5gCOAzhOKr3GtW8/zs3WEQRBFHzKly/P3bt3z91mEPmYyMhIrlOnTk6d40i3CHatSaVS+Pv7w9/fn59qm5iYiMOHD2crr12VKlUwZMgQaDQafPTRR1CpVKhQoQLWrFmDJUuW4MqVK/D39+ePT05OxtOnT1GxYkVUqFABMpkM7du3B/Bf5GWZTAY/Pz9e/SoUChw4cACBgf95r9jAVnszZPMyLVu2xPnz51G0aFHMn98VbdtOQ7Nm0zF69DHs3TvP3eYRBEEUeLy8vPDmzRt3m0HkY7Iy3MuRbnE6Dp1arcYvv/yCQ4cO4dChQwDSgvvOnj3bbvotIYSFhSEwMBDfffcd4uLiUKdOHcycORMdOnSwOdbX1xenT5/GO++8g2LF0rob58+fD29vb1SrVg2enp5o27YtAgICsHv3bnTv3h09e/aEr6+v1XXyq6ADgPr162Pt2rVo2bIlDh/+DhzHuXzsIkEQBGEfT09PikVHZAuj0chPchSKSwXdo0ePEBQUhDt37kAkEuH999+HRCJBfHw8+vXrh1evXmH48OFOGQikBQf+4osv0L9/f5w/fx5NmzbN9PjGjRtbrZcrVw4///yzzXFsim90dLSNGs7Pgk4ikaBr166oV68e7t+/jwEDBmD9+vUk6giCIHKBvJxpiMgfZCUOnSPdIrjL1VLM1a5dGxcuXMD169fx119/4fr163jvvfcwYsQIrFy50ikDLZFKpQ7FnDOwyRpardYmH2p+FnQA8NZbb2HPnj1QqVTYsGEDfvrpJ3ebRBAEUSjw8vJCSkqKu80gsgHHcU7lm3c1OeGhEyTonjx5wou5wMBAREVFoX79+vz+0qVL4+TJk6hYsSLGjRuHZ8+eOWVkTtGkSRMMHToUUVFRNjNZWUHm5+CQtWrV4mfyjho1CmfPnnWzRQRBEAUfSv+V83Ach507d2L58uXYunWrIPHFzgkLC0N8fHyGx82ePRsSiQS+vr5YtmyZjcMnNzCbzbxAE4oj3SJI0G3fvh137txBjRo1cPz4cRQvXtzmmNKlS2P27NnQaDSIjIx0ysicwtPTE6tWrULNmjVt9uV3Dx2jX79+GD16NIxGI0JCQvD48WN3m0QQBFGgoTh0OQvHcZgwYQJ69eqF0aNHo1+/fpn2/hmNRuzcuRNVqlRBr169EBoaikqVKmHixIl2heD69evBcRwSExMxZswYHDt2zGkbL168iIMHDyI5Odnpc4E07eGsoHOJh27jxo0AgAULFtgVc4wePXrg/fffx7x58/DkyROnDM1tWHesO5S5q1m0aBGCgoKQkJCA7t27U0NDEASRgyiVShpDl0PExsaiSZMmWLRokdX2BQsW2H22GY1G9O3bF7169cI///zDb9dqtViwYAGGDx9ukx60TJkyVus9evSw8uilpqZi4MCBCA4Otrs0btwYDRo0QMeOHVG1alWsXbvW6e+ZlS5XR7pFkKB7/vw5RCIR2rVrl+lxEokE06ZNQ1xcXJ7v/isoHjogzQ27c+dOvP3224iJibEKwkwQBEG4Frlcnq1wXUBaPu62baeiRYsZ6NXrWyQlJbnIuvxrU2xsLFq2bIlz584BAGrUqIG33noLABAfH283V/nQoUMRHh5uta1cuXKYMmUKZDIZVq1ahdatW1t56r799lur45OTk/H999/z6127dsUvv/yCqKgou8v58+f5Yx89eoRdu3Y5/V0tMz8IxWWTIjiOw6xZsxzmr2N5XE+dOiX00m6BKV13Dop0Jb6+voiIiIBCocDq1av5sXWWJCUloXfv6WjRYgbatp2KgwdPu8FSgiCI/I1UKs2WoEtKSsLEiXtw9OhsnDo1Azt3jkbPnrNdaGH+s+nWrVto2bIlEhMTIZVKERoaipMnT2YaOYPjOD58WqNGjTB+/HgEBQXhl19+wezZs7F7927IZDLExsZi9OjR/PM+ODgYdevWtbqWpWaxN/u0b9++GDduHEqVKmW1XS6XY9q0aU5/36zMcnWoW4REJ/7kk0/4jAt9+/bN9Ng3b95wcrmcq1WrlpBLu43o6GgOABcdHe1uU1zKxo0bOQCcTCbjzp07x28/cODU/zJLJPLZJSpWnMwdOHDKjdYSBEHkP8aNG8ctWLAgy+f36vWtVVsMcJyvbzi3cmW4C63MXzatWrWKA8CJRCJu165d/PZLly7x+sMyaxTHcdyvv/7KAeD8/f05rVZr97r79+/nJBIJB4Bbv349v33MmDFW2aQCAwP5fSaTiXv06BG/vHjxgt/Xv39//hy5XM4dOnQoS9931qxZ3OTJk506x5FuEeSh+/bbb+Hn5wcgbYJEREREhi4/b29v9OjRAzdv3sS9e/eEXN4tcAXEM5eezz77DKNGjYLBYEDPnj357WFhR3Ht2lJY5n69e3cOfvjB+cGgBEEQhRmJRJKt4ToJCSJYtsUA8PJlCPbsuZpNy7KOu20KCQlB+/bt8fnnn6N79+78dhZj9q233oKPj4/VOd999x0AoG7dunxe9/R07NgRtWvXBgCrSYMDBw60Os5yXJpYLEaZMmX4xdfXF0ajEXv37sXu3bsBpHnmIiMj8dFHH2Xp+3Icx3vcnDknMwRd7b333kNMTAz69u0Ls9mMkJAQdO/eHY8ePbJ7fGJiInQ6He7cueOUsbkJ++cVxGC8ixcvRuPGjfHo0SN+EKlWa382jUbjXIUiCIIo7GRX0CkU9sJOxKNevZJZNyqbuNsmX19fHDx4EOvWreO3paam8uPxx48fbxV+7MWLF/wkCEddnvZmk1auXBm1atXi12/cuIG///7b7vk6nQ7dunVDly5d+FmtDRo0yLKYA5ClDE+OdIvgp3mFChXw66+/Ijw8HDVr1sTevXtRuXJlhIaGWs0OuXLlCn777TeUKlUKjRo1csrY3IQpXWcVcn5AJpMhPDwcJUuWxP79+wEA9esXg1R63eo4qfRv1K9fzN4lCIIgiAwQiUTZipAwalQbVKw4xWJLIurWnY/x4z/LvnEFxCaz2Yxq1arh+vXr6NixI8aOHWu1f9myZQCA5s2bo2HDhpleiwWBbtu2Lb9NJpOhQYMG/Lper8elS5fsnr9x40b+Wco4c+YMBgwYkGXHVVYEnSPd4tScWbFYjJCQEHTp0gWRkZGYPXs2wsLCsG7dOlSvXh1AmsoFgHHjxsHb29spY3OTguyhA9LiAoaHh6N///5o27Yt5s0bgevXJ+HixQZ4+TIEaW9eKzFv3nJ3m0oQBJGvEIvF2Rq206FDMwDADz9Mg1YrQYkSZqxePQdFihRxlYn53qbNmzcjLi4OEokEs2bNsgnxkZqaCiAt3mxmzJ49G9evX0fp0qVRr169LNmSUSiwjRs34ujRo/j+++/Ru3dvp6/rag+dc0FQ2ElSKS/s/v77b2zYsAGHDx/GzZs3IZFIMGTIEAwZMiQrl841WMEURA8do0mTJhg+fDj69OmDvXv34uDBRVi1ahf27JmCevVKYvz4uU7HwSEIgijsiESibI/D7tChGS+i8gp5yabff/8dAFC1alUEBgZm6RpPnz7F7NmzIRKJbOLaOcPAgQOtvICpqamYP38+jhw5gqdPn6JPnz6oVKkSPvjggyzfQwiOdEu2nuZSqRS1atXC0qVLsXDhQiQkJMDDw4OPG5OXYakzCrqgGTNmDM6dO4fixYtj9erVGDq0F4YNC3G3WQRBEPmWgtqzk1eYP38+1qxZA5FIhK+//jrTYzMS1gkJCWjVqhV0Oh0++ugj9O3bN8v2eHp62nj3WrRogXr16uHy5csAgJUrVzodYNjZlwJHusVp95TJZMLOnTuxZs0aq5h0MpkMAQEB+ULMAeBjCDkb2C+/IRKJsH79epQsWRJ9+vTB559/XmBn+BIEQRD5m7i4OEyaNAkAEBYWhv79+9s9zsPDA0DauP24uDirfU+ePEHLli1x48YNVK9eHRs2bMiSLTt37sTVq/Zn+ZrNZmi1WgBpHrOPP/7YqWtnZRymI93ilHsqMTERrVu3xh9//AEA2Lp1K06cOGH3bUWtVmPDhg1o1aoVKleu7JTRuUFh8dABgI+PD8LDw9GwYUNs3LgR9erVyzRYI0EQBJExWRnQTgjj8OHD/OfMRNKYMWOwePFiPH/+HC1atMC4ceOgUChw9epVrFmzBiaTCQMGDMCCBQvg7+/vtB2XLl1Cr169AKTNwB01ahQfVFitVuP7779HXFwcxGIxtmzZ4rSgk0gkTqfpdKRbBKuZxMREBAcHW6nVkydPIjo6ms8Owbh//z6CgoIQFxeHIUOG4KeffnLK6NyAeRedjdScX6lZsybWrVuHvn37IjQ0FNWqVUOLFi3cbRZBEES+w2w2FwpnQG6zY8cOfPXVV/z6gQMH8P777/PrMpkMDRs2hFQqhZ+fH77//nuMHDkSDx48wIgRI/jjxGIxNm3ahH79+mXZFm9vb8hkMhgMBrx8+dImXRi7z5YtW7I0IUImk/ECTSiOdIvgLteZM2fi6tWrePfdd7F161aMHz8eAKxixgDAvXv30KJFC8TFxaFcuXJYuHChUwbnFoVN0AFAnz59MH78eJhMJvTq1csqyCJBEAQhDLPZXKAn1LmLGTNmWHVDDh8+HC1btuSXpk2bYsyYMfz+ESNG4PTp0wgODgaQ1o3ZqVMnXLhwIVtiDgCqVKmCP/74A3v27MFXX31lFQOvePHi6Ny5M2JiYrIk5oA0MehsLENHukXQK0ZCQgLvZRs7diz69OmDt99+GwsXLrRSmPfu3UNQUBAePnwIqVSKpUuX2kR2zisUpi5XS+bOnYsrV64gKioK3bt3x+nTpwuVqCUIgsguWYnyTzhGpVI5PObmzZtW602bNsWxY8fw+++/Q6VSoU6dOoLvV7RoUf5zQEAAWrVqZbW/evXqqF69Orp06YIJEyYgIiICRYoUQf/+/e0GK3YGuVzudD5gl3S5zps3D3q9HiqVCiEh1jMk//nnH+j1ekgkErRp04YXc9u3b0fXrl2dMjY3YX3XGaULKahIJBJs27YNderUQUxMDEaPHo2VK1faPVatVmPWrDW4evUltFox6tcvhnnzRhQ6EUwQBGGJ0WikdjAH2LBhA9auXQuTyYSgoCB07twZIpEIz58/x9KlS6HX6zFq1Ci75zZp0sTp+82fPx9z5swBkOYxy0ykv/3221bewewikUic7nJ1pFsE1cjw8HAAwODBg/mcrsyr83//938oX7485HI54uLieDFnmYstL1IYu1wZfn5+iIiIQNOmTbFq1So0bNgQn31mGw28V6+ZOHBgOIC3AQDnzv2N69cn4eDBrMfzIQiCyO/o9foCHyHBHdSsWRNhYWE220uXLp2tOHIZIRKJ3CbMpVKpe8bQsTAXpUuX5rfVqVOHzw7x9OnTfCXmgMITtiQj6tWrhx9//BEAMHToUMTGxtock5ysAhNzAGA0VsPFiw2watWu3DKTIAgiz0EeOiK7ZGVShCPdkuVBAGKxGGXLluXX85OYA8DHj7Ec6FjY+OKLL/D5559Do9Gga9euSExMdHjOy5ch2LPHflwegiCIwoDJZMr2GCqicCOTyaxi+QrBkW5xStAlJSVZrf/4448ICAgAkOa9i4mJwYQJE7BkyRI+z1peJSUlBUqlslD/KEUiEVauXIm6devi/v376NOnj4A3hnjUq1cyV+wjCILIixgMhkLbu0O4hqxMinCkWwQJurZt2wIAVqxYgZSUFABp3bAymYyfUfLw4UMsWrQICxcuxLhx4xAQEIAHDx44ZWxukpKSAi8vL3eb4XaUSiV27doFX19fHD16FFOmTOH3eXmpATzk16XSv9Go0XyMH2873o4gCKKwQF2uRHbJyqQIR7pFkKBr3749AODNmzf4+OOPceTIEQQHB6NcuXKIjIwEAJQpUwaDBg3C5s2bsWTJErz99ts2Hr28hFarLdTdrZaUK1cO4eHhkEgkWLhwIU6fPg0ACA+fifHjd6NNm6lo1mw6Ro8+htOnl6NIkSJutpggCMJ9aLVaQSE2CCIjsjKGzpFuEfSK0aNHD1y9ehXz589HdHQ0oqOjAaRN4w0KCkLv3r0RHBxs9cYyduxYpwzNbegHaU2LFi3w/fffIzQ0FO3atcOVK1fw/vvvY8GC0e42jSAIIk+h0Wjo+UFkC7lcnqUxdJnVO0GCTiQSYe7cuShSpAiio6Ph7++Pzz//HI0bN863Xq7k5GTqck3HyJEjcfXqVWzYsAFt2rTBpUuXULIkjZcjCIKwRK/XF8qQV4TryMqkCEe6RfAgAJFIhIkTJ2LixIlOGZBXUavV8PDwcLcZeQqRSISffvoJt27dwvnz59GtWzdER0cXuuDLBEEQmUFx6IjsolAonBZ0jnSL4FmuBoMBS5cuRfny5VGqVCmEhobi2bNnThmTlyBBZx+FQoE9e/YgICAA58+fx9ChQ/k4hARBEARNiiCyj0wmc3qWq8sE3ZIlSzB27FjExcUhISEBYWFhaNq0Kfbs2eOUQXmFN2/e5Nk8s+6mRIkS2Lt3L1QqFTZs2IAlS5a42ySCIIg8g0ajIYcAkS2yIugc6RZBrxiXL1/GrFmzAAC+vr4YOXIk9u3bhytXrqBbt25YsWIFvvrqK6cMczcUtiRzAgMD8euvvyIkJATjx49HpUqV8PHHH7vbLIIgCLeTn58fHMdBp+OOGOwAACAASURBVNNBr9dDq9VCp9MhNTWV/6zRaKDX62EwGGAwGGAymaDT6aDT6WAwGKDX62EymWAwGGA2m2E0GmE0GsFxnN3eHJFIBLFYzKfZksvlkEqlkMlkEIvFkMlkUCgUkEgkkEgkkMlkUKlUkMlkkMvlUCqVUKlUUCqVUCgU8PDwgFKp5K8hEoncUIpZg+M4aDQaJCcn482bN3j9+rVT5zuqd4IE3blz56DRaCAWixEVFYWaNWti2rRpCAsLw+jRozF8+HAAyFeijsKWOKZ79+6YPXs2pk6dij59+uD06dN83MGMeP36NRYs2ITLl5+gbt3SmDDhMwpzQhBEgeLGjRuoXr06LzaY+GCLt7c3lEolPDw8eFEilUohkUggl8shk8l48cKEjEQigVQqhUgk4kUKx3Ewm838X6PRCLPZzC8GgwFGo9FGcBmNRqjVauj1eqSmpvIiggk3kUgEhULBL15eXvxnlUrFfw+pVAqpVAqFQmH1/ZitlnYz0WYpsDiOg8lksrKfCUWj0QiTycTbzz4z29lxWq0WGo3GSnyy72o2m+Hh4QGVSsWLPi8vL3h6elp9F6VSaSMcmZgUi8VW29KXP7Pd0n5mj9FohF6vh0aj4cvbYDAgJSWFF8zsf6LT6aDVaiGTyeDt7Q2FQmGVbUsILglbYjabAQA+Pj6oWbMmgDTVHRoaiufPn2Pu3LkYOXIkvvzyy3wzUJQEnTAmT56Mf/75B5s2bULHjh1x4cIFlCtXzu6xRqMRH300GefPTwQQgGPH4nHy5GScPr2cxpsQBFFgYA/39A9t9uBOSUnhxQd74DPBYilomAeMXY+JH+bpEovFVmKJCRCRSMQLKSZUmNiSyWS8l0uhUMDT0xMqlQo+Pj5Wnq6CgMlk4gWeWq2GVqtFcnIy/5mJQOaRtBSSll5Gs9nM/x8svYzMu8jEK/MwKpVKKy+hh4cHPDw8eGHPBCUTknK53Go9q7hE0F26dCnDfV9//TV++OEHJCcn56vB8yTohCESibBmzRrEx8cjOjoa7du3x9mzZ1G0aFGbYydN+hGXLg0HEPC/LQG4dGk4Jk9egYULQ3PVboIgiJyCiSuZTAZPT093m1NokUgkhWosvCPdImhSRN26dQGA7ye3pHjx4vD19eX35wc4joPBYCgwbyk5jVwux+7du1G1alVcv34d3bp1szvd+uLFVzAaq1ptMxqrIiYmMbdMJQiCIIgChxDdIkjQMUWYkpKCiIgIq30vX77EixcvAAC//PJLVm3NVZgYocCQwilatCgOHTqEkiVLIjo6GgMHDuS74hlKpdnuuUqlKTdMJAiCIIgCiRDdIkjQ9e3blx8DNXbsWKxcuRIJCQl4/vw5QkNDkZKSAgCYPn06li9fjvv372fX9hyFBF3WKFeuHA4ePAhPT09s2bIFU6ZMsdofGOgL4GG6s+JQu7ZvrtlIEARBEAUNIbpFxAkc+Obp6Qm1Ws2vs4va63qTSqX8zMb3338fR44cyVMxe/7991/4+vpi2bJlCA2lsV3OcvjwYXTs2BEmkwlhYWEYOXIkgLTYTD17zkBy8n+55ry9Ndi5cwblPSQIgiCILCJEtwieeti5c2fs3r3bZntG/bnMa/f69WuYTHmry40F88svM3LzGu3atcO6deswYMAAhIaGwtfXF3369IFKpcL+/QvcbR5BEARBFCiE6BbBgm7r1q3ZtyiPQIIu+/Tv3x8JCQmYOHEiPvvsM/j4+KBDhw7uNosgCIIgChwuFXR3797FgQMHcP78eYfH+vn5YcGCBXmqm9USEnSuYfz48fj333+xaNEi9OjRA1FRUWjUqJG7zSIIgiCIAoVLBF1ERARWrlyJEydO2OyrUKEC/P39cfHiRZtwJq1atUKXLl2ctRkA8OLFC6hUqhxLrcK6gCUSSY5cv7AgEomwYMECJCYmYt26dejYsSNOnTqF6tWru9s0giAIgigwCNEtDgXd5s2brcTc3Llz0bRpU4jFYnzwwQdQKpW4fv06EhOtY4198MEHTht87do1zJw5E7t27UKRIkUwduxYTJ06FWKxoMm4NphMJty5cwelSpWyCj5Igs51iEQi/PTTT3j+/Dn279+P1q1b48yZM3j33XfdbRpBEARBFAhcIug2btyIjz76COfOnYNYLEa1atXQpEkTq2OqVq2awdnC+fHHH/nZkkDaZIrp06cjLi4Oc+fORYkSJeyel5SUhK+//tpGUALA/fv3ERsbixIlSmDq1KkYMWIEABJ0rkYqlWLnzp3o0KEDTpw4gXbt2uHcuXPw9/d3t2kEQRAEke8RpFs4Aeh0Om716tWcWCzmAHB16tTh4uPjhZwqiN9++40DwC9isZhbunQp16pVKw4A16pVK85kMtk9t0OHDlbnZrT06NGDP+fq1ascAC4iIsJl34HguOTkZK5OnTocAO6DDz7gXr9+Lei8hw8fch06fMMNHjyXe/78eQ5bSRAEQRD5CyG6RVBfplwux+DBg/Hw4UMMGTIEV65cwbvvvoulS5e6JH/rwYMHAQCzZs1CTEwM1q9fj9GjR2P//v0IDg5GVFQUhg8fbvfcAQMGoGvXrvyyatUqXLhwATVq1OCPKVu2LObNm8evU2DhnMHLywsHDx7EO++8gz/++APt2rVDcnJypud07ToJ9etH4uDBKfj55y9Rv/46DBgwO5csJgiCIIi8jyDdkhWlGBQUxHu+xowZk1XByXEcxz169IhTqVScVCq164VTq9Wcn58fB4BLTU0VdM03b95w7777LgeAK1u2LHf79m2r/b///jsHgDt8+HC2bCfsc+/ePe7tt9/mAHAtWrTI8P/28OFDrmTJMA7grJbmzafnrsEEQRAEkYcRolucmm2wd+9efPLJJ4iOjgaQ5h2bNGlSFrTmf/z222/QaDQYNmyY3ckPKpUKxYoVAwBB3sDIyEiUK1cOd+7cAQCsXr3aZoA+jaHLWSpUqIATJ06gVKlSOHnyJLp37243o8iwYT8gIeEzN1hIEARBEPkHIbpFsKDbvHkzunbtii1btvDb/vnnH3zzzTcYMGCAzbJkyRJB1127di0A4JtvvrG732w2IzU1FYGBgQ7TR6WmpqJnz5549eoVv23y5Mk4cuSI1XFMGIpEInz33XcQiUR2lxkzZgj6DoQtFStWRFRUFHx9fXH48GH069cPRqPR6pgyZYoBMLjHQIIgCIL4f/buO6zK+v/j+PPAYQkIOJJUclBOUlAxzYELUMiZaWWWkf7SCkcucOJAxcyBKw1z5V6loIgTLBemuPhmiaKmgqmAirLv3x/GSWKcg2x9P66L65L7fO77vM+R8eJzf0Yp4+Pjky2LTJ48OUtuyY1OCwsfOnSIjz/+OFsP2dGjRzl69Gi29hUrVsTY2Fin4jPHWD27rMizxo4dy82bN/Hw8NC6fIlKpcLKykrTG/To0SPOnj2Lm5sbI0aM4JtvvkGlUmV5Y3Tp9RPPJ3Mf3/bt27N161bKlSvHypUrNf+P06cPJCQkgOhorxKuVAghhCid/ptbcqNToKtbty5du3bVhC+VSkWPHj2oX79+ju2bNGlChQoV8ltzNqdPn2bx4sU4ODjodGu3XLlyxMbGaj7/66+/+Prrr9myZQvffvst7dq145133tE8LoGu6DVp0oQ9e/bg4uLCmjVr0NfX5/vvv0dfX5/KlSvj5JRGjRo+Wc6pU0e3PwaEEEKIl0lege65JkUUpoYNGyqAcunSpSzHf/vtN8XKykoxMjJSDhw4oDn+8OFD5ZNPPlGOHDmSpX1uy12sX79eM4Fj2bJliqIoyqFDhxRAOXToUOG+GJGrQ4cOKeXKlVMAZcCAAUpaWlpJlySEEEKUCbrkFp166P744w969erFgwcPshy3tbXl3XffzXIr1MrKir59++q8u0OvXr24ePEiXbt2ZdGiRZiYmBAYGMiSJUuoXLkyGzdupEOHDpr2y5cvZ/Xq1Vy5coWwsDAAgoODcXNzo3379rz77rs0btwYgMuXLzNjxgwAhgwZwqBBg3SqSRS+du3asXv3btzc3Fi1ahVqtZrly5fn/deGEEIIIXSiU6ALDg7m4sWL2Y7fuHGDw4cPZzs+cOBADAwMqFWrFoGBgVSrVi3Xaw8fPpydO3dy9uxZXFxcNMc7derEzz//TLly5bK0VxQFAwODLJMo0tPTURSFgwcP5rjn7JAhQ1i8eHG28JCRkZFrXaLwOTk5sXv3brp06UJAQADGxsb4+/tLqBNCCCF0kFdu0akbzdXVlc6dO2Ntbc348eNxdHTE1NRU82FkZJSl/ePHj0lISCAiIoKRI0fmee0KFSrw66+/snDhQmxsbKhbty6rV68mMDAwW5gD+Prrr4mOjqZr166aY+7u7vzxxx8cOHBAEwrNzMx47733CA4OzhbmMnsPJdAVPycnJ3766ScMDQ1ZtGgREydOLOmShBBCiFJNl9yiUpSCzwpIS0tjw4YN3Lhxg4CAAJKSkjSP9erVi0WLFul0ncePH6NWqwu0g4OiKNy4cQMzM7NcJ2YcPXqUVq1asWfPHjp37vzczyWe388//8y7775Leno6fn5+jBkzpqRLEkIIIUolXXKLTrdctVGr1fTv3x94uu7b88qpRy6/VCoVr732Wp5t1OqnL/u/66KJ4tO9e3dWrVrFxx9/zNixYzE3N2fIkCElXZYQQghR6uiSWwol0JU1EuhKh48++ohHjx4xZMgQvvzySywsLPjwww+1nhcUFIa/fwjJyWqqVMlg2bKvsbS0LIaKhRBCiOIngS4XEuhKj8GDB5OQkICXlxcff/wxhoaG9O7dO9f2QUFhDBu2l6go33+OxBEZOYVZs3ri7t62eIoWQgghipEuuSVfe7m+KCTQlS5jx45lwoQJpKen88EHH/Dzzz/n2tbfP+SZMAdgxYUL81i4cF/RFyqEEEKUAAl0uZBAV/pMnTqV0aNHk5aWxnvvvUdQUFCO7ZKTc+5UTkrKfcNiIYQQoiyTQJcLAwMDAFJTZWP40kKlUuHn58fw4cNJTU2lV69ehISEZGtnZJTzF7OxcXpRlyiEEEKUCF1yy0sZ6DKXRUlJSSnhSsSzVCoVc+fO5csvvyQlJYUePXpkW7h66FAXbG3HP3PkPnZ2w/H0dC7WWoUQQojioktukUkRolRRqVT4+/uTnJxMQEAA7u7u7N27l9atWwNoJj4sXDiRpCT9f2a5+sgsVyGEEC8smeWaCwl0pZuenh7fffcdKSkprFmzBjc3N/bv30/z5s2Bp6FOZrQKIYR4WcgYulxkdl3KGLrSS19fnx9++IH333+fhw8f4urqypkzZ0q6LCGEEKLY6ZJbXspAlzm4UMbQlW76+vqsXbuWXr16ER8fj4uLC//73/9KuiwhhBCiWOmSW/IMdOnp6SQmJhZuVaWATIooO9RqNRs2bKBz587cvXsXZ2dnrl69WtJlCSGEEMVGl9ySZ6AbPHgwtWvXZtu2bYVbWQnT09NDX19fAl0ZYWhoyLZt22jbti03b97E2dmZ27dvl3RZQgghRLHQJbfkGegiIiK4c+cOoaGhOT5++fJlrl27VrAqS4iBgYFMiihDypUrx65du2jatClRUVG4uLhw//59nc+/ceMGXbuOYty4hSQkJBRhpUIIIUTh05Zb8gx0derUAeDSpUvZHrty5Qp2dna8+eab+frFWloYGRmRnJxc0mWIfChfvjzBwcHUr1+fCxcu4ObmxqNHj7Se17OnN82b/0Rg4ERmzuxBly7jJMwLIYQoU7TlljwDXd++fQEICQnh5MmTWR67ffs2ycnJPHz4kPj4+EIotXgZGxvz5MmTki5D5FOlSpUICQmhRo0anDhxgm7dupGUlJRr+xs3bnD8eFViYjwBC8CG8PAvGTducbHVLIQQQhSUttySZ6Dr3LkzNWrUAGDz5s25tsvrF2ppVa5cOR4/flzSZYjnUL16dfbv34+1tTWHDh3ivffey3Uq95AhC4mJ+TjLsbS0Bpw4UfZ6lYUQQry8tOWWPAOdoaEhI0aMAOC7777jyJEjmseeTYnz589HUZSC1lqszM3NdbpdJ0qn119/nX379lGhQgUCAwPp378/6enZ93OtVs0KyB72ZO9XIYQQZYm23KJ1HbouXbqgVqtJTEykS5cujBo1Cm9vb4YMGaJp8/3336Onp5flw8bGhps3bxbOqygC5cuX58GDByVdhigAOzs79u7di7m5OZs2bcLDw4OMjIwsbaZPH0jNmgH/OfMa9vaViq9QIYQQooC05RatW3/VqVOHL7/8kgULFpCYmMi3336ba9tne+n++usvbty4QbVq1fJZcvEwNTUtk5M5RFbNmjVj9+7duLq6smbNGkxMTFi6dCkqlQqAypUr4+SURo0aPppzzM2f4OPjk/MFhRBCiFJIW27RaS/XuXPnoq+vT1BQkOZYeno6ly9fxtDQkKlTp2JtbZ3lHGtra1q0aPGcZRc9meX64mjdujW7du3C3d2dZcuWUb58efz8/DShbtWqCSVcoRBCCFEw2nKLToFOT0+Pb7/9Nlvv3KlTpzA0NKRRo0YFq7IESKB7sXTo0IFt27bRvXt3vvnmG8zMzJg0aVJJlyWEEEIUigItW6JNs2bNqFq1akEuUWIMDAzy3ORWlD1ubm6sW7cOPT09Jk+ezIIFC0q6JCGEEKJQaMstzxXoTp8+zcyZM6lfvz7VqlXjgw8+4OLFi89dZEkwNDSUrb9eQH369OH7778HYPjw4axcubKEKxJCCCEKTltu0emWa6bk5GQ+/vhjtmzZkmUCxMaNGwkMDCQ4OJhWrVo9f7XFSG65vrg8PDx48OABI0aMYODAgZQvX5533323pMsSQgghnluh3XJNTk7m3XffZfPmzVhZWTFv3jzu379PQkICISEhKIpC586d+fXXXwul8KImCwu/2IYPH87kyZPJyMjgww8/5ODBg/k6PyEhgXHjFuLiMp6lS7cWUZVCCCGEbgq0sHCmzDAXFBREhQoVOHDgAMOHD8fKyory5cvj7OxMcHAwiqLQq1evMnEr08TERLb+esFNnjwZT09PUlJS6NatG8ePH9fpvLS0NLp0GcfMmT3Yt8+XSZPA3X207P8qhBCixGjLLToFutWrV2cJc/b29tnatG7dmkmTJnHnzh02bdr0/BUXE7VaTUZGRpnb4ULoTqVSMX/+fD766CMSExNxc3Pj/PnzWs/z9l5EePiXgA0Ad+/2JiRkAN7ei4q4YiGEECJn2nKLToFu27ZtAMyYMSPHMJfJ09OTChUqsGLFilLf+2VsbAyUzX1ohe709PRYuXIlPXr0IC4uDmdnZy5fvpznOSdPxpGW1iDLsbS0hpw8GVeUpQohhBC50pZbdAp0586dQ6VS8dlnn+XZzsTEhLFjxxIaGsqePXvyWWrxMjU1BZBxdC8BtVrNhg0b6NixI7GxsXTq1Ilr167l2j63fV5NTDJyPC6EEEIUNW25RedJEYqicPjwYa3t+vfvD8ClS5d0vXSJMDIyAqSH7mVhbGzMjh07aNGiBdeuXaNTp07ExMTk2HboUBdsbcc/c+Q+dnbD8fR0Lp5ihRBCiP/Qllt0CnT16tUDwNnZmdmzZ+v0hFu2bNG5yJKgVj9dsUUGur88zM3NCQ4OpkmTJly+fJlOnTpx586dbO3c3duyYIErrq4TcXLyoU+f+Rw54oO7e9sSqFoIIYTQnlt0CnQ+Pj7o6+tr/h0dHZ1r2woVKvDOO+9w7dq1PDeRLWmZwbMszMgVhcfCwoLg4GAaNGjAxYsXcXZ2Ji4u+9g4d/e2BAdP4/BhHzZtmoqlpWUJVCuEEEI8pS236BTonJyc2LlzJ3Z2djx58oR69erh5+eX60yL8uXLc//+fcLDw5+z7KJnYmICUOonb4jCV7lyZQ4ePEjdunU5d+4cbm5uPHr0qKTLEkIIIXKlLbfoPIbOzc2NX375hWHDhpGRkYGXlxd2dnZs2bKFjIx/B4vfvn2bzZs3Y2pqSsOGDQtYftExNDQEkN0iXlJVqlRh//79vPbaaxw/fhx3d3cSExNLuiwhhBAiR9pyS772crWwsGD+/PncuHGDYcOGceXKFfr06UOjRo0YOXIkI0eOxM3NjbS0NAYNGkT16tUL/gqKiIGBAUCeG92KF1v16tU5cOAAVatWJSwsDDc3Nwl1QgghSiVtuSVfgS5TlSpVmD9/PleuXGHx4sWYmJiwePFi5s6dS0REBHZ2dowaNer5qy4GmWMC09NzXqJCvBxef/11Dh06pAl13bt3l6VshBBClDracstzBbpMr776Kl988QXh4eFcunSJDRs2sHv3bs6dO0e1atUKcukip6f39KU/e7tYvJzq1KnDwYMHsba25sCBA3Tt2jXfoS4+Pp73359Mu3Y+uLpOICgorIiqFUII8TLSllvUhfVENWrUoEaNGoV1uSKX+cbI1l8CoG7duhw6dIj27dtz8OBBunfvzs6dOzWDUPOSkJCAs/N4Tp2aDlgBEBX1dB07WepECCFEYdCWWwrUQ1eWqVSqki5BlDL16tXj0KFDmgkTuvbU+fmt4dQpLzLDHEBUlC8LF+4rwmqFEEK8TLTllpc20AmRk2dD3YEDB+jSpQsPHjzI85xTp2IAm2zHk5L0i6hKIYQQIqtSHegePnxIYGCg1s3Uc5KYmEhQUBDBwcGyG4TIl/r16xMaGkq1atUICwujffv2Oe4okalnTwcqVdr6n6P3qVJFxmcKIYQoHqUy0CUmJjJnzhzeeOMNunbtSsOGDfH09NR5RuqjR4/o3Lkz77zzDl26dGHKlCnZ2sjYOZGXunXrcuTIEWxtbTl9+jRt2rTh2rVrObYdMqQ3Dg7HgX93nLCzm8qyZV8XU7VCCCFedNpyS6kLdImJibi7uzN69GhiY2OBp9tcLFq0iL59+3L16tU8z9+5cye1atXil19+0RybN29etrFQmbNEZCydyE3m11Hjxo35448/aNWqFZGRkTm23bx5An37zsfJyQdX14nMmtVLtgsTQghRaLTlllIX6KZPn05oaKjmcxsbG86ePYubmxvbtm3j66+/znXK7s6dO+nduzd3797FxsYGX19f4GlI/O9WGZm9fZnrugiRE2traw4fPkybNm24efMmrVu35vjx49naWVpasnHjFA4f9iE4eJrMbhVCCFGotOWWUhXo0tPT2bVrF6amppw/f57k5GR27dpFo0aN2LZtG25ubvz00094enrmeG6fPn1ITU1l2LBhREVF4e3tTa1atXJ9LpBAJ7SztLRk7969dO3albi4ODp06EBQUFBJlyWEEOIlUqYC3fbt27l48SIODg7Y2dlhaGhI48aNATA2Nmb9+vUA7N69O9u5enp69OzZkzZt2jBv3jwMDAy4evUqt2/fxsTEJNt6Ypm9fJnrugiRFxMTE7Zv386nn37KkydP6N69OytWrCjpsoQQQrwktOWWQltYuDBk9np4eXnl+Hi5cuWAnO8fq1QqNmzYoPk8IyODHTt2kJSUhJeXl+bcTNJDJ/JLrVazYsUKqlatiq+vLwMHDuTmzZtMnDhRxmIKIYQoUmWmh05RFNauXYu1tTXu7u45tsmcZdirVy+t19u6dSujRo3C0dExx1mumUuZqNVqhg8fjkqlyvbh4+Pz/C9IvJBUKhXTp09nyZIl6OnpMXnyZP7v//7vuZbGCQoKw9V1Au3a+dC37yTi4+OLoGIhhBBlhY+PT455xN/fP0tuyUm+euh++ukndu3ahYeHB82aNcPIyKjg1T8jIyMj10IzMjLo2rUrAF26dNF6rVWrVgEwbtw4DA0Nsz3+bNLVdTkUITINGTKEqlWr8v777xMQEMDt27fZtGkTpqamOp0fFBTGsGF7iYry/edIHFeujGf//hlYWFgUXeFCCCHKnGezSqH00N25c4cffviB1q1bY2dnR0hISMGr1NHUqVP5/fffGTVqFB07dsyz7d69ezlw4ABWVla0atUqxzYS6ERBde/enYMHD1KxYkWCgoLo0KEDd+/e1elcf/+QZ8IcgBWnTnkxe/aaoilWCCFEmaVLoEPJh4yMDOXgwYNK27ZtFUBRq9VKv379lIsXL+bnMrleW19fXzExMVGuXbuW5fjkyZMVQGnSpIly7949zWPHjh1T7OzslMOHD2uO/f3334qRkZFiZmam/Pbbb7k+35o1axRA+eOPPwpcu3i5/f7770rNmjUVQHn99deV//3vf1rPcXKarICS7cPFxasYKhZCCFHWaMst+brlqlKpaN++Pe3atcPPz48dO3awbt06Nm3aRP369Rk0aBBmZmaa9np6enTr1g0rK6s8rvrvtT///HOWLFlCu3bt+OqrrwBYs2YNZ8+eZeDAgcyePTvLtaZMmcKFCxfYunUrTk5OwNMZsMnJyTRr1owmTZrk+nwpKSkAOd6OFSI/6taty9GjR3FzcyMiIoLmzZuzbt06zRCBnBgZ5TTm7gbNmlUtukKFEEKUWVpzS0HSYnR0tGJgYKAAuX44ODgoiYmJOl3v/v37yltvvZXlfLVarXz33Xc5tp8yZYpib2+vxMbGKoqiKHv37lXUarUCKBUrVlR8fHyUadOmKdOmTVPmzp2rPHnyRHPukiVLFEC5detWQd4CITQePnyo9O7dWwEUlUqlzJgxQ8nIyMixbWBgqGJrO+6Z3rl7SrNmXyjx8fHFXLUQQoiyQFtuee5lSzIyMrhw4QKpqanA0x621q1b06hRI1auXKlJkklJSTqPUbOysuLYsWPs3LkTX19fHB0dGT9+PFWr5txrMWnSJCZNmqT5fN++fZpZIPfu3cs2S1VRFL7++un+msnJyQCFPrFDvLzMzMzYvHkzM2bMYMKECYwbN45z587x/fffZ+m5BjQ7SSxcOJGkJH2qVMlg2TJfmRAhhBAiR9pyi0pR8rdLfWpqKuvWrWP69OlERUWhp6fH2LFjGTNmTInvXRkW6G4SdQAAIABJREFUFoaHhwdpaWn06tWLN954g5SUFFatWsWTJ0/YsGEDDg4OAMyaNQtvb28SExOzrVEnREHt3LmTfv368ejRI958801++uknateuXdJlCSGEKKO05Rade+ji4uKYOnUqgYGBXL58GYC2bdvi4+ND+/btC6/iAmjbtq2mtmcNGzYs27GkpCTg6Q4UQhS2bt26cfLkSXr27Mn58+dp0qQJGzdupHPnziVdmhBCiDJIW27RadmS+Ph4XFxcmD9/PpcvX6Z+/fosX76c0NDQUhPm8ispKQkDAwPZ+ksUmfr163PixAm6d+9OQkICbm5uzJgxg3x2igshhBBac4tOaebo0aOcOnWKNm3acODAASIjIxk0aFChFlrcHj16lG1ckxCFzcLCgu3bt2vGc44fP5733nuPhw8flmxhQgghyhRtuUWnW65ubm78/vvv1KlT54XZs/Lx48c6r+ovREFkbhHWtGlT+vXrx7Zt27h48SI7duygXr16Ol9nwIDpREf/u9yJufkTNm/2wcTEpCjKFkIIUYpoyy063280NDRkxYoV3Lx5s1AKK2lPnjyRX4SiWL3zzjuEh4fTsGFDfv/9d5o3b05gYKBO5/7999+EhqoJDfXRfAQGfomPz7IirloIIURpoC236Bzo1q1bx6BBg5g4cWKhFFbSnjx5IhMiRLGrU6cOx48f19x27datG1OmTNG6tM+ECSuIjh74n6OvERGh21ZjQgghyjZtuSXfMwIOHDhQoIJKi8ePH8tyJaJEmJmZsWnTJnx9n+7l6uPjg6urK7Gxsbmec/PmfcAg2/GkpFz29BNCCPFC0ZZbXtopnnLLVZQklUrFuHHjCAkJoXLlyhw4cIAmTZoQGhqaY/ulSz2xtl6b5ZhafZHmzbVvqyeEEKLsK7Rbri+a1NRUDAyy93gIUZw6depEREQEbdq04datW3To0IHZs2dnW9rExsaG1q1jqVRp6z9HbuDouISZM78q/qKFEEIUO225Jd+BLj4+nkePHhWoqNIgJSUl9w1uhShGVatW5eDBg3h5eZGRkcHYsWPp1asX8fHxWdpt2TKNqVPB2Xk848b9xJ49M1Crn3v3PiGEEGWIttyS798GDx48wN7entdffz3PdtWrV2fMmDHUqVMnv09RLOSWqyhN1Go1M2fOpGXLlnz88cf89NNPnD9/nq1bt2Jvb69pN2RIb4YM6V2ClQohhCgJ2nLLc/15HxUVRVRUlNZ20dHR7N+//3meoshJoBOlUbdu3Th9+jS9e/fmzJkztGzZkiVLlvDpp5+WdGlCCCFKUKEHuhYtWrBo0SKMjIxybRMbG8uaNWv47LPP8nv5YpOcnJznaxCipNSuXZtff/2VoUOHEhAQgIeHB0eOHGHx4sXyR4gQQryktOWWfAe6Pn360LRp0zzb2NnZ0bFjx/xeulhJD50ozUxMTPj+++9p1aoVQ4YMYeXKlURERLBlyxZsbW11vk5QUBj+/iEkJenTvLkVM2d+JePuhBCiDCr0Wa4//PBDgQoqLSTQibJgwIABHD9+HFtbW86cOUPTpk113l0iKCiMYcP2EhIynbCwKcyf70zbtsNISEgo4qqFEEIUtkIPdNpWtC8LFEUhJSVFbrmKMqFx48b89ttv9OjRg4SEBLp27YqXlxepqal5nufvH0JUlK/m87S0hhw75sXs2WuKumQhhBCFSJfcku9AN2rUqAIVVRpkhlK59STKCgsLC7Zt28aMGTPQ09PDz8+PNm3aEB0dnes5Oe8iUZ5z564VWZ1CCCEKny65RedA169fP7Zu3cqAAQMKXFhJS0pKApC9XEWZoqenh7e3N6GhodjY2HDixAns7e3Zvn17ju2bN7dCrY7McqxKldUsWTKsOMoVQghRSHTJLToHuri4OCpWrEhYWBiHDx/m8OHDXL58ueBVloDk5GQAueUqyqTWrVsTERFB9+7dSUhI4N1332Xo0KGar+tMM2d+haPjYuAGkECVKv60bBmDjY1NidQthBDi+eiSW3S657hz5066d++e7bihoSGNGzdGT+/fXGhlZYWHhwdGRkbY2Njg4OCQ37qLXFpaGiC3XEXZVaFCBXbs2MGCBQsYM2YMCxcu5Pjx42zevJmaNWsCT7++9+yZwezZazh//jqLFw+VMCeEEGWQLrlFp0Rz8+bNHI+npKQQHh6e7XhwcDAA+vr6bN68mV69eunyNMUm8160vn5OY4yEKBtUKhXDhw+nVatWvPfee4SHh+Pg4MCaNWvo2rUr8HTsna+vZwlXKoQQoiB0yS06BbpBgwZhaWlJREQEn332GSEhIURG/js2Jzk5mfXr12vu8T5bwMqVK0tdoMucHZjXJrdClBWOjo6cPn2aAQMGsGvXLrp168aYMWPw9fWVXmghhHgB6JJbdPppr1ar+eCDD/jggw8ActyfdfHixdy9e5eAgIAswa558+b5Kro4pKSkAOS5ya0QZUmFChX46aefmDNnDuPGjWP27NkcO3aMjRs3UrVq1Xxda+nSrezYcYZmzawZO/ZjLCwsiqhqIYQQutAltxTan+/GxsZUr14dHx+fUr+tltxyFS8iPT09xowZQ8uWLenbty9HjhzBwcGBDRs20KFDB63np6Wl0b27NydPvsXdu77s23eDw4fHERa2QHr6hBCiBOmSW/K9Dl1eMjIy6N+/P7Vr1852+7U0kUkR4kXWpk0bzpw5Q8eOHblz5w7Ozs5MmTJF66Lg3t6LCAn5lLt3e/9zxIbw8C8ZN25x0RcthBAiV7rklkINdCkpKfz44488ePCAR48eFealC5UEOvGiq1KlCnv37mXixIkoioKPjw8dOnTgr7/+yvWckyfjSEtrkOVYWloDTpy4X9TlCiGEyEOxB7pMr7zyCpUqVSqKSxcKmRQhXgb6+vpMnTqVkJAQrK2tCQsLw97enr179+bY3tg45x48E5OMoixTCCGEFrrkliIJdH///Tf37t0riksXCgl04mXSqVMnzp49i6urK/fu3aNz586MHj1aM8g209ChLtjZDQfiNMdsbcfh6elczBULIYR4VokFuocPH3Lo0KGiuHShkEkR4mXzyiuvsHv3bqZPn46+vj5z5syhVatWXL16VdPG3b0tR4740LfvfJycfHB1nciCBZ1xd29bgpULIYQotHXonsfjx4+L6tIFpigK8HRhViFeFnp6eowfP54OHTrw4YcfcurUKZo2bcqqVavo1q0bAJaWlmzcOKWEKxVCCPEsXXKL1h66jIwMTpw4QUaG9nE0mU8IsGLFCl1qLBGZr+XZLcuEeFm0bNmS06dP07VrV+Li4ujevTuenp7Z9oIVQghROuiSW7QmmmHDhtGiRQvMzc0ZOnQoXl5e/Prrr8THxxMfH59lNuvu3bs1/37w4EFBai8W0kMnXlZWVlaahYgNDAxYtGgRbdq04dq1a/m+1t9//83nn8/inXfGcOPGjSKoVgghBOSdW7Tecs08+fHjxyxcuBAAPz+/LG169+6NmZkZ69atK0idxU4CnXiZ6enpMXLkSJycnOjduzfh4eHY29tn2QtWmwEDphMaqiY6eiBgQPPma2jR4hY7dsws2uKFEOIlVKBbrmPHjqV169bUqFEj1zZbt25l1apVmlkYAJ9++mk+yxRClIRmzZrx22+/0bVrV+Lj4+nWrRsjRozQaXHw6Og0oqO9gEqABTExnhw79qr01AkhRDHTGuiqVavGkSNHuHr1KiEhIfz888/8/PPP+Pv706pVK1q2bMkrr7yS5ZxvvvmGoUOHFlnRheXZMX9CvMwqVqzIzz//zKxZs1Cr1cyfPx9HR0fOnTuX72vFxn7CF18sKIIqhRDi5ZZXbtF5lqtKpcLZOet6VJ6engDEx8cTEREBQPny5WnSpMnz1FnsJNAJ8S+VSsXYsWPp0KEDH330ERcuXMDR0ZHp06fz9ddf52OZnwc0apR7j74QQojnU+BApygKO3bsyDbRwdbWljZt2mBpaUm7du0KVGRxyrwHLYFOiOwcHR05ffo0I0eOZNmyZYwZM4adO3eycuVKXn/99SxtzcweA9eB1wBQqy/i6LiEMWNmFH/hQgjxgtIlt+gU6NavX89HH32U42OVK1fOMo3WysoKDw8PjIyMqFWrls6Dq4tTZk+Dts3KhXhZmZqa8t1339G9e3c8PDz45ZdfaNy4Mb6+vnh6emq+h7ZsmYKPzzIiIu6SlKRP8+ZWzJy5QPZJFkKIQqRLbtHpp27mprDwNCU+mxD//vvvLG1jY2MZM2aM5vOlS5cyePBg3SouJpm/bJ59XUKI7Lp06cKFCxcYOnQo69evZ8SIEWzevJmVK1dSt25dTExM8PMbXtJlCiHEC02X3KJToPvkk0+oU6cOERERfPrpp+zfv5/IyEjN48nJyfzwww/Exsby5MmTLOcGBQWVukAnPXRC6K5ixYqsW7eOvn37MnjwYI4dO4a9vT3Tp09n+PDhsoWeEEIUMV1yi0opxIFkycnJbNiwIctyB3Z2drRu3bqwnqJQnD59mqZNm7Jjxw569OhR0uUIUWbExcUxYsQIVq9eDUCLFi344YcfqF+/vs7XCAoKw98/hORkNUZGaQwd6iL7xQohRB50yS35GuiiKArXr1/PdU06IyMjBgwYkO9CdfHo0SOWLVuGWq1m0KBBlCtXLs/2ixYtYvTo0TRo0IC5c+fi5OSkeUxuuQrxfKysrFi1ahW9e/fm888/5/jx49jb2zNp0iRGjx6NoaFhnucHBYUxbNheoqJ8NceiosYDSKgTQohc6JJbdN7MVFEUvL29qVWrFmvWrMnyWFxcHCEhIYSEhGQbU1dQaWlpTJ06lVdffZVRo0YxfPhwqlevTnh4eJ7n7dmzh6SkJE6fPs3nn3/O/fv3NY9JoBOiYN555x0uXrzIZ599RkpKChMmTKBRo0bs27cvz/P8/UOyhDmAqChfFi7M+zwhhHiZFVqgywxzfn5+KIrCzJn/butz584dWrdujaurK66urrz11ltcv369gKU/lZaWxocffsjkyZM1e8YaGxvz4MEDnJ2dWbRoUa7nurq6av596dIlvL29NZ9n9iKkpKQUSp1CvIwsLS0JCAhg//791KlTh0uXLuHi4sK7776b656wyck53xRISpJxeEIIkRtdcotOgW7dunX4+fnRpEkTvL29+f3331m0aBF37tyhffv2REZGMm3aNH777TcMDAzo2bNnoazxFhoaypYtWzAyMqJx48ZYWFhw+vRp9u7dS3JyMl5eXpw6dSrHcz08PKhWrZrm84CAAE2ylUAnROHp2LEj58+fZ9asWZiamrJ9+3bq1auHj48Pjx8/ztK2SpUMIO4/V7j/z3EhhBA50Sm3KDpo0KCBAij79u1TFEVRJk6cqACKgYGBAijTp0/XtPXy8lIAxdfXV5dL52nAgAEKoAQGBiqKoihxcXGax/bv368YGRkpFhYWSkxMTI7nf/DBBwqg+UhJSVEURVFiYmIUQFm0aFGBaxRC/OvGjRtZvu+qV6+urFu3TsnIyFAU5en3sJ3dcAUUzYed3bAs39tCCCGy0iW36NRDd//+fczMzOjUqRMAo0eP5o033iA1NRWA999/X9N24MCBAGzZskXn5JmTq1evsm7dOiwsLHj77beBp7d4MnXs2JF27dqRkJBATExMjtfo379/ls8ze+gMDAwANPULIQpH9erVWb9+PWFhYTRp0oS//vqLfv368fbbbxMbG4ulpSWzZvXE1XUiTk4+uLpOZNasXlm+t4UQQmSlS27ReVLEs1v+mJubs3jxYs3nmVtSANSsWZNGjRrlq9Cc7N+/n9TUVIYOHYqVlVWObTLXZcl8of/Vvn17qlatqvl83bp1gEyKEKKotWnThvDwcFasWEGVKlU4fvw41apVY/369bi4tCQ4eBqHD/sQHDxNZrcKIYQWhTrLNSIigrt372o+r169epYgl0lfX59mzZoRFxdXoMAUGBgIQLdu3XJ8PC4ujsjISN56661c18AyNjamUqVKms9v3rwJZE26e/fuRaVS5fjh4+Pz3PUL8bLT09PDw8ODP/74Ay8vLwwMDOjXrx9mZmaMHTuWhIQEna6TlpbG6NHzcXKajKvrRLy8FmRbwFwIIV4EPj4+2bJIly5dCq+HLrOXa9asWZpj9evX55dffmHLli289tpr2c65du0aoaGh+XohOckpNAJ4enoSHR3Ne++9l2ub3Dw7uFDbullCiIIpX748M2fO5NKlS3z44YekpKQwe/ZsatasyeTJk7l3716u5yYkJNC27TDmz3chLGwKISHT8PPrSZ8+PsX3AoQQogQ9m1UKPMt1+/btqNVqVq1aleX422+/Te/evXPciFtPT4/KlSvno+ScKTnMlg0ICGDdunU4OTnx9ddfa44nJyfrNLtWX18ftVpNUlISxsbGBa5RCKHda6+9xrp16wgPD6ddu3bEx8czdepUatasyfjx43MMdn5+azh2zIu0tAbPXomHD02Kr3AhhChBSUlJWXJLbnQKdDVq1MDf31/nbbLS0tJo2LBhgcbSZQ6S3rZtm+ZYamoqixYtYtCgQdSuXZs1a9ZoeucSEhKoVKkSffr00en6xsbGJCUl0bJlSxRFyfFDbrkKUfiaNWvGoUOHCAsLw9XVlUePHjFjxgxq1KiBt7c3sbGxmranTsUANiVXrBBCFCMfH59sWeTXX38F/s0tudF5668OHTqwZs0arSFNURT+/PPPfO3tmJNRo0axdu1aZs2axdmzZ6lcuTInTpzg0qVLDB48mEmTJvHqq69q2q9du5ZHjx7xv//9T6frGxoayjp0QpSgNm3aEBwczLFjx5g6dSrBwcHMmjWL+fPnExISQps2bejZ04EzZ7Zy927vki5XCCFKlLbconOg27VrF8ePH8fY2Jj3338fIyOjXNu2atWKBg0a5Pq4Lt58801+/PFHRo0axZ49e4CnY3FmzJiBl5dXtnFzXbp04Z133mHevHk6Xb9cuXLZFj0VQhS/li1bsmfPHk6cOMGMGTPYuXMn77zzDvfv32fIkN4EBo4mJKQ+aWkN/znjOubmMilCCPFy0ZZbVIoug86A9PR0EhISMDY2ply5coVWoDYPHjxg+fLl3L17l+HDh2NtbZ2v8x0cHIiIiADgxx9/pF+/fgDUrVsXe3t7Nm3aVOg1CyGe38WLF5k1axYPHjzgxx9/xMTEhHHjFnPixH2MjdOxt6+Ej8/nmJjIODohxMtDW27ROdDlRlEU7t69y5MnTwgICODhw4dPL6xS4eHhgZ2dXUEuX2BXr17l7t27mJiYZKmlUaNG1K5dm59++qkEqxNC5CY6OpoVK1bg4OBAly5dMDExISYmhtTUVKpVq4aeXu5DgBMSEvDzW8OpUzH07OnAkCFyy1YIUbZpyy0633LNlJiYyNmzZ1m9ejVpaWlcunRJM2DvWebm5rz55pslHuhq1apFrVq1sh03MjKSMXRClGI1a9Zk2rRp3Lp1iwkTJvDdd99pbjc0aNCAUaNG8eGHH2Yb/hEfH4+z83hOnfICbDhzZis7doxi8+YJsiOFEKLM0pZbdO6he/jwIStWrOCbb77h1q1bObaxtbWlevXqDBw4EBcXF1555ZXnq7oYODk5oVKpOHz4cEmXIoTQQVxcHAEBAfj7+/PXX38BYG1tzZdffsmQIUOoWLEiAO+/P5lNm4YDz+4wE0ffvvPZuHFK8RcuhBCFQFtu0WnZkvDwcFq0aMGIESO4desWenp6zJkzh1GjRmnarF69mj///JPDhw/z0UcfleowB2BqakpiYmJJlyGE0JGVlRWjR48mKiqK1atX06hRI2JiYpg4cWKWxc1jYlRkDXMAVv8cF0KIsklbbtEa6AICAmjevDmRkZHY2NiwYMEC/ve//zFy5EhcXFw07ZydnfO9Y0NJ0raeixCidDI0NOTjjz8mIiKCffv20aVLFx4/fsyVK1cAMDLKectBY+P04ixTCCEKlbbcojXQzZkzB4A6depw6tQphg4dSp06dYCn3X+1a9cGns4gLUvMzMx49OhRSZchhHhOKpWKTp06sXv3bs6fP89vv/0GwNChLtjajn+m5X3s7Ibj6elcMoUKIUQh0JZbtE6KyNw/rFatWtluoxoaGvL111/z1VdfERQUxKhRo8pML50EOiFeHHZ2dpoJWO7ubQFYuHAiSUn6VKmSwbJlPpibm5dkiUIIUSDacovWHrqlS5diZmbG3r17mTBhgmZNt0ympqYAhIaGkpqaWsByi48sLCzEi6tz51YEB09j//4JeHq60KNHD6pWrcqUKVO4c+dOtvZpaWmMHj0fJ6fJuLpOICgorASqFkKI3GnLLVoDXatWrQgODsbMzAxfX18cHBxQqVTUrFmT0aNH4+3trWm7detWHj58SAGXtisWxsbGPHkiq80L8SLS19cHnu7//McffxAXF8edO3fw8fHBxsaGzz77jPv37wNP16xr23YY8+e7EBY2hZCQ6QwbtldCnRCiVNGWW3Sa5dqqVSuOHDlCjx49NPunXrt2jTlz5hATE6Np169fP8qXL4+TkxOenp4MGzYsx7+GSwNjY2MURZG16IR4gZmYmODh4UFERAQHDx6kW7dupKam8sMPP2gWQffzW8OxY16kpf27XWFUlC8LF+4rqbKFECIbbblF54WF7e3t2bFjBwAnT57kwoULbNq0ievXr2dr+8cff3DkyBFUKhVffPFFqVzCxNjYGIDk5GTNOEEhxItJpVLRvn172rdvz+XLl1mwYIFmvO9vv90GbLKdk5SkX8xVCiFE7rTllnzvFAHQvHlzmjdvjoeHR46PJycnExISgrW1NXXr1n2epyhyavXTl16Wxv0JIQru9ddfZ+HChSQnJwPQtOmrhITc4L+hTpY5EUKUJtpyi063XDNlZGRw6tQpre2MjIzo2rUrjo6O+bl8sTIwMAAk0AnxssrcMmzs2I9p2XIWanWk5jFb23F4ejrz559/lokxwUKIF5+23KJzoMvIyGDgwIE4Ojoyf/78LI/dvHmTtWvXsnbtWq5evVqAcotPZneljKET4uVmYWFBWNgCRozYR9u2k3F1nciCBZ1xd29L/fr1adCgAUuXLtWMucuUkJDAuHELcXEZz9KlW0uoeiHEy0JbbtHplmtmmFu5ciUAixcvZtiwYahUKq5evUq7du00Y+leeeUVDh06RIMGDfK6ZInL/Os887aLEOLlpVarmT17mObzhw8f4uvri7W1Nb///jtffPEFY8eO5cyZM9ja2hIfH4+z83hOnfICbDhzZis7doxi8+YJWFpaltwLEUK8sLTlFp166JYvX87KlStp27Yt8+fP5/Lly0yaNIlLly7Rrl07bty4wfLly/nrr7949dVX6dWrFxkZGYX3KoqA9NAJIXJjbm7O+PHjuXr1Khs3bqR169Y8fPiQGjVqADB48DxOnZpO5ri7u3d7s2/feAYPnleCVQshXmTacotOgS5z+69Zs2YxbNgw5s2bx/Tp06lXrx7Xr19n0aJFDBo0iGrVqtG9e3cuXbrE2LFjC+klFI3MwYVpaTnv+yiEEAYGBvTt25cjR44QERGh+bkRE6MCrP7T2uqf40IIUfi05RadAl1iYiIVKlSgZcuWAHz++ec0bdpU83jnzp01//7ss88A2L9///NVXEwk0Akh8qNx48aafxsZ5fxzw9g4XSZRCCGKRKEEOgBra2vNv01MTPjmm29ybGdjY8Nbb72VnxpLhJ7e05de2m8NCyFKn6FDXbC1Hf/MkfvY2Q3H09OZefPmMW/ePO7du1di9QkhXjzacovO69BFRkby119/Ub16dQBee+01DAwMSE1N1SzQCU8X8GzYsCHBwcE8efIEExOTgtRfZDJrlr+mhRD55e7eFoCFCyeSlKRPlSoZLFvmw/bt2xkzZgzp6el4eXkxdOhQ/Pz80NPTIz4+nsGD5xETo8LIKI2hQ1001xFCCG205RadAt0bb7xBTEwMvr6+LF26FABbW1vOnTvH33//rRko/Kxbt27xyy+/4Ozs/Ly1Fym55SqEKAh397bZAtlHH32EpaUly5cvJyQkhHr16qGnp0dCQsI/s2Knkzn2LipqvOY6QgihTaHcct22bRvGxsZs2rQpy/F69erRpk0bTTfgf5/4tddey2+9xSZz8+70dFkNXghROAwNDenVqxfBwcFcv36d9957D3i6X+zTJU7+nUgh+8UKIfJDW27RqYeucuXKrFmzhjNnzuj0pCkpKTRs2LDUbvsFcstVCFG0MoenAJw6FUNu+8VmZGRw586dLOOUhRDiv7TlFp0nRdja2rJx40aqVKmS58crr7zCjz/+mGVcXWkkkyKEEMWlZ08HKlX6724S96lSJYOjR49StWpVWrduzdy5c4mOji6JEoUQpVyhTYo4evQoN27cwMrKCg8PD82Kxbl544038lFm8ct8Y6SHTghR1IYM6c2OHaPYt68jmbdd7eymsmyZD7Nnz8bQ0JBff/2VX3/9ldjYWPz8/AAICgrD3z+E5GT1PxMvvpadKIR4SWnLLToHuq+++oqvvvqqcKoqBUp7D6IQ4sWyefMEzSxXY+N0PD17YWlpyYwZM/D29mbPnj1s27aNwYMHA0/D3LBhe4mK8v3nCnFcuTKe/ftnYGFhUXIvRAhRIrTlFp0D3X+lp6cTGRnJyZMn6dmzJxUqVHjeS5UI6ZkTQhQnS0tLNm6ckuNj5ubm9OnThz59+miO+fuHPBPmAKw4dcqL2bPXMHp0f06ePMnbb7+NmZlZEVcuhCgNtOUWncfQZYqJiWHcuHE4OjrSqFEjBg4cSJ06dZgzZ06ZCkmZ96Clp04IURolJ+f097YN4eExpKam4urqipWVFa1atWLVqlUyHliIF5y23JKvHrrIyEg6dOhAbGwshoaGdOrUCX19fS5dusTo0aOJj49n2rRpZSIkZb4xOS25IoQQJa2hPTURAAAgAElEQVRKlQwgjmeXOqlUaSs9ezrw559/4ujoyG+//cbJkyfZtm2b5mfZ0qVb2bHjDM2aWTN27Mdye1aIF4S23JKvnSIyw1yHDh0ICAigVq1aAMTHx+Pq6oqvry/6+vpMmZLzbYXSJHNhvsyF+oQQojRZtuxrIiOncOHCvH+O3MfB4ThDhswB4OTJkyQkJBAdHa1Z8uS99yZy+HBj7t71Zd++Gxw+PI6wsAWcOXOG8PBwWrRogZ2dHYaGhiX0qoQQz0tbbtEpzVy+fFkT5jp27MjOnTspV66c5nFLS0v27t1Lu3btmDlzJgMGDNCEvdIqc2G+zIX6hBCiNLG0tGTWrJ7/2V5sQpY2FhYWNG7cGIAbN27wyy9VuHu39z+P2hAe/iXjxi1mypT/o3nz5gAYGxvj4OBAs2bN6Ny5M23atMHMzKxM3FkR4mWmLbfodL9x+/btxMbG0qpVq2xhLpOlpSW+vr6kpqYSGBhYgJKLh9xyFUKUdu7ubQkOnsbhwz5s2jQ1zyVLvvhiATEx/bMcS0trwIkT9zExMaFfv37UqVOHpKQkjh07xp07d3BxccHc3DxLmHvy5AnR0dGkpKQU2esSQuRfodxyDQgIAGDWrFk5hrlMbm5uODo6MmXKFNzd3aldu3Z+6y02cstVCPEiefPNGgQGPgCyjpkzMXn6S+DHH38E4P79+1y9ehUHBwfNPrN+fms4f/4aS5YMw8bGhldffVXz0bBhQxo2bEjjxo1p1KgRNWvWlN48IUpAodxyffjwISqVilatWuXZTqVSMWnSJLp27cqpU6dKdaBLTU0FwMDAoIQrEUKIghs79mP27RvHqVPTyZxIYWs7Dk/PzlnaVahQQbPMVHx8PM7O4//ZZ7Y8p06tpXXrWLZsmcb06dP54osvuHjxYpbzLSwsaNq0KU2aNKFhw4bY2dnRsGFDTExMiuNlCvHS0pZbdO6eUhSFzz//nG+//RZzc/Nc22WO09i9e3eWNZVKG+mhE0K8SCwsLNi3z/c/ixd3xt29ba7nDB48L0sAjIn5isOHt7J06VYGDx5Ms2bNiIyM5MKFC0RERGBmZsbIkSNp0aIFarWaK1eusGzZMt5++21q1apFo0aNaNy4MY0bN8be3p7q1atLb54QhURbblEpOiwe98UXX7B06VIAOnfuzJ49e3Jtm5iYSNWqValZsyZnz559npqLxapVq/j000+Jiooq1T2JQghRVNq18yE01CfbcWfn8YSE+GY/IQ9qtVozaDtTxYoVsbe3x8HBAXt7exo3bkzdunXlzogQz0FbbtFpRsD48eM1JwcHB+Pv78/jx49zbGtqakqPHj24ePEikZGRBSi9aMktVyHEy87IKC2HozdwdLTO9Zz4+Hjef38y7dr54Oo6gaCgMACuXbvGqlWrGDFiBB06dKBChQrcu3ePtLQ0nJyccHNzw8zMjOHDh9OsWTP69+/PN998Q3BwMLGxsUX0CoV4cRTKLddq1aoRHh7OzJkzmTNnDsOGDWPz5s0sWrQIe3v7LG0VRSE6Opr09HRu3bpFgwYNCvgSioYsWyKEeNkNHepCVNR4zRZjavVFHB2XMGbMjBzbBwWF4eW1gwsXJpF5mzYqajzwdEbuJ598ommrKArp6elZbg9ZWVmxePFiYmJiGDBgAGPGjNE8Vq1aNezt7WnUqJHm1u0bb7whw2KE+Ie23KLzd0qFChWYPXs2vXr1wsfHh5CQEJo1a0aPHj2YOHGiZi2kgwcPEhYWRq1atWjTpk0hvISikTklXxbYFEK8rDLH1y1cOJEnT/Ro3tyKmTMX5Bqi/P1Dnlno+KmoKF8WLpyYbayeSqXSXOfvv/9mwoQV3Lx5n6VLPbGxsWH79u14eXkRERHBmTNnuHnzJjdv3iQoKEhzDWNjY82ki4YNG9KgQQMaNmzIa6+9JktOiZeOttySrz99VCoVLVu2JDg4mOPHj+Pj48O2bdvYsWMHVatWBZ7u9Qrg7e2NkZFRQWovUsnJyQClukYhhChq7u5t85w48aykpJx7Bp48yT1cDRgwndBQNdHRAwEDmjdfQ4sWt9ixYyb+/v7A0/W1Ll++zPnz5zE3N6dRo0aa3S8yJ154e3treijMzMyoX78+9evXp169erz55ps0btxYJmGIF5q23PJcfdnPBrt79+6xatUqAgMDCQ0NxdzcnDFjxjBgwIDnLro4JCUlAchUeyGE0FHz5lYcPRpJWtq/Q2nU6os0b26V6znR0WlER/+7w0VMjCfHjvlz48YNbGxsgKcLpdapU4c6depkO7927dr4+fnh5+eHs7Mz586d486dO4SHhxMeHp6lbbly5XjjjTewtbWlbt26ml69119/Pc/VGYQoC7TllgINTlCpVFSqVIlRo0YxatQoMjIyUKlUZeIvpCdPnqBWq2V8hhBC6GjmzK+IjPTm5Mm3/tli7AaOjkuYOXNBvq4TG/sJQ4b4Ehg4O8fHg4LC8PcPITlZjZFRGkOHuuDu3pZ9+/YBcPfuXSIjI/n999+JiYnBycmJ5s2bY2JiQnR0NAcPHmTevHnMnDlTc80qVapga2urCY61atWiVq1a1KhRg1deeUVu4YpST1tuyXeaefjwIQEBASQkJPDVV19RqVIlzWOF8Q0RExPDggULiIyMpF+/fvTq1Stfoev27dvMnz+f33//nf79+9OzZ88cBxAmJibmueuFeH4+Pj45/lsUnLy3RUfeW+3UajVBQd+wdOlWduwYj6OjNWPGzND6M1pRsr6nU6Z8SbVqFXJsGxQUxrBhezUTNSDrxAuASpUq0bZtW9q2zX6ruGbNmnh4eGhm0f74449cuXKF2NhYYmNjOXr0KI0bN8bT05Nq1aqhVqsJCAhg8eLFlC9fnmrVqvHqq69SpUoVrK2tNf+uUqUKlStXLpWdAPK1W3RK03urLbfotA5dpuvXr9OuXTuuXr0KQJMmTTh58mSOgen27dssWrSIbt268dZbb2m9tqIoTJs2jblz55KQkKA53rdvX3788UcdfmAo+Pj4MH/+fB48eKA5/uGHH7JmzZpsNQ4aNIjAwEBu376ttTaRP8/20Objy0voQN7boiPvbdFo186Hw4d9sry/NWvOJDx8YJYOgUyurhMICZmew/GJBAdPy/E50tLS8PZexMmTcRgbZ+DgUInJk/9Pc2sqIyODmzdv8ueff5KRkUH79u2z/U548uQJffv2ZdeuXdmur1ar8fDwwNvbG0tLS86cOcPmzZv5888/MTMzw8LCAktLS0xNTSlfvjzlypXD1NQUCwsLypcvj4WFBeXKlcPAwAATExNMTEwwNjamXLlyhRIQ5Wu36JSm91ZbbtH5K+nGjRtZwhzA6dOnCQwMpHv37lnaRkRE0LFjR+7fv09iYqJOgc7Ly4vZs//tfs8cC7Fp0ybOnDnDyZMnsbCwyPX8UaNGMXfuXM3npqam2Nrasn79ek6fPs3JkyezjKFITU2VGa5CCFHE6tQxznbMySktxzAHkJyc86+l3CZkJCQk0KXLOMLDv9SM7QsJuc7Fiz7s2uUHPL17ZGNjoxmzl3men98aTp2KoWdPB4YM6c3PP//M/v37OXfuHDExMdy+fZtq1aoxevToLPW2b9+e9u3b89dffzFw4EB+/vnnLDXp6+szcuRIPv/8c2rXrk1aWhrHjx9nwoQJhIaGZmmrVqsxMTHBzMwMMzMzzM3NMTc3x9TUFBMTE0xNTTE1NdUcL1++PJaWlpqPnHopxYtJa25RdDRgwAAFUBwcHJTQ0FDlm2++UQClb9++WdqdPn1aqVChggIo9erVU5KSkrReOy0tTTExMVHUarXSr18/pUuXLsratWuVlJQUpWfPnprnSU1NzfH81NRUxdDQUDEwMFA++ugjpXPnzsqGDRuU5ORkpVu3bgqg9OvXT0lLS9Oc88EHHyivv/66ri9f5AOg+RCFS97boiPvbdHS9f3t02eiAveVpzdqMz/uKX36TMyxvbe3vwLX/9NeUZycJuf6HHFxcUqzZl9ozqtUaYvi7DxSiYuLy7O269evK+7uo5X/+78Zyp07dxRFUZTExETlhx9+UObNm6dMnz5dGTt2bJ7XWL16tVKlShXFzMxM0dPTUwDF1dVViY6OzuX53LO8d5kf+vr6ypgxYxRFyfreuru7KzVq1FAaN26sODk5Kd27d1c+/fRTZdSoUcratWuVW7duKenp6YqiKEpycrLy4MEDJTk5Oc+aX2al6eeCttyiU4VRUVGaL7zly5criqIov/zyiwIoffr00bR7NsyVK1dOCQ0N1anI5cuXK4Dmi/NZKSkpSpcuXRRAmTt3bo7nL1myRAGUcePGZXssOTlZcXFxUQDF399fc/zdd99V6tevr1N9In9K0zfAi0be26Ij723R0vX9jYuLU+zshmcJZ3Z2w3INW87O47KFOW2Brm/fSTmExvtK376Tcj2nd+8JirX1QgXiFfhbqVlzpvLJJ9PyfC2BgaGKi8t4xclpstKnz8RsryEjI0NJTk7WBKycpKWlKevXr1dmzpypeHt7K19++aXSv3//LG2efW/T0tKUvn37ZguAffv2zdKp8V8VK1ZU6tevr7Rr107p0aOH8tlnn+XaNj09PdcOlhdNafq5oC236HTLdfr06WRkZFC+fHnef//9LI+dPXuWBw8eYGz8/+2dd1hUx/rHv9voRbBgRSUxBm9s8cLPaKKIxmBsUdQYNDZyryXGGNTE7rUndvMkGo0i0QRLMLnGQjQae1ewxgKKCipYKQtsYff9/cGdyTnsLiwqAjKf5zmPeKbsnDnvmflOd0KnTp3w6NEjuLi4IDY21u6u4IULFwIAunTpYuGm0WjQq1cvxMbG4tGjR8UO7+DggNDQUOzatUsWXq/Xiz3oSoiePXtCr9fzJdaCZ8eIESNgMpkszswUPD1snzORtyXDuHHjYDKZ+OaotqhUqRK+/bYf1qxZjKwsM0ymHHz0UU9UqlTJqv8ePZojPj7mf6tu7SM1VQF20sXfeP3vviXLl8dg376mst+4cWM86tb9j83fkC7ucHQEHBweo1u3BZg2rSvat8+fhqRQKGRDaJGR25CVpYRKlX+5uJgQFtYBH3zwQaHPM3nyZJhMJhiNRhgMBqxfvx6LFy9GRkYGtFot8vLyEBgYCKVSCa1WiwULNuLOnTyYzbkIC2uF4OBAfPLJJ5g/fz6uXr0Kk8kkO8WDrTrW6VT/23x6JADgjTfeQFJSEjw8PGRzCT09PeHm5gYXFxerF5tD6OjoCEdHRzg4OPBLrVZDoVDw+WoqlQpKpRIqlYrPZ2P/mkwm7tdgMMBkMoGIoFAooFQqoVQqYTabYTQakZeXB7PZzOOVzo0zm838u1coFNxfQECArFw4ffo0lEolDytNm1qt5n9rNBo4OTnx61mtoC5Kt9i1KKJGjRpITU3FhAkTMGdO/pEwZ86cQfPmzQHkiy6VSgWdTldsMXfhwgU0bdoUQUFB2LNnj1U/kZGRCA8Px8KFCxERESFzO3v2LJo3b463334bO3futBp+5cqVGDp0KJYuXYpRo0YBADp27IjMzEwcO3bMrnSWN1jByQzZaDRCr9fDYDDAYDAgLy8PeXl53FDZ37bMgRkxM1aNRsOXT6tUKjg4OHA7UKvVcHR0hJOTk+wjrAiYzWae79J8lr4La5fZbLaIi20BxPJcmsfsYu+CubPrRc9z+t+xUsy2Wf6yi+W99G+TyWQ1n1nBzwpjVkhLC2cHBwc4OTnxeU2s8H6RICKef6xBptPpeJlhMBh4xcfysmB+Su1OWqlK85PZKLNbVrmzfH4S2714MQkPHqiQlVUDBoMZDg7X4eVlROvWTaz6j47eh2vXgmT9cwoF8PLLe9GvXzsL/zt3nsa9ey3g5AQ4OABqNaDRANWq3UCzZvWs/kZurh4ajSMKW/NARNDpdMjOzub5rdPprJYPlD+iZhGHtbKZlcNqtRoODg5wcXHhwkmj0chEia10AfnvUK83IC1Ni+xsbxiNgNGYC6UyBa+9Vg8pKSk4duwY/850Oh2MRqOsXpHaCUsn+32lUsnrEGlZxoSfg4MDX0Ti4uICNzc3/rejo6PNBSVmsxk5OTm8zmN2zGxbWv8VVvbaKheYrarVamg0Gjg6OvJ02SoXWJrYO2b1AUsDE5SNGze2+V5iYmKwaNEiHDlyxKp7sZbXSFtIzZo1w+uvv464uDheCBRXzAFAfHw8zGYzAgMDrbrr9XqsX78eABAeHm7hHhcXByKyGV6n02HDhg0W4fPy8vgBt927d5dViMygWOHNWhIODg4Wgob9W1ClM4MlIm7Q0kqI3ZdW+Mz42IuWfuA5OTnQarXQarW8AGAGq9frkZOTg5ycHG68eXnWDt0uHaQfJTN8Z2dnntfsQyj44UpbONJWnFTUsMKg4EdXcGUSewfSVmxubi7/uPV6PS9U8/LykJubKysQWEHA/GVmZiIrK4t/oHq9nhdkZYGCLUQ3Nze++s7FxQXu7u4yN5bf7DtghaW01Sy1dWmBLLVzaeEkbTCwS1qYsXfA8pr9zS5m48z+2d/Mxq0VxM8TtVoNNzc3uLq68gYMm8zu6urKbZr5ka5ulFa6UkFe0KaleQ1AZses/JCKWGlesf8XLD+ysrK47ebk5PB8zs3NLfVVfAqFQlY5Ojs7w8PDQ7ZIgOU1q9RZhSpt0Gg0Gty754ibNy/IbJjlZ7VqSvj47JHlLRNMu3fvlpXLf1e+Z5CZqZM1FvR6PaKjc7ngZWWEXq9Hbm4uD8vKESaU2bsorTxXKpXcRlkvGbtYeSsVV8zGmZ26urpizx53bsusvKlUqZJF+czynOUxs11pHcjKZWbH9+/f5+WzTqfjZQTLM1Y263Q6ZGVlITs7m5cZrDwuLVh9Jy1z1Wo1z8eC9ZvUpjUaDfbv38/LhYJ1nqOjY6Hnzz/VemlfX1/ExcUBwBOJOXtYtWoVdu/ejUGDBhW6ytUWK1aswN69e/HRRx/B1dWV33/rrbfw559/4s0330R2djavkNmHyQq70hZGCoVCJnKYIbi6uqJq1aq88pW2aJihMEOQtiKkhRurOKSVCGuZFCzkpIKUfXjSVg4TPawiZx8b+5tV0tK/WZjMzEykpqbyDzc7OxtarRZGo7FU8lypVMpagSwfWYHn5uaG+vXr8yEF9kFKBZA079l96f8LXgULPeklFaHS1q/0XUhtV1pxsEur1SIzMxM5OTlIT0/nBSNzK83hcangl16urq6oUqUKr7xdXFx4ZSO1b2uXVISyv6Viv6BAkgolae+TNO/1ej3PK1ZJa7VaXn7o9XpkZmYiOzsbDx8+5AKUVd6lYc/SbTLc3d15GVKtWjWep6zXo2ClLS1H2GWtt4LlJxMmUtu1lr/MRpndSoUPs1epyGeNp9TUVFklzyp1VhaVFtJyVSqK2KXRaODh4SFzc3V1leU7K9eZu7QBVbBHq+BQobWymZXDTJRKG6fSBqy0U4Bd7B1kZWUhLy+Pi37pCE9ubu5zy1+FQsHLAHd3d1nngJOTE+rVqydbESztGGD2W7Acl9Z/BW3Ymv0WLBcKjgKwek3a06rVapGRkcF1RG5uLm7fvo3s7Gzuj9l+cRqnU6ZMselml6BjBlRw75MVK1YgISEBFy9ehLu7O1asWIGVK1eiWrVq+Oyzz2RLxIvCWs9GbGwsIiIi4O3tzc/8A/K3UMnNzZUdE2Mt/LZt2/hy8yVLlsjcpk+fjunTpxeZLlbIMGMuKGikY/PSLmZpq0v6ITLxJO1uZhW+1OikAqyiYjab+cchLUwKdulLe4VsDRuz/GY9rKwXgFX2rMBwcnJ64YcrrcF6z6TihVUG0oJLat/W7LzgnBLp8LBKpbJobLDKqyJgMplk4kU6ZMzyvaBNFxzWlNoxKz+kIlYqfpkAqwiwqQ7SMoKJE6kNS/O0sCFMabnMRBkrJwo2FipKHksxmUxclBTsIbY25CrN56KGXNkQMRNtFWEKCdMZ0o4SaSOd5anRaMTvv/9uOyJ7VlaMGDGCAJCzszNfqm0wGOjIkSMUHBxsdUm1k5MTXbp0qci42WrZWrVqUWJiIhER6XQ6+u6778jBwYG8vb0pPj6e+zeZTNSiRQtycHCgK1eu0L59+wgA1alTh5KSkoiIKDc3l5YtW0YajYaqVKlC586ds+cxBQKBQCAQCMoldi2K2LFjBzp37gwAaNq0KUaNGoVFixbh4sWL3E+LFi3QpUsXBAUFIS0tDWvXrsWCBQvg7+9fpDoNCQnBzp074ebmBl9fXzx+/Bh3795F//79sWjRIlStWpX7vXv3LmrWrAl3d3dcuHABvr6+6NChA/bs2QN3d3fUqVMHjx49QmpqKgYOHIj58+fLwgsEAoFAIBC8cNir/L7++muLXrgWLVrQxIkT6dy5c2Q2m59YVWZkZNCwYcP4Xnfu7u40ffp0q3vmmM1mWrZsGZ08eZLfS09Pp3//+988vKenJ82cObPQvX2Kwmg00pkzZygtLe2J43hRuX37Np07d+6p8ldgyeHDh6lPnz40c+ZMevjwYbHCpqam0tmzZwvdZ6qiotfracyYMRQWFkaHDh0q7eS8sLAy80nqg7S0NDpz5oywXxukpKRQXFwcPXjwoLSTIrBCUlKSXSOSJU2xdsr74YcfaPDgwfTFF1/Q5cuXn3mFnpKSQosXL6aMjIwnCp+cnEyLFy+mzMxMfm/atGk0adIku9Oal5dHv/zyCzVr1owAkIeHB02ZMuWpBOuLws2bN2nUqFHk7OxMAKhly5Z08eLFJ47v/PnzFBsbS6GhofT+++/T/fv3n2Fqyx8hISG8sdS1a1e7bO727ds0ZswYcnNz442suLi455Da8sOBAwdkDdEnmYKh1Wpp//79tHDhQurYsSOtWLGiBFJafjEYDNSrVy+ex3PnzrUr3N27d+mLL74gDw8PAkDNmjWjEydOlHBqyxd79+7lZW716tVJq9UWO46cnBzav38/LVmyhDp27EjffPNNCaS0/HP//n3at28fpaen2+X/0qVL9OGHH5JKpSIAFBISQnfu3CnhVNqm2Fsfm0ymctGKOnz4MLVt25YXMIMGDaKUlJRCw+Tl5fEjzgpeQ4YModu3bz+n1Jc9Tp48SZ6enhb54uPjQ1u3bi007IULFygoKIhatmzJrxYtWpBCoZDFVb16dfrpp5+e0xOVPYYPHy7Lj6IK3XPnzlGVKlUs3om3tzfFxMQ8p1SXfRITE8nBwYHnT926dclgMNj0P336dJmttmzZkmrVqmWRz++8847oMSGiY8eOUaNGjSxsMDs7u9Bwf/31F/n4+Fjkq6enJ23YsKHCN6KNRiMNHz6cHB0dZflj68Qkxpw5cyzst06dOhb53L59+wo5AnXy5Elq06aNRR61bNmSn3Tl4+NTZF20bds2WbnCroYNG5baSIDdgk6r1dKYMWP4A4SGhtLVq1dLMm3FZseOHRQREUGtW7fmQ7dbtmzhCze6d+9eaCGxZMkSi4Llt99+48IwNDS0QhYyRqORvLy8ZHkzaNAgWrVqFanVagJA58+ftxl+woQJVkWytWvgwIHP78HKGNevXycnJyeZwC3M3mrWrGlxtM+6det4BXDs2LHnmPqyzeDBg2V5FRkZadMva20XdTk4OFT43tBjx47x3jV3d3caNWoUz5/U1NRCw9avX1+Wnz169KDo6Gj+Ddh7dOSLiNFopN69e/O8CQsL4/k1atSoQsO6uLjYZb9qtZqOHz/+nJ6obGAymbhoK+paunSpzXhu375tIeYmTpxIc+bM4d9CafTU2S3orFXK1atXp2+++abMiJyQkBBSKBS0efNmSkpKop07dxJR/uHJTNQV9jF06NCBlEol/fe//6WkpCTatWsXEeWLWSbqIiIinsuzlCXYkFWnTp3o2rVr9Oeff/KW3ebNm0mtVpOPjw8lJCRYDT969GhuM0FBQTRs2DAaOXIknThxgm7duiW7ykPvb0ny1ltvyb4xW99WXFwcz8+EhAQ6ePAg74GOjY0lR0dH8vb2pgsXLjzP5JdZYmNjZfk6a9Ysq/50Oh334+bmRuHh4TRs2DBatGgR3bhxQ2arxZ3n+KJhNpt5Q69Xr1704MEDMhgMVK9evSIF3fnz5wkAtW7dmq5evUqHDx/mh9Pv3r2bnJycyNPTk86cOfO8HqdMMX/+fC4Mdu7cyeeOF1WHGQwG0mg0BOSfpz5kyBAaNmwYzZ8/38J+K2rvclRUFA0bNoyGDRtGI0aMoEOHDtHVq1fJ3d2df/udOnWi3Nxcm3H88MMPBIDCw8Ppxo0btHXrVtLr9UREtHTpUt5T97zz2C5Bt3fvXt5qrVevHq1atYq6devGh8wmTZpU6qLu+PHjBID8/Pysumu1WtJoNOTh4WHV/fDhwwSAXnnlFavumZmZpFKpyNvb+5mlubzQvn17AkAbNmyw6j527FgCbA8RshZ87969K7xgK4qoqCi7BF337t0JAK1atcqq+3/+8x8CQF9++WVJJrfckJeXJxt2siXovvvuOwJASqWSDh8+/JxTWb4wm80UFBQkG8K+e/cueXp6klKptDiIXkqfPn0IAH377bdW3efOnUsAaPr06SWS9rLO1q1bSaPRUFRUFL/32WefEQAaP368zXBr1qwhAKRQKGjfvn3PI6kvBHFxcXy0qSgxZzAYqGHDhgTAZg9naGgoAaDt27eXVJKtYteOiOfOnYPJZIJarcbevXsRHh6OLVu2YP369VCpVJg9ezamTp1qT1Qlxm+//QYA+Oyzz6y6s13QnzS8u7s7PyqsIpGVlYU///wTtWvXRmhoqFU/3t7ehcaRmZkJIH/XeraTvsA6wcHBcHFx4f8/ePCghR+dToedO3eiSpUq6N+/v9V4inonFQ2VSsW3XgKs5yvwt60qFAqYTCZkZWWV2oklZR2FQoE///wTSUlJvGzcvXs3MjIyEB4eLjsqUsNU25IAAB+ASURBVIrBYEBsbCw8PT0xePBgq34quv126dIFer0eAwcOBJD/zW/duhVqtZqfR24NZr8AhP3aARFh9OjReP311/lpI1FRUXBycrIZ5urVq7hy5QpatWqFgIAAq35KzX7tUX0LFy4kAFSpUiULN9Y1DKDQicYljY+PDzk4OJDRaLTqnpmZSRqNhnr37m3VvXLlyuTs7GyzByk9PZ1UKhV98MEHzyzN5QHWfVxYT09ERAQplUq6fPmyVXdrm0+///77lJycXFLJLtdIJ5hb60lavXo1AaDJkyfbjGPq1KkEoMLP8ZLy448/8nx1cXGx6ufUqVMWtlqzZk1avnz5c05t+WP37t18qKmwnQrYexg3bpxNP7NnzxbzQP+H2Wym//u//yMAtGbNmkL9nj171urUqK+//rrUR9HKIgcPHrTIr4CAgEJ7N9kUoo0bN9r006NHD6pUqRI/iOF5YVcP3enTp226DR8+HF5eXkwc2ikjnz16vZ4f12KNvn37wmg04t1337UZnh2Aa40+ffrAZDLZDP+iwg45ttVi2b9/P5YuXYqXXnoJDRs2tOpH2jPC2LhxI1q1aoXIyMhnl9gKQlHv5MSJE5g7dy5q1KiB5s2bP8+klXtatGgBHx8f2b07d+5g+PDheO+993Dr1q1SSlnZZ9myZQCA8ePHw8PDw6a/ouw3Pj4eM2bMQJUqVWz2gFQk4uLicPz4cTRq1Aj9+vUr1G+TJk3g6+sru5eamopRo0aha9euSEpKKsmkljs8PDzg7++PV199Fa+++iqcnZ1x8uRJhISEYObMmVbDFGW/69atw6+//orAwMDnfqiBXYIuMDAQQH5XecFDZF1dXXnXOnvQssamTZuwY8cOhIaG8i7s4hAdHY1du3ahT58+RX5QFYmMjAyMGTMGZrMZW7Zsselv1KhRiIqKQqtWrRAYGIjAwED4+PggOTkZ4eHhFufsCp6c7OxsREREwGg08mkEguJx5MgRDB06lNvq66+/DoVCgS1btqBdu3ZITk4u7SSWOeLi4rB79244OjoiODj4iePJyclBREQE9Ho9tmzZUiHPSZViMpmwaNEiAEDHjh3tmvazf/9+jBgxgttvixYtoFQqsX37dgQFBeHGjRslnOryQ5MmTfDXX3/h0qVL/GrXrh10Oh1mzJiBv/76q1jxJScnY8qUKfD09MTatWtLKNWFYE833sqVK3l35OrVq2VuycnJfNPDOXPmlEQvol14e3uTUqm02Ctu48aNpFKpqEaNGrJtVq5fv04hISF8vxgPDw9Sq9V09+5dWfjo6GhSKpWys2YrEgsWLLC6sio9PZ0CAwP5cm0pU6dOpU8//bTQzZwzMjLoX//6FwEgR0fHEkl7ecXakOu8efPo3//+NxkMBj5xf8iQIbJwWq2W2rRpY9fWBhURa0OuN2/epJCQkCK3yIiLi+PbHUyZMuV5JLfckJGRQV5eXqTRaCg2Ntaqn8WLF1N4eDjpdDo+cb9fv34yP9nZ2dShQwcCQEOHDn0eSS/zsKkT7777Lul0Ogv327dvU0hICO3Zs6fQeM6ePUvVqlUjAPT555+XVHLLDQaDga5cuWLVLSIigm/rwlZZDx8+nGbOnElERB9//DEBoMWLF8vC3bp1i1566SUCQCtXrizZB7CBXYIuNzeXL4X28vKiiRMn0vnz5+mvv/6id955R1ZIjhs3jo4fP046nY50Ot1zOx6K7X/UsGFDio6Opk2bNlFoaCgplUpq27atxcsbOnQoAaC+ffsSEdGIESMIAPn7+9P69etp48aN1KNHD1IqldSuXTubW3K86CQnJ/PVP5MmTaKYmBiaP38+1apViypXrkzz58+Xzc24fv06XxF9/fr1QuOOjIzkH47gbwoKunv37vFGU1xcnOz/Y8eOpZiYGFqyZAn5+vpSpUqVaObMmWK+jBWsCTpWbvTq1avI8K+++qrVBkxFZ8eOHQSAAgMDrbo/evSI74149OhRevjwId8i4tNPP6WYmBj6+uuvqV69euTh4UHTpk0TxwpSvugICAggALR7926rfsaNG0dA/skyRdG0aVMCQGPGjHnWSS13TJo0iVQqFf3zn/+kpUuXUkxMDMXExPBTd9RqNd+c/ciRI3zlsE6no6NHj/J6a+HChRQTE0NTpkwhb29vqlOnDq1du7bUnsvufejs3ayw4OXn5/fER3kVh3v37lHjxo0tfn/kyJFWK7dp06ZR5cqV+TFAaWlpFrudA6DRo0dX+MrR2jm+1atXt7oI4s6dO1SpUiUaNWpUkfm2fPlyIeisUFDQpaenk4+PDw0aNIgv2lm9erXFSRuVK1ems2fPlnLqyy7WBN3MmTPJy8vLrv3O2MauQtD9zcmTJ7k48/Hxoe+//54iIyMpMjKSNmzYQHl5eZSVlUW1atWisLAwvmht3bp1Fvbr5eVFp0+fLuUnKhuYzWa+9QUAGjZsGM/XyMhIXvbOmzePPD096dSpU0XGyRokQtDl9xjb0ixSMUeUfyKPk5MTzZ8/n4jy3w3rxZNe/v7+RW6mXdLYLegiIiLIz8+v2FdISEihe7o8S/R6PUVGRlL9+vWpY8eOdOTIEZuiwmw2W6RLr9fTqlWrqF69ehQSEkLHjh2r8GKOceXKFQoLC6MqVarQvHnzKCsry6bfnJycIvMtISGBateuTUD+mbCCv5EKugULFhBRfi95wTy9fv06DRo0iLy8vGjWrFnPpeFUnpEKOrafpLVyoCBms5lmzpzJw/7yyy/PI7nlgvHjxxfaoGe77Vuz35s3b1J4eDh5enrS9OnT7T4/syKQmZlZaL76+PgQUb5t5uTkFBqX2Wymr776ioddv37983iEMo3ZbKa0tDQ6cOAAvf322wSAXn31Vfriiy+sHhFaMI/NZjMdP36cOnXqRHXr1qWVK1daHRJ/3iiISnFpaglhNpufajLt04Z/kSlu3qxcuVK2t1/dunUREBCAn376ie9tuHPnzqeaSP2isWbNGly7dg0uLi749NNP4erqWqh/Ya/2ce3aNaxZswYA8Pbbb6Nt27YWfvz9/flKVoVCgffeew/x8fF8cnSrVq1w8OBBkd//IzY2Fj179oTRaESPHj3QsGFDGAwGREVFITs7G9u2bUO7du0KjUPYryVmsxlvvvkmjh8/jtq1ayMsLAwqlQpxcXHYuXMnOnfubHXRU7NmzZCQkMD/3717d1y4cAHnz58HAAQEBODIkSM2d4OoqGRnZ8PZ2fmJ7LAs2e8LKegEZYdjx46hZ8+euHv3roWbWq1GTEwMunfvXgopEwgs+eijj/DTTz9Bp9NZuL3xxhv4/fffC92SQyAoTUaMGIGoqCjk5uZauP3zn//EH3/8YXPDZ0H5Rwg6wXPh6NGjiI+Px+bNm5GYmIiGDRti2rRpaN26dWknTSCQodPpsH79ety4cQPr1q0DEWHAgAEYM2aMEHOCMo9er8f69etx8+ZNrF27FmazGWFhYRg3bpwQcy84QtAJBAKBQCAQlHPKxsCvQCAQCAQCgeCJEYJOIBAIBAKBoJwjBJ1AIBAIBAJBOUcIOoFAICin5OXlITk5GY8ePSrtpAgEglJGCDqBoIzy8OFDmM1mm+737t3DxYsXkZ6ebnecRISEhAScP38e06ZNw8CBA3Ho0CGItVHli+TkZERERKBp06bw9fWFj48Pjh07VtrJsoucnBxcvHgRKSkpJf5bRIQrV67g3LlzmDBhAgYPHoxTp06V+O8KBKWBWOUqEJRBDh8+jJCQEHz22WeYMWOGhfuhQ4cQEhKC7Oxs1KpVC/v27cPLL79sM76oqChs3rwZjx8/xuHDhy3cly1bhuHDh9udvnv37mHo0KFo3bo1xo4da3e4ss758+eh1Wpx//59REVFwWg0Wvjp0aMHhgwZ8tS/lZWVhQsXLgAAvLy88Oqrrxbq32QyYcuWLVizZg3++OMP6PV67ubo6Ijr16+jZs2aT5WmjIwMnDhxAqtWrUJwcDAGDBgAZ2fnp4pTyv379xEcHIwLFy5ApVJhw4YN6NWr1xPFtWnTJqxbtw4zZ85Es2bNZG7Lli1DbGws7t+/j+PHj1uE/fHHH9GvXz/ZvevXryMtLQ06nQ6rVq1CZmamRbhmzZphxowZUCgUT5RmgaBEKY3jKQQCAdHmzZtp7Nix/HxWxp07d8jNzY0AUIsWLSwOKj948CC5urrKjgJ67733rB639uDBA+ratSv3p1AoqG3bttSxY0f66KOPaNCgQdS5c2d+pjERUVJSEu3cuZOys7Ntpn3ixIkEgJydnfn5hQaDgTp37ky9evWiR48ePU3WFIpWq6W3336bfv31V5t+Lly4QEuWLKE2bdpQmzZtaMqUKfT777/bTNfdu3epY8eOdp1P/dVXXz31M6xbt45q1qwpey9vvPEGbd682ar/vLw8CgsLk6XD09OTJkyYQHv37rXrLNqiWLNmDVWvXl32G61atSKtVsv9PHjwgI4ePfpE8d+7d49ee+01WfzVqlWzeuTXoUOH6OTJkzbjMplMPP969erF79+5c0f2HlUqFbVr1446duxIw4cPp/79+1PXrl3p6tWrPExubi4NGjSI1Gp1ke8+LCxMHAcpKLMIQScQlBJvvPEGAaCBAwdyUWcymah79+6ySuTixYs8zP3798nV1ZUcHR1pzJgxtGrVKtJoNASAli9fLov/8ePH1LRpUx5PaGioTLjZYsiQIbzyskW/fv0IADVu3JinffXq1fy3oqOj6dy5c9S8eXNq1qyZ3dfGjRuLTN+dO3cIANWsWdPiTOGcnBz64IMPSKVSWa2Q/f39ae/evRZxvvXWW9zPyy+/TL169aJPPvmETpw4QXFxcfy6dOlSkekriiNHjvCD6WvUqEGhoaFcSKlUKtq0aZNFmNmzZ/P0VapUibZs2UL37t176rQwVqxYIcund999l9q0aUMAaNeuXdzfkiVLyMHBocj4jh49aiF82rZtSwCoc+fO9Ntvv1HdunUJAHXv3t0iPEvHH3/8YTV+vV5vcd7xvXv3qGHDhlwg9+vXz6739cknn/C4qlatSqGhoTRgwAA6cOCA7N2fPXvWovElEJQlhKATCEqJli1b8opk0aJFRES0fft23jPn5eVFAOiLL77gYaZNm0YA6K233uL35s2bxwWO0Wjk9+fMmcPj//rrr+1O1+DBg7m4sCWwmKB7++23+b1ff/2V/95PP/1EiYmJ5O7ublevF7u+/PJLHt/evXvp4MGDFr+dm5vLe2eWLFkic2MHbbu7u9NHH31Ehw4dosTERIqLi6MPPviA/87q1atl4ZiIbtasGT1+/NjuvCou6enp1LhxY56ODRs2EBFRVlYWjR071qao+/jjjwkAubi40KlTp55pmqRirlGjRlwEmc1m+vHHH8lgMHC/ixcvJo1GU2ScKpWKPxtRvohlQouJ8HPnzvF7BZ+Jpadhw4Z0584di/ilgo4dNj9+/HgeX2RkpN3Pz76pqlWrynruBILyhhB0AkEpIRV0QUFB9OjRIwoICCBHR0dKTEyk9evXEwAaNGgQDzNo0CACQGvWrOH3cnJy+BCstCJjvU7z5s0rVrqYoGPiIiEhwcKPNUGXlZUlE3RE+b2EM2fOpPHjx1NiYiItXLhQ1gs0evRofkVHR3NBmpiYSAqFgpRKJd28edPi95cvX04AqFatWpSZmcnv9+zZkwBQ+/btrT7b8ePHCQD5+PjwoWIiopUrVxIAmjp1arHyqrgw8e3n50fR0dEyN7PZTBMmTOD5fu3aNe7GBF1AQMAzTU9cXJxMzKWlpRXqvziCbunSpfz/GzZsIAD0/vvvy/y9++67BID69Okjuy8V+cHBwRbxWxN0rDf6u+++KzJ9Uk6cOEEAqFu3bsUKJxCUNYSgEwhKieDgYKu9VKNHjyYiol27dskEXU5ODh9e/e9//yuLi/U+9ezZk99jgi4xMVHm12AwkE6nI51OZzE/j0gu6AoKSgYTdDNmzOD3Fi9ebCHoCvLgwQMCQPXr1y90LtL+/ft5XLaGiVn+zZkzh9+7ffs21apVizp06GAz7pkzZ1qIi++//54L6/T0dJ4/heVTcUlPT+dDq2fPnrXqx2w206effkoAaOTIkfw+E3T/+Mc/ntkcLq1WS/7+/gSAfH19ixRzREQ9evR4IkHXoUMHAkDDhg2T+YuKiiIAVL16ddlcuoLfxIEDB2ThmKBjjR+ivwVdwaHoouz95MmTBIDq1q1Lt27dsnj3YphVUF4Q25YIBKXEv/71L/63Upn/Kfr5+WHhwoUAYHEQfFpaGoxGI9zd3REYGChzi4yMhFqtxr59+/g9Fl66Wi89PR3Ozs5wcnKCk5MTGjRogM8++wybN2/mftieZiqVCgDwww8/ICYmRvZ7jx8/BgC89dZb/J5Wqy3ymdnqQDc3t0JXCq5evRoAUK9ePbz00ktW/XTr1g0AMHHiRPzwww8AgJo1a6JFixaFpmH06NGoXbs2kpOTLdz27duHSpUq8fxhV0BAQJHPVhQrV65EamoqZs+ejSZNmlj1o1AoMHHiRHh5eSE2NhYGgwHA3/l98eJF9OrVC2PGjMGYMWMwefJkZGRkPFF6IiMjcenSJQDAF198gWrVqhUZ5tChQwgODi7W75jNZr5FSYcOHWRuAwcORIcOHZCamoqrV68CgGxPPWaDAwYM4HkA/J0fNWvW5PZhzd5TUlLg6OjI3+M//vEPREREYPv27RbpvHnzJnx9fS3efY0aNfDgwYNiPbNAUCqUtqIUCCoqv/32GwGgwYMH09dff01KpZLOnz8v8/Paa6/xHrKpU6fyYUY2ryk1NZUmTJjAe+i8vLx4WNbL5e/vT3q9nojyF12EhoaSn58f+fn58TluCoWCbt68yXvQqlSpQnfv3qW5c+cSAHrllVfo/v37RESUlpbGe06kCwxYz5eTkxOlpKRYfeaHDx8SkL+YwhZms5mCgoIIAH377bc2/V29epUvLhgwYAC/361bt0J76IiI+vfvTwD4fDG26MDBwYHq169PSqWSP+NLL71EMTExhcZXFFlZWeTj42MxRGyLgIAA3juZk5PDn9PaNWvWrCdK04cffsh7pgpb0SylatWqNGXKlEL93L9/XzZ8zebPAaD4+Hgiyu9tXr58OQ0ZMoTPFT1+/DgREc2fP5+A/MVCbBoCABo7dizvnWR2Wb9+ff6727ZtI0C+Mlyv11Pnzp25vbOpCQ4ODrwnj81bVSgUVK9ePXJ2dubprVmzJs2ePbsYuSoQlB6ih04gKGUcHR3x8ccfY//+/Xjttdf4fb1eL+ttYL01t2/fRqtWrRAaGgo/Pz/MnTsX69evB5Dfc3HkyBEAQJs2bTB+/HhcunSJ9/oplUrExMTg2rVr/Prwww9BRPj+++/5vmt169ZF9erVMX78eLRu3RpXr15FcHAwHjx4AJ1OV+jzVK1aFbVq1Xri/Lh16xbvaWzatKlNf35+fnzvveLuCzZgwAA4ODjAzc0NALB27VoAwKJFi3D9+nXEx8djw4YNOHLkCBITExEaGvoET/I38fHxSEtLw5gxY+Du7l6kf7ah9KNHj+Dk5ITevXvL3GvVqoVmzZqhZcuW6N69+1OlbdCgQXBxcbHbf2pqqiyd586dQ3x8POLj4xEZGYlWrVoBAO/VYnYLAF26dEGfPn3g7++P4cOHIzIykve2bdu2TeY/MDAQXl5eiIqKgkqlwoIFCzB16lQQkVUb7Ny5M0aMGIHTp09j+fLlAAAHBwds27aN23pCQgJCQ0NhMBgQFRUF4O93Hx4ejqSkJFy+fBkbNmzAjh07kJKSgokTJ9qdNwJBaaIu7QQIBIJ8ofXmm2/K7h0+fBi3bt2y6v/UqVN8x3t/f384OzsjLi4OQP6wHKtUx44di99++w0TJ05E3bp1ERYWJounatWqaNCgAYD8jWut8fPPPyM4OBjnz5/H66+/zofm1Gq1bCPbGzduFPOprZOXl2eXv7i4OCQkJAAA+vbtCyD/GW7duoUqVaoUGnbr1q0ICgpC7dq1Zb85cOBAAECTJk1sDos+CWvXroWPj49smN0Wu3btwtmzZ9GmTRu0adMGCoUC8+bNw6ZNmwAAkyZNwuTJk+Hk5PRUaWLD/KwBYC/ff/89rl69CmdnZ6SmpuLMmTNW/TVs2NDi3u3bt/Hzzz8DAHx8fNCgQQOcOHECBoMBFy9etBpPo0aNEB0djbCwMMyaNQt79uzB9evXAeQ3PKRMnjwZv//+O0aOHIm6deuiS5cuMvcaNWqgfv36AP6294Lv3tfXF76+vnblhUBQlhA9dAJBGcWWwNJoNHjnnXcwatQoHDlyBOfPn8epU6f4SQPXrl3jfitXroylS5cCyBcCBQVidHQ0/vOf/wCAxc75jBo1auDPP/9EgwYNkJycjNOnTwMAAgIC8Morr3B/THA8L9asWQMA+OCDD9CxY0cAQGJiok2BwTAajfjjjz/g6Ogouwfki9RnTW5uLjZv3ozq1avzHkFb7Nq1C926dYO7uzuWLFnCex6l6QoODn5qMQfk5xsAHDx4UDb30h4OHDiAvLw81K5dG126dMHo0aNx4MABHDp0yKLRIKVly5bo3bs3du7ciStXruDgwYP8hJKkpCSbNt+nTx9ER0cDAI4ePYq0tDQAljZbo0YNLFiwAEB+Y0bamwjkz2NcsGABlEolf/6SfPcCwXOltMd8BYKKCptDV3DlH6PgKle2z5atkwrYHDvpvCIGW8Xp6elJ48ePp6SkJJozZw6fKzZt2jQiyj8xAf+bh1QQ6T5zKLBFSkJCAp/nVadOHZvPbM8cusTERP4bhw4dsupn9+7d5OjoSO7u7rJ9yh4+fEiVKlUqdA4dW9XITprYt28f/72oqCjS6/X0888/048//ii7Nm/e/EQrTNmcskaNGtn0c+HCBerbty+p1Wry8vKi06dPy9xTUlJ4Gvfs2VPsNFjDZDJRq1at+PvIzc216i8iIoLvhVi1alVq1KiRbLPrgnz11VcEgK9yZfnbrl07q/knnWN35coVPp/R2vzJbt26cb8eHh6UkZFhNQ2LFi0iAOTt7U3Tpk2jpKQk/n0AoIULFxJR/hxUR0dHAvL3e8zJyaHY2FiLdx8dHS07MUMgKIsIQScQlBK///77Ewk6W5v9/vLLLwSA6tWrZ9V95cqVVifXMzFHVLigIyL65ptv+PYo0g1nly5dyuOztvM/wx5Bl5mZSdWqVbNZqWdnZ/MtKiZNmmTh3rVr10IFXXh4ODVv3pxPnN+4caMsPwoeq8auRo0aPdEWFnq9nnx9fQkAjRs3jh4+fEhms5k2bdpEy5Yto759+/KTLYKCgvjCASklIeiIiM6ePUuVK1fmgku6wW9WVhZ16dKFANDEiROJKF/QTZ48udA4bQm6wYMHW/V/9+5d8vDwIAB0+fLlQgWdVqultm3b2jxRQ4p0z0PpxU6WICK6cuWKXe/e29vb5kIfgaCsIASdQFBKGI1Gql27tk1Bd+jQIVKpVPTDDz+Q2WymNm3akJeXl0xIFYxPo9HYFHRERDdv3qQmTZrwnrSCe7wVJeiI8iv6gj0tUkG3bNkym2G3bt1apKAjIhowYAAXp9IVmNnZ2dS+fXsC8k91sLavWGGrXDds2EBKpVJ2DuyWLVtsriB97733aNy4cTRx4kTZRsTFJSoqiveGOjg4WAiHnj17Umpqqs0ewJISdET5oo4JaABUu3ZtGj16NHl6evKVnuzZ7VnlymyBCTp2Ysnhw4dthmEbDBcl6Ijyexbt7S1LSEigV155hYD8I92uXLkic79586bNd9+6dWsaN24cff7553YdmScQlDZi0oBAUEqo1Wp8+eWXqFevnlX31q1bw2AwQKlUgohw4MAB1K5dGxqNxmZ8I0eOxJ49e2z+pq+vL86cOQOz2QylUlns1aEAipwHVlicJ0+eBAAEBQUVGsfs2bOxa9cu3LhxA+Hh4XyvsT179uDYsWPw8fHBTz/9xCf2SyEii3t6vR63bt1Cv379MHLkSNnK0M6dO2PZsmXw8/ND+/btZeln+6A9LQMHDkRQUBBmzZqF9evXw9/fH926dUPLli0RHBxc5O9UrVoVLVu2xOPHj9G4ceNnkiZGkyZNkJycjOXLl+Orr77Co0ePsHLlSgD5i01mzZoFHx8fu+MbMmQIDhw4wOc1svl5np6eNsN8+umniI2Nhaura5HxK5VKu/wBwMsvv4zLly/btHdfX1/8/PPP0Ol06NOnj+w9POn3IRCUGqWtKAUCgX2EhYVRUFBQoX60Wq3FyRDFwZ4eOmuwXpnKlStb9IIUTN/y5cutns9ZkIIHxrPLz8/P5hyupKQkqlatGr3++uuUkpJCN27coM8//5zPkxo1atQzO2mhIlK9evViH621YsUKqlOnDt26dcumH7PZzE/PKKqHTiAQWEdBZKU5KxAIKiRmsxmdOnWCSqXCjh077A6XnJyMPXv2oHXr1nwblGfB7t27sX37duzYsQPOzs6IiIhA//79rfbMAfl7iUVGRlrcb9CgAaZNm4awsDDR6/IUJCcno06dOiX6G+fOnUObNm2watUq9OrVq0R/SyB4kRCCTiAQyMjNzYVOp4OXl1dpJ6XYLFiwABs3boSfnx969+4NpVIJJycnhISE2BSBgrLH3bt3Ub16dSG+BYJiIASdQCAQCAQCQTlHNFkFAoFAIBAIyjlC0AkEAoFAIBCUc4SgEwgEAoFAICjnCEEnEAgEAoFAUM4Rgk4gEAgEAoGgnCMEnUAgEAgEAkE55/8BAZvjYeg8wfYAAAAASUVORK5CYII="/>
          <p:cNvSpPr>
            <a:spLocks noChangeAspect="1" noChangeArrowheads="1"/>
          </p:cNvSpPr>
          <p:nvPr/>
        </p:nvSpPr>
        <p:spPr bwMode="auto">
          <a:xfrm>
            <a:off x="11968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63" y="1845344"/>
            <a:ext cx="8232605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8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Random points on a sphere</a:t>
            </a:r>
            <a:endParaRPr lang="he-IL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64" y="1988840"/>
            <a:ext cx="4387713" cy="432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26064" y="6381909"/>
            <a:ext cx="505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http://www.jasondavies.com/maps/random-points/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1804" y="1988840"/>
                <a:ext cx="6092825" cy="46144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Generate </a:t>
                </a:r>
                <a:r>
                  <a:rPr lang="en-US" sz="2400" dirty="0"/>
                  <a:t>uniformly distributed points on a sphere. </a:t>
                </a: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Picking </a:t>
                </a:r>
                <a:r>
                  <a:rPr lang="en-US" sz="2400" b="1" dirty="0"/>
                  <a:t>spherical </a:t>
                </a:r>
                <a:r>
                  <a:rPr lang="en-US" sz="2400" b="1" dirty="0" smtClean="0"/>
                  <a:t>coordinates</a:t>
                </a:r>
                <a:r>
                  <a:rPr lang="en-US" sz="24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𝜆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 ~ </m:t>
                    </m:r>
                    <m:r>
                      <a:rPr lang="en-US" sz="2400" i="1" dirty="0" smtClean="0">
                        <a:latin typeface="Cambria Math"/>
                      </a:rPr>
                      <m:t>𝑈𝑛𝑖𝑓𝑜𝑟𝑚</m:t>
                    </m:r>
                    <m:r>
                      <a:rPr lang="en-US" sz="2400" i="1" dirty="0" smtClean="0">
                        <a:latin typeface="Cambria Math"/>
                      </a:rPr>
                      <m:t> [−</m:t>
                    </m:r>
                    <m:r>
                      <a:rPr lang="en-US" sz="2400" i="1" dirty="0">
                        <a:latin typeface="Cambria Math"/>
                      </a:rPr>
                      <m:t>180</m:t>
                    </m:r>
                    <m:r>
                      <a:rPr lang="en-US" sz="2400" i="1" dirty="0">
                        <a:latin typeface="Cambria Math"/>
                      </a:rPr>
                      <m:t>°, </m:t>
                    </m:r>
                    <m:r>
                      <a:rPr lang="en-US" sz="2400" i="1" dirty="0">
                        <a:latin typeface="Cambria Math"/>
                      </a:rPr>
                      <m:t>180</m:t>
                    </m:r>
                    <m:r>
                      <a:rPr lang="en-US" sz="2400" i="1" dirty="0">
                        <a:latin typeface="Cambria Math"/>
                      </a:rPr>
                      <m:t>°) </m:t>
                    </m:r>
                  </m:oMath>
                </a14:m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𝜑</m:t>
                    </m:r>
                    <m:r>
                      <a:rPr lang="en-US" sz="2400" i="1" dirty="0" smtClean="0">
                        <a:latin typeface="Cambria Math"/>
                      </a:rPr>
                      <m:t>~ </m:t>
                    </m:r>
                    <m:r>
                      <a:rPr lang="en-US" sz="2400" i="1" dirty="0" smtClean="0">
                        <a:latin typeface="Cambria Math"/>
                      </a:rPr>
                      <m:t>𝑈𝑛𝑖𝑓𝑜𝑟𝑚</m:t>
                    </m:r>
                    <m:r>
                      <a:rPr lang="en-US" sz="2400" i="1" dirty="0">
                        <a:latin typeface="Cambria Math"/>
                      </a:rPr>
                      <m:t> [−</m:t>
                    </m:r>
                    <m:r>
                      <a:rPr lang="en-US" sz="2400" i="1" dirty="0">
                        <a:latin typeface="Cambria Math"/>
                      </a:rPr>
                      <m:t>90</m:t>
                    </m:r>
                    <m:r>
                      <a:rPr lang="en-US" sz="2400" i="1" dirty="0">
                        <a:latin typeface="Cambria Math"/>
                      </a:rPr>
                      <m:t>°, </m:t>
                    </m:r>
                    <m:r>
                      <a:rPr lang="en-US" sz="2400" i="1" dirty="0">
                        <a:latin typeface="Cambria Math"/>
                      </a:rPr>
                      <m:t>90</m:t>
                    </m:r>
                    <m:r>
                      <a:rPr lang="en-US" sz="2400" i="1" dirty="0" smtClean="0">
                        <a:latin typeface="Cambria Math"/>
                      </a:rPr>
                      <m:t>°)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Uneven distribution</a:t>
                </a:r>
                <a:r>
                  <a:rPr lang="en-US" sz="2400" dirty="0" smtClean="0"/>
                  <a:t>: density </a:t>
                </a:r>
                <a:r>
                  <a:rPr lang="en-US" sz="2400" dirty="0"/>
                  <a:t>increasing </a:t>
                </a:r>
                <a:r>
                  <a:rPr lang="en-US" sz="2400" dirty="0" smtClean="0"/>
                  <a:t>around the poles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The area </a:t>
                </a:r>
                <a:r>
                  <a:rPr lang="en-US" sz="2400" dirty="0"/>
                  <a:t>of a given “square” of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Δ</m:t>
                    </m:r>
                    <m:r>
                      <a:rPr lang="en-US" sz="2400" i="1" dirty="0" err="1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 and height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/>
                      </a:rPr>
                      <m:t>Δ</m:t>
                    </m:r>
                    <m:r>
                      <a:rPr lang="en-US" sz="2400" i="1" dirty="0">
                        <a:latin typeface="Cambria Math"/>
                      </a:rPr>
                      <m:t>𝜑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varies with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𝜑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See </a:t>
                </a:r>
                <a:r>
                  <a:rPr lang="en-US" sz="2400" dirty="0"/>
                  <a:t>how the squares get smaller towards the poles?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04" y="1988840"/>
                <a:ext cx="6092825" cy="4614468"/>
              </a:xfrm>
              <a:prstGeom prst="rect">
                <a:avLst/>
              </a:prstGeom>
              <a:blipFill rotWithShape="1">
                <a:blip r:embed="rId4"/>
                <a:stretch>
                  <a:fillRect l="-1301" t="-1057" r="-2503" b="-1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points on a sphere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0396" y="1905000"/>
                <a:ext cx="4716018" cy="42672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 smtClean="0"/>
                  <a:t>Any </a:t>
                </a:r>
                <a:r>
                  <a:rPr lang="en-US" dirty="0"/>
                  <a:t>area on the sphere </a:t>
                </a:r>
                <a:r>
                  <a:rPr lang="en-US" dirty="0" smtClean="0"/>
                  <a:t>should contain </a:t>
                </a:r>
                <a:r>
                  <a:rPr lang="en-US" dirty="0"/>
                  <a:t>approximately the same density of </a:t>
                </a:r>
                <a:r>
                  <a:rPr lang="en-US" dirty="0" smtClean="0"/>
                  <a:t>points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𝜆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~ </m:t>
                    </m:r>
                    <m:r>
                      <a:rPr lang="en-US" i="1" dirty="0" smtClean="0">
                        <a:latin typeface="Cambria Math"/>
                      </a:rPr>
                      <m:t>𝑈𝑛𝑖𝑓𝑜𝑟𝑚</m:t>
                    </m:r>
                    <m:r>
                      <a:rPr lang="en-US" i="1" dirty="0">
                        <a:latin typeface="Cambria Math"/>
                      </a:rPr>
                      <m:t> [−</m:t>
                    </m:r>
                    <m:r>
                      <a:rPr lang="en-US" i="1" dirty="0">
                        <a:latin typeface="Cambria Math"/>
                      </a:rPr>
                      <m:t>180</m:t>
                    </m:r>
                    <m:r>
                      <a:rPr lang="en-US" i="1" dirty="0">
                        <a:latin typeface="Cambria Math"/>
                      </a:rPr>
                      <m:t>°, </m:t>
                    </m:r>
                    <m:r>
                      <a:rPr lang="en-US" i="1" dirty="0">
                        <a:latin typeface="Cambria Math"/>
                      </a:rPr>
                      <m:t>180</m:t>
                    </m:r>
                    <m:r>
                      <a:rPr lang="en-US" i="1" dirty="0">
                        <a:latin typeface="Cambria Math"/>
                      </a:rPr>
                      <m:t>°) </m:t>
                    </m:r>
                  </m:oMath>
                </a14:m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 ~ </m:t>
                    </m:r>
                    <m:r>
                      <a:rPr lang="en-US" i="1" dirty="0" smtClean="0">
                        <a:latin typeface="Cambria Math"/>
                      </a:rPr>
                      <m:t>𝑈𝑛𝑖𝑓𝑜𝑟𝑚</m:t>
                    </m:r>
                    <m:r>
                      <a:rPr lang="en-US" i="1" dirty="0">
                        <a:latin typeface="Cambria Math"/>
                      </a:rPr>
                      <m:t> [</m:t>
                    </m:r>
                    <m:r>
                      <a:rPr lang="en-US" i="1" dirty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𝜑</m:t>
                    </m:r>
                    <m:r>
                      <a:rPr lang="en-US" i="1" dirty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 − 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Some </a:t>
                </a:r>
                <a:r>
                  <a:rPr lang="en-US" dirty="0"/>
                  <a:t>points seem too close together, and some seem too far apart</a:t>
                </a:r>
                <a:r>
                  <a:rPr lang="en-US" dirty="0" smtClean="0"/>
                  <a:t>. This is OK!</a:t>
                </a: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0396" y="1905000"/>
                <a:ext cx="4716018" cy="4267200"/>
              </a:xfrm>
              <a:blipFill rotWithShape="1">
                <a:blip r:embed="rId2"/>
                <a:stretch>
                  <a:fillRect l="-1680" t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88840"/>
            <a:ext cx="445333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points on a </a:t>
            </a:r>
            <a:r>
              <a:rPr lang="en-US" dirty="0" smtClean="0"/>
              <a:t>hypersphere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796" y="1772816"/>
                <a:ext cx="6156174" cy="4267200"/>
              </a:xfrm>
            </p:spPr>
            <p:txBody>
              <a:bodyPr/>
              <a:lstStyle/>
              <a:p>
                <a:pPr algn="l" rtl="0"/>
                <a:r>
                  <a:rPr lang="en-US" dirty="0" smtClean="0"/>
                  <a:t>For a hypersphere in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dimensional space and radius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:</a:t>
                </a:r>
              </a:p>
              <a:p>
                <a:pPr algn="l" rtl="0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algn="l" rtl="0"/>
                <a:r>
                  <a:rPr lang="en-US" dirty="0" smtClean="0"/>
                  <a:t>Normalize and stretch: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a random point on the hypersphere with radius 1</a:t>
                </a:r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796" y="1772816"/>
                <a:ext cx="6156174" cy="4267200"/>
              </a:xfrm>
              <a:blipFill rotWithShape="1">
                <a:blip r:embed="rId2"/>
                <a:stretch>
                  <a:fillRect l="-1287" t="-2000" r="-23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89756" y="6309320"/>
            <a:ext cx="560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http://mathworld.wolfram.com/SpherePointPicking.html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0198868" y="6278510"/>
            <a:ext cx="1734193" cy="4309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Muller, 1959</a:t>
            </a:r>
            <a:endParaRPr lang="he-IL" sz="2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29" y="2262590"/>
            <a:ext cx="5296640" cy="368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6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Our probabilistic approach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4999"/>
                <a:ext cx="5508102" cy="45081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,…,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– current phenotype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 - mutation</a:t>
                </a:r>
              </a:p>
              <a:p>
                <a:pPr marL="0" indent="0" algn="l" rtl="0">
                  <a:buNone/>
                </a:pPr>
                <a:r>
                  <a:rPr lang="en-US" sz="2800" dirty="0" smtClean="0">
                    <a:latin typeface="Cambria Math"/>
                  </a:rPr>
                  <a:t>Probability of improvement:</a:t>
                </a:r>
              </a:p>
              <a:p>
                <a:pPr marL="0" indent="0" algn="l" rtl="0">
                  <a:buNone/>
                </a:pPr>
                <a:endParaRPr lang="en-US" sz="2800" dirty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4999"/>
                <a:ext cx="5508102" cy="4508173"/>
              </a:xfrm>
              <a:blipFill rotWithShape="1">
                <a:blip r:embed="rId2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3" r="5798"/>
          <a:stretch/>
        </p:blipFill>
        <p:spPr bwMode="auto">
          <a:xfrm>
            <a:off x="7443988" y="1772816"/>
            <a:ext cx="4069725" cy="464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previous results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144000" cy="4764360"/>
              </a:xfrm>
            </p:spPr>
            <p:txBody>
              <a:bodyPr>
                <a:normAutofit fontScale="925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  <m:r>
                            <a:rPr lang="en-US" b="0" i="0" smtClean="0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buNone/>
                </a:pPr>
                <a:r>
                  <a:rPr lang="en-US" b="0" dirty="0" smtClean="0"/>
                  <a:t>The sum of squares of </a:t>
                </a:r>
                <a:r>
                  <a:rPr lang="en-US" b="0" dirty="0" err="1" smtClean="0"/>
                  <a:t>normals</a:t>
                </a:r>
                <a:r>
                  <a:rPr lang="en-US" b="0" dirty="0" smtClean="0"/>
                  <a:t> is chi-squared: </a:t>
                </a:r>
              </a:p>
              <a:p>
                <a:pPr marL="0" indent="0" algn="ctr" rtl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The ratio of chi-squared and its sum with another chi-squared is beta: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i="1">
                          <a:latin typeface="Cambria Math"/>
                        </a:rPr>
                        <m:t>∼</m:t>
                      </m:r>
                      <m:r>
                        <a:rPr lang="en-US" i="1">
                          <a:latin typeface="Cambria Math"/>
                        </a:rPr>
                        <m:t>𝐵𝑒𝑡𝑎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The probability of improvement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144000" cy="4764360"/>
              </a:xfrm>
              <a:blipFill rotWithShape="1"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7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previous results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Using the </a:t>
                </a:r>
                <a:r>
                  <a:rPr lang="en-US" dirty="0" err="1" smtClean="0"/>
                  <a:t>hypergeometric</a:t>
                </a:r>
                <a:r>
                  <a:rPr lang="en-US" dirty="0" smtClean="0"/>
                  <a:t> function 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Therefore we can substitute to get:</a:t>
                </a:r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800" i="1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dirty="0" smtClean="0"/>
              <a:t>Fisher introduced his “geometric model” in page 32 of the book </a:t>
            </a:r>
            <a:r>
              <a:rPr lang="en-US" sz="2800" i="1" dirty="0"/>
              <a:t>The </a:t>
            </a:r>
            <a:r>
              <a:rPr lang="en-US" sz="2800" i="1" dirty="0" err="1"/>
              <a:t>Genetical</a:t>
            </a:r>
            <a:r>
              <a:rPr lang="en-US" sz="2800" i="1" dirty="0"/>
              <a:t> Theory of Natural </a:t>
            </a:r>
            <a:r>
              <a:rPr lang="en-US" sz="2800" i="1" dirty="0" smtClean="0"/>
              <a:t>Selection </a:t>
            </a:r>
          </a:p>
          <a:p>
            <a:pPr algn="l" rtl="0"/>
            <a:r>
              <a:rPr lang="en-US" sz="2800" dirty="0"/>
              <a:t>Download </a:t>
            </a:r>
            <a:r>
              <a:rPr lang="en-US" sz="2800" dirty="0" smtClean="0"/>
              <a:t>pdf from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archive.org/details/geneticaltheoryo031631mbp</a:t>
            </a:r>
            <a:endParaRPr lang="en-US" sz="2800" dirty="0" smtClean="0"/>
          </a:p>
          <a:p>
            <a:pPr algn="l" rtl="0"/>
            <a:r>
              <a:rPr lang="en-US" sz="2800" b="1" dirty="0" smtClean="0"/>
              <a:t>Mutation pleiotropy</a:t>
            </a:r>
          </a:p>
          <a:p>
            <a:pPr algn="l" rtl="0"/>
            <a:r>
              <a:rPr lang="en-US" sz="2800" dirty="0" smtClean="0"/>
              <a:t>Support for </a:t>
            </a:r>
            <a:r>
              <a:rPr lang="en-US" sz="2800" b="1" dirty="0" smtClean="0"/>
              <a:t>adaptation by small mutations</a:t>
            </a:r>
            <a:endParaRPr lang="en-US" sz="2800" dirty="0" smtClean="0"/>
          </a:p>
          <a:p>
            <a:pPr algn="l" rtl="0"/>
            <a:r>
              <a:rPr lang="en-US" sz="2800" dirty="0" smtClean="0"/>
              <a:t>Criticisms:</a:t>
            </a:r>
          </a:p>
          <a:p>
            <a:pPr lvl="1" algn="l" rtl="0"/>
            <a:r>
              <a:rPr lang="en-US" sz="2400" dirty="0" smtClean="0"/>
              <a:t>Wright: adaptive peak shifts</a:t>
            </a:r>
          </a:p>
          <a:p>
            <a:pPr lvl="1" algn="l" rtl="0"/>
            <a:r>
              <a:rPr lang="en-US" sz="2400" dirty="0" smtClean="0"/>
              <a:t>Kimura: fixation probability</a:t>
            </a:r>
            <a:endParaRPr lang="he-IL" sz="2800" dirty="0"/>
          </a:p>
        </p:txBody>
      </p:sp>
      <p:pic>
        <p:nvPicPr>
          <p:cNvPr id="1026" name="Picture 2" descr="R. A. Fisch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036" y="3490689"/>
            <a:ext cx="19050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22804" y="5884852"/>
            <a:ext cx="2262094" cy="9285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Sir Ronald A. Fisher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1890-1962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England &amp; Australia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285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previous results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We use the identity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</m:t>
                      </m:r>
                      <m:r>
                        <a:rPr lang="en-US" b="0" i="1" smtClean="0">
                          <a:latin typeface="Cambria Math"/>
                        </a:rPr>
                        <m:t>∼</m:t>
                      </m:r>
                      <m:r>
                        <a:rPr lang="en-US" b="0" i="1" smtClean="0">
                          <a:latin typeface="Cambria Math"/>
                        </a:rPr>
                        <m:t>𝐵𝑒𝑡𝑎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Generally,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𝐵𝑒𝑡𝑎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well approximated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large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67" r="-1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previous results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3812" y="1905000"/>
                <a:ext cx="5256584" cy="4267200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D</m:t>
                    </m:r>
                  </m:oMath>
                </a14:m>
                <a:r>
                  <a:rPr lang="en-US" dirty="0"/>
                  <a:t> is approximated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𝑁𝑜𝑟𝑚𝑎𝑙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 smtClean="0"/>
                  <a:t>This is the result presented by Fisher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12" y="1905000"/>
                <a:ext cx="5256584" cy="4267200"/>
              </a:xfrm>
              <a:blipFill rotWithShape="1">
                <a:blip r:embed="rId2"/>
                <a:stretch>
                  <a:fillRect l="-18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ig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916832"/>
            <a:ext cx="56769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intuition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5508102" cy="4267200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&gt;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:r>
                  <a:rPr lang="en-US" dirty="0"/>
                  <a:t>For a mutation to improve fitness, the </a:t>
                </a:r>
                <a:r>
                  <a:rPr lang="en-US" b="1" dirty="0"/>
                  <a:t>relative size of the effect of the mutation </a:t>
                </a:r>
                <a:r>
                  <a:rPr lang="en-US" dirty="0"/>
                  <a:t>in the direction towards the optimum must be </a:t>
                </a:r>
                <a:r>
                  <a:rPr lang="en-US" b="1" dirty="0"/>
                  <a:t>larger</a:t>
                </a:r>
                <a:r>
                  <a:rPr lang="en-US" dirty="0"/>
                  <a:t> than half the </a:t>
                </a:r>
                <a:r>
                  <a:rPr lang="en-US" b="1" dirty="0"/>
                  <a:t>ratio </a:t>
                </a:r>
                <a:r>
                  <a:rPr lang="en-US" dirty="0"/>
                  <a:t>between the total </a:t>
                </a:r>
                <a:r>
                  <a:rPr lang="en-US" b="1" dirty="0"/>
                  <a:t>mutation size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</a:t>
                </a:r>
                <a:r>
                  <a:rPr lang="en-US" b="1" dirty="0"/>
                  <a:t>distance to the </a:t>
                </a:r>
                <a:r>
                  <a:rPr lang="en-US" b="1" dirty="0" smtClean="0"/>
                  <a:t>optimum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5508102" cy="4267200"/>
              </a:xfrm>
              <a:blipFill rotWithShape="1">
                <a:blip r:embed="rId2"/>
                <a:stretch>
                  <a:fillRect l="-1772" r="-2769" b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/>
          <a:srcRect l="32619" r="21611"/>
          <a:stretch/>
        </p:blipFill>
        <p:spPr>
          <a:xfrm>
            <a:off x="7462564" y="285854"/>
            <a:ext cx="4207337" cy="63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Fisher’s geometric model in 2D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9836" y="1905000"/>
            <a:ext cx="3672408" cy="4267200"/>
          </a:xfrm>
        </p:spPr>
        <p:txBody>
          <a:bodyPr/>
          <a:lstStyle/>
          <a:p>
            <a:pPr algn="l" rtl="0"/>
            <a:r>
              <a:rPr lang="en-US" dirty="0" smtClean="0"/>
              <a:t>2 trait phenotype space</a:t>
            </a:r>
          </a:p>
          <a:p>
            <a:pPr algn="l" rtl="0"/>
            <a:r>
              <a:rPr lang="en-US" i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: optimal phenotype</a:t>
            </a:r>
          </a:p>
          <a:p>
            <a:pPr algn="l" rtl="0"/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 smtClean="0"/>
              <a:t>: current phenotype</a:t>
            </a:r>
          </a:p>
          <a:p>
            <a:pPr algn="l" rtl="0"/>
            <a:r>
              <a:rPr lang="en-US" dirty="0">
                <a:solidFill>
                  <a:srgbClr val="0070C0"/>
                </a:solidFill>
              </a:rPr>
              <a:t>Blue circle</a:t>
            </a:r>
            <a:r>
              <a:rPr lang="en-US" dirty="0" smtClean="0"/>
              <a:t>: all possible mutants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Red circle</a:t>
            </a:r>
            <a:r>
              <a:rPr lang="en-US" dirty="0" smtClean="0"/>
              <a:t>: all phenotypes with fitness = A</a:t>
            </a:r>
          </a:p>
          <a:p>
            <a:pPr algn="l" rtl="0"/>
            <a:r>
              <a:rPr lang="en-US" dirty="0" smtClean="0">
                <a:solidFill>
                  <a:srgbClr val="0070C0"/>
                </a:solidFill>
              </a:rPr>
              <a:t>Dashed arc</a:t>
            </a:r>
            <a:r>
              <a:rPr lang="en-US" dirty="0" smtClean="0"/>
              <a:t>: mutants with fitness &gt; A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772816"/>
            <a:ext cx="7128792" cy="464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Probability of improvement, </a:t>
            </a:r>
            <a:r>
              <a:rPr lang="en-US" i="1" dirty="0" smtClean="0"/>
              <a:t>p</a:t>
            </a:r>
            <a:r>
              <a:rPr lang="en-US" i="1" baseline="-25000" dirty="0" smtClean="0"/>
              <a:t>2D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is the part of the </a:t>
                </a:r>
                <a:r>
                  <a:rPr lang="en-US" dirty="0">
                    <a:solidFill>
                      <a:srgbClr val="0070C0"/>
                    </a:solidFill>
                  </a:rPr>
                  <a:t>blue circle </a:t>
                </a:r>
                <a:r>
                  <a:rPr lang="en-US" dirty="0" smtClean="0"/>
                  <a:t>that is dashed</a:t>
                </a:r>
                <a:endParaRPr lang="en-US" i="1" dirty="0" smtClean="0"/>
              </a:p>
              <a:p>
                <a:pPr algn="l" rtl="0"/>
                <a:r>
                  <a:rPr lang="en-US" i="1" dirty="0" smtClean="0"/>
                  <a:t>B</a:t>
                </a:r>
                <a:r>
                  <a:rPr lang="en-US" dirty="0" smtClean="0"/>
                  <a:t>: intersection of the circles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i="1" dirty="0" smtClean="0"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the angle between AB and AC</a:t>
                </a:r>
              </a:p>
              <a:p>
                <a:pPr algn="l" rtl="0"/>
                <a:r>
                  <a:rPr lang="en-US" i="1" baseline="-25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  <m:r>
                          <a:rPr lang="en-US" sz="3600" i="1">
                            <a:latin typeface="Cambria Math"/>
                          </a:rPr>
                          <m:t>𝜃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/>
                          </a:rPr>
                          <m:t>𝜋</m:t>
                        </m:r>
                      </m:den>
                    </m:f>
                  </m:oMath>
                </a14:m>
                <a:endParaRPr lang="he-IL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  <a:blipFill rotWithShape="1">
                <a:blip r:embed="rId2"/>
                <a:stretch>
                  <a:fillRect l="-2156" t="-1793" r="-33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254652" y="4437112"/>
            <a:ext cx="684076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42684" y="4165002"/>
            <a:ext cx="504056" cy="41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772816"/>
            <a:ext cx="7128792" cy="464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Probability of improvement, </a:t>
            </a:r>
            <a:r>
              <a:rPr lang="en-US" i="1" dirty="0" smtClean="0"/>
              <a:t>p</a:t>
            </a:r>
            <a:r>
              <a:rPr lang="en-US" i="1" baseline="-25000" dirty="0" smtClean="0"/>
              <a:t>2D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 smtClean="0"/>
                  <a:t>We need to find </a:t>
                </a:r>
                <a:r>
                  <a:rPr lang="en-US" i="1" dirty="0" smtClean="0"/>
                  <a:t>x:</a:t>
                </a:r>
              </a:p>
              <a:p>
                <a:pPr marL="0" indent="0" algn="l" rtl="0">
                  <a:buNone/>
                </a:pPr>
                <a:endParaRPr lang="en-US" i="1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𝐴𝐵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𝐴𝐶</m:t>
                      </m:r>
                      <m:r>
                        <a:rPr lang="en-US" i="1" dirty="0" smtClean="0">
                          <a:latin typeface="Cambria Math"/>
                        </a:rPr>
                        <m:t> = </m:t>
                      </m:r>
                      <m:r>
                        <a:rPr lang="en-US" i="1" dirty="0" smtClean="0">
                          <a:latin typeface="Cambria Math"/>
                        </a:rPr>
                        <m:t>𝑑</m:t>
                      </m:r>
                      <m:r>
                        <a:rPr lang="en-US" i="1" dirty="0" smtClean="0">
                          <a:latin typeface="Cambria Math"/>
                        </a:rPr>
                        <m:t>/</m:t>
                      </m:r>
                      <m:r>
                        <a:rPr lang="en-US" i="1" dirty="0" smtClean="0">
                          <a:latin typeface="Cambria Math"/>
                        </a:rPr>
                        <m:t>2</m:t>
                      </m:r>
                      <m:r>
                        <a:rPr lang="en-US" i="1" dirty="0" smtClean="0">
                          <a:latin typeface="Cambria Math"/>
                        </a:rPr>
                        <m:t>−</m:t>
                      </m:r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𝐴𝐶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𝐴𝐵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endParaRPr lang="en-US" i="1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endParaRPr lang="he-IL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  <a:blipFill rotWithShape="1">
                <a:blip r:embed="rId2"/>
                <a:stretch>
                  <a:fillRect l="-2488" t="-17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772816"/>
            <a:ext cx="7128792" cy="464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54652" y="4437112"/>
            <a:ext cx="684076" cy="432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x</a:t>
            </a:r>
            <a:endParaRPr lang="he-IL" sz="24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42684" y="4165002"/>
            <a:ext cx="504056" cy="41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Probability of improvement, </a:t>
            </a:r>
            <a:r>
              <a:rPr lang="en-US" i="1" dirty="0" smtClean="0"/>
              <a:t>p</a:t>
            </a:r>
            <a:r>
              <a:rPr lang="en-US" i="1" baseline="-25000" dirty="0" smtClean="0"/>
              <a:t>2D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sz="3200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sz="3200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sz="3200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endParaRPr lang="en-US" i="1" dirty="0" smtClean="0"/>
              </a:p>
              <a:p>
                <a:pPr algn="l" rtl="0"/>
                <a:endParaRPr lang="en-US" dirty="0" smtClean="0"/>
              </a:p>
              <a:p>
                <a:pPr algn="l" rtl="0"/>
                <a:endParaRPr lang="he-IL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905000"/>
                <a:ext cx="3672408" cy="47643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772816"/>
            <a:ext cx="7128792" cy="464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geometric model in 3D</a:t>
            </a:r>
            <a:endParaRPr lang="he-IL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26531"/>
          <a:stretch/>
        </p:blipFill>
        <p:spPr bwMode="auto">
          <a:xfrm>
            <a:off x="5734372" y="1708649"/>
            <a:ext cx="6065950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4652" y="3868364"/>
            <a:ext cx="50405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63868" y="4294192"/>
            <a:ext cx="504056" cy="430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2924" y="4833704"/>
            <a:ext cx="504056" cy="430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86700" y="4293096"/>
            <a:ext cx="86409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26860" y="3068738"/>
            <a:ext cx="50405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8828" y="4221088"/>
            <a:ext cx="504056" cy="4335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98868" y="4407108"/>
            <a:ext cx="504056" cy="3180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θ</a:t>
            </a:r>
            <a:endParaRPr 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905000"/>
                <a:ext cx="3672408" cy="4267200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 smtClean="0"/>
                  <a:t>3 trait phenotype space</a:t>
                </a:r>
              </a:p>
              <a:p>
                <a:pPr algn="l" rtl="0"/>
                <a:r>
                  <a:rPr lang="en-US" dirty="0" smtClean="0"/>
                  <a:t>Find AC like in 2D</a:t>
                </a:r>
              </a:p>
              <a:p>
                <a:pPr algn="l" rtl="0"/>
                <a:r>
                  <a:rPr lang="en-US" dirty="0" smtClean="0"/>
                  <a:t>The area of a </a:t>
                </a:r>
                <a:r>
                  <a:rPr lang="en-US" b="1" dirty="0" smtClean="0"/>
                  <a:t>spherical cap</a:t>
                </a:r>
                <a:r>
                  <a:rPr lang="en-US" dirty="0" smtClean="0"/>
                  <a:t> – the shaded part of the blue sphere –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- where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-AC</a:t>
                </a:r>
              </a:p>
              <a:p>
                <a:pPr algn="l" rtl="0"/>
                <a:r>
                  <a:rPr lang="en-US" dirty="0" smtClean="0"/>
                  <a:t>The area of the whole sphere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1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905000"/>
                <a:ext cx="3672408" cy="4267200"/>
              </a:xfrm>
              <a:blipFill rotWithShape="1">
                <a:blip r:embed="rId3"/>
                <a:stretch>
                  <a:fillRect l="-2156" t="-2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3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geometric model in 3D</a:t>
            </a:r>
            <a:endParaRPr lang="he-IL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26531"/>
          <a:stretch/>
        </p:blipFill>
        <p:spPr bwMode="auto">
          <a:xfrm>
            <a:off x="5734372" y="1708649"/>
            <a:ext cx="6065950" cy="50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4652" y="3868364"/>
            <a:ext cx="50405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63868" y="4294192"/>
            <a:ext cx="504056" cy="430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</a:t>
            </a:r>
            <a:endParaRPr lang="he-IL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02924" y="4833704"/>
            <a:ext cx="504056" cy="430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r</a:t>
            </a:r>
            <a:endParaRPr lang="he-IL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86700" y="4293096"/>
            <a:ext cx="86409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d/2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26860" y="3068738"/>
            <a:ext cx="504056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8828" y="4221088"/>
            <a:ext cx="504056" cy="4335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98868" y="4407108"/>
            <a:ext cx="504056" cy="3180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θ</a:t>
            </a:r>
            <a:endParaRPr 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905000"/>
                <a:ext cx="3672408" cy="426720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13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905000"/>
                <a:ext cx="3672408" cy="42672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Comparison: 2D vs. 3D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8749" y="1905000"/>
                <a:ext cx="4419599" cy="4267200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8749" y="1905000"/>
                <a:ext cx="4419599" cy="4267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783035"/>
            <a:ext cx="51816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2132856"/>
            <a:ext cx="6858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1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TS102804846</Template>
  <TotalTime>0</TotalTime>
  <Words>1448</Words>
  <Application>Microsoft Office PowerPoint</Application>
  <PresentationFormat>Custom</PresentationFormat>
  <Paragraphs>149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TS102804846</vt:lpstr>
      <vt:lpstr>Probabilistic approach to the probability of improvement in Fisher's geometric model</vt:lpstr>
      <vt:lpstr>Introduction</vt:lpstr>
      <vt:lpstr>Fisher’s geometric model in 2D</vt:lpstr>
      <vt:lpstr>Probability of improvement, p2D</vt:lpstr>
      <vt:lpstr>Probability of improvement, p2D</vt:lpstr>
      <vt:lpstr>Probability of improvement, p2D</vt:lpstr>
      <vt:lpstr>Fisher’s geometric model in 3D</vt:lpstr>
      <vt:lpstr>Fisher’s geometric model in 3D</vt:lpstr>
      <vt:lpstr>Comparison: 2D vs. 3D</vt:lpstr>
      <vt:lpstr>General result</vt:lpstr>
      <vt:lpstr>Multiple traits</vt:lpstr>
      <vt:lpstr>Asymptotic result for many traits</vt:lpstr>
      <vt:lpstr>Comparison of asymptotic result</vt:lpstr>
      <vt:lpstr>Random points on a sphere</vt:lpstr>
      <vt:lpstr>Random points on a sphere</vt:lpstr>
      <vt:lpstr>Random points on a hypersphere</vt:lpstr>
      <vt:lpstr>Our probabilistic approach</vt:lpstr>
      <vt:lpstr>Relation to previous results</vt:lpstr>
      <vt:lpstr>Relation to previous results</vt:lpstr>
      <vt:lpstr>Relation to previous results</vt:lpstr>
      <vt:lpstr>Relation to previous results</vt:lpstr>
      <vt:lpstr>New intuition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2013-11-17T14:31:41Z</dcterms:created>
  <dcterms:modified xsi:type="dcterms:W3CDTF">2014-10-31T10:21:26Z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