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205400" cy="43205400"/>
  <p:notesSz cx="6761163" cy="9942513"/>
  <p:defaultTextStyle>
    <a:defPPr>
      <a:defRPr lang="he-IL"/>
    </a:defPPr>
    <a:lvl1pPr marL="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51831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03663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55494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07326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759157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10989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462820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814652" algn="r" defTabSz="4703663" rtl="1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5281" autoAdjust="0"/>
    <p:restoredTop sz="99768" autoAdjust="0"/>
  </p:normalViewPr>
  <p:slideViewPr>
    <p:cSldViewPr>
      <p:cViewPr>
        <p:scale>
          <a:sx n="40" d="100"/>
          <a:sy n="40" d="100"/>
        </p:scale>
        <p:origin x="-72" y="5730"/>
      </p:cViewPr>
      <p:guideLst>
        <p:guide orient="horz" pos="13608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624E0-9A66-4D44-B307-289A2C88DCD3}" type="datetimeFigureOut">
              <a:rPr lang="en-US" smtClean="0"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147A6-834A-4D4A-AD11-73B769D57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7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07" y="13421682"/>
            <a:ext cx="36724590" cy="9261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2" y="24483062"/>
            <a:ext cx="30243780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3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5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88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71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06381" y="12721593"/>
            <a:ext cx="34444306" cy="2709538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8465" y="12721593"/>
            <a:ext cx="102627826" cy="2709538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0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7763478"/>
            <a:ext cx="36724590" cy="8581072"/>
          </a:xfrm>
        </p:spPr>
        <p:txBody>
          <a:bodyPr anchor="t"/>
          <a:lstStyle>
            <a:lvl1pPr algn="r">
              <a:defRPr sz="20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8312296"/>
            <a:ext cx="36724590" cy="9451178"/>
          </a:xfrm>
        </p:spPr>
        <p:txBody>
          <a:bodyPr anchor="b"/>
          <a:lstStyle>
            <a:lvl1pPr marL="0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1pPr>
            <a:lvl2pPr marL="2351831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03663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554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0732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75915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109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4628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81465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76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462" y="74099265"/>
            <a:ext cx="68536064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14618" y="74099265"/>
            <a:ext cx="68536068" cy="209576191"/>
          </a:xfrm>
        </p:spPr>
        <p:txBody>
          <a:bodyPr/>
          <a:lstStyle>
            <a:lvl1pPr>
              <a:defRPr sz="14400"/>
            </a:lvl1pPr>
            <a:lvl2pPr>
              <a:defRPr sz="12300"/>
            </a:lvl2pPr>
            <a:lvl3pPr>
              <a:defRPr sz="10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44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1" y="9671212"/>
            <a:ext cx="19089888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1" y="13701715"/>
            <a:ext cx="19089888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9671212"/>
            <a:ext cx="19097387" cy="4030501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51831" indent="0">
              <a:buNone/>
              <a:defRPr sz="10300" b="1"/>
            </a:lvl2pPr>
            <a:lvl3pPr marL="4703663" indent="0">
              <a:buNone/>
              <a:defRPr sz="9300" b="1"/>
            </a:lvl3pPr>
            <a:lvl4pPr marL="7055494" indent="0">
              <a:buNone/>
              <a:defRPr sz="8200" b="1"/>
            </a:lvl4pPr>
            <a:lvl5pPr marL="9407326" indent="0">
              <a:buNone/>
              <a:defRPr sz="8200" b="1"/>
            </a:lvl5pPr>
            <a:lvl6pPr marL="11759157" indent="0">
              <a:buNone/>
              <a:defRPr sz="8200" b="1"/>
            </a:lvl6pPr>
            <a:lvl7pPr marL="14110989" indent="0">
              <a:buNone/>
              <a:defRPr sz="8200" b="1"/>
            </a:lvl7pPr>
            <a:lvl8pPr marL="16462820" indent="0">
              <a:buNone/>
              <a:defRPr sz="8200" b="1"/>
            </a:lvl8pPr>
            <a:lvl9pPr marL="18814652" indent="0">
              <a:buNone/>
              <a:defRPr sz="8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3701715"/>
            <a:ext cx="19097387" cy="24893115"/>
          </a:xfrm>
        </p:spPr>
        <p:txBody>
          <a:bodyPr/>
          <a:lstStyle>
            <a:lvl1pPr>
              <a:defRPr sz="12300"/>
            </a:lvl1pPr>
            <a:lvl2pPr>
              <a:defRPr sz="10300"/>
            </a:lvl2pPr>
            <a:lvl3pPr>
              <a:defRPr sz="93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0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82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66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720216"/>
            <a:ext cx="14214278" cy="7320915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3" y="1720220"/>
            <a:ext cx="24153019" cy="36874612"/>
          </a:xfrm>
        </p:spPr>
        <p:txBody>
          <a:bodyPr/>
          <a:lstStyle>
            <a:lvl1pPr>
              <a:defRPr sz="16500"/>
            </a:lvl1pPr>
            <a:lvl2pPr>
              <a:defRPr sz="14400"/>
            </a:lvl2pPr>
            <a:lvl3pPr>
              <a:defRPr sz="12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9041137"/>
            <a:ext cx="14214278" cy="29553697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537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30243781"/>
            <a:ext cx="25923240" cy="3570449"/>
          </a:xfrm>
        </p:spPr>
        <p:txBody>
          <a:bodyPr anchor="b"/>
          <a:lstStyle>
            <a:lvl1pPr algn="r">
              <a:defRPr sz="10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3860484"/>
            <a:ext cx="25923240" cy="25923240"/>
          </a:xfrm>
        </p:spPr>
        <p:txBody>
          <a:bodyPr/>
          <a:lstStyle>
            <a:lvl1pPr marL="0" indent="0">
              <a:buNone/>
              <a:defRPr sz="16500"/>
            </a:lvl1pPr>
            <a:lvl2pPr marL="2351831" indent="0">
              <a:buNone/>
              <a:defRPr sz="14400"/>
            </a:lvl2pPr>
            <a:lvl3pPr marL="4703663" indent="0">
              <a:buNone/>
              <a:defRPr sz="12300"/>
            </a:lvl3pPr>
            <a:lvl4pPr marL="7055494" indent="0">
              <a:buNone/>
              <a:defRPr sz="10300"/>
            </a:lvl4pPr>
            <a:lvl5pPr marL="9407326" indent="0">
              <a:buNone/>
              <a:defRPr sz="10300"/>
            </a:lvl5pPr>
            <a:lvl6pPr marL="11759157" indent="0">
              <a:buNone/>
              <a:defRPr sz="10300"/>
            </a:lvl6pPr>
            <a:lvl7pPr marL="14110989" indent="0">
              <a:buNone/>
              <a:defRPr sz="10300"/>
            </a:lvl7pPr>
            <a:lvl8pPr marL="16462820" indent="0">
              <a:buNone/>
              <a:defRPr sz="10300"/>
            </a:lvl8pPr>
            <a:lvl9pPr marL="18814652" indent="0">
              <a:buNone/>
              <a:defRPr sz="10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33814231"/>
            <a:ext cx="25923240" cy="5070632"/>
          </a:xfrm>
        </p:spPr>
        <p:txBody>
          <a:bodyPr/>
          <a:lstStyle>
            <a:lvl1pPr marL="0" indent="0">
              <a:buNone/>
              <a:defRPr sz="7200"/>
            </a:lvl1pPr>
            <a:lvl2pPr marL="2351831" indent="0">
              <a:buNone/>
              <a:defRPr sz="6200"/>
            </a:lvl2pPr>
            <a:lvl3pPr marL="4703663" indent="0">
              <a:buNone/>
              <a:defRPr sz="5100"/>
            </a:lvl3pPr>
            <a:lvl4pPr marL="7055494" indent="0">
              <a:buNone/>
              <a:defRPr sz="4700"/>
            </a:lvl4pPr>
            <a:lvl5pPr marL="9407326" indent="0">
              <a:buNone/>
              <a:defRPr sz="4700"/>
            </a:lvl5pPr>
            <a:lvl6pPr marL="11759157" indent="0">
              <a:buNone/>
              <a:defRPr sz="4700"/>
            </a:lvl6pPr>
            <a:lvl7pPr marL="14110989" indent="0">
              <a:buNone/>
              <a:defRPr sz="4700"/>
            </a:lvl7pPr>
            <a:lvl8pPr marL="16462820" indent="0">
              <a:buNone/>
              <a:defRPr sz="4700"/>
            </a:lvl8pPr>
            <a:lvl9pPr marL="18814652" indent="0">
              <a:buNone/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2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730219"/>
            <a:ext cx="38884860" cy="7200900"/>
          </a:xfrm>
          <a:prstGeom prst="rect">
            <a:avLst/>
          </a:prstGeom>
        </p:spPr>
        <p:txBody>
          <a:bodyPr vert="horz" lIns="470366" tIns="235184" rIns="470366" bIns="235184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10081265"/>
            <a:ext cx="38884860" cy="28513568"/>
          </a:xfrm>
          <a:prstGeom prst="rect">
            <a:avLst/>
          </a:prstGeom>
        </p:spPr>
        <p:txBody>
          <a:bodyPr vert="horz" lIns="470366" tIns="235184" rIns="470366" bIns="235184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8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B66-D8CA-45D3-A759-098C2835DC5E}" type="datetimeFigureOut">
              <a:rPr lang="he-IL" smtClean="0"/>
              <a:t>ד'/סיון/תשע"ג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7" y="40045011"/>
            <a:ext cx="1368171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7" y="40045011"/>
            <a:ext cx="10081260" cy="2300288"/>
          </a:xfrm>
          <a:prstGeom prst="rect">
            <a:avLst/>
          </a:prstGeom>
        </p:spPr>
        <p:txBody>
          <a:bodyPr vert="horz" lIns="470366" tIns="235184" rIns="470366" bIns="235184" rtlCol="1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3108-6769-4476-A51E-23980B436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3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3663" rtl="1" eaLnBrk="1" latinLnBrk="0" hangingPunct="1">
        <a:spcBef>
          <a:spcPct val="0"/>
        </a:spcBef>
        <a:buNone/>
        <a:defRPr sz="2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874" indent="-1763874" algn="r" defTabSz="4703663" rtl="1" eaLnBrk="1" latinLnBrk="0" hangingPunct="1">
        <a:spcBef>
          <a:spcPct val="20000"/>
        </a:spcBef>
        <a:buFont typeface="Arial" pitchFamily="34" charset="0"/>
        <a:buChar char="•"/>
        <a:defRPr sz="16500" kern="1200">
          <a:solidFill>
            <a:schemeClr val="tx1"/>
          </a:solidFill>
          <a:latin typeface="+mn-lt"/>
          <a:ea typeface="+mn-ea"/>
          <a:cs typeface="+mn-cs"/>
        </a:defRPr>
      </a:lvl1pPr>
      <a:lvl2pPr marL="3821725" indent="-1469895" algn="r" defTabSz="4703663" rtl="1" eaLnBrk="1" latinLnBrk="0" hangingPunct="1">
        <a:spcBef>
          <a:spcPct val="20000"/>
        </a:spcBef>
        <a:buFont typeface="Arial" pitchFamily="34" charset="0"/>
        <a:buChar char="–"/>
        <a:defRPr sz="14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9579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231410" indent="-1175916" algn="r" defTabSz="4703663" rtl="1" eaLnBrk="1" latinLnBrk="0" hangingPunct="1">
        <a:spcBef>
          <a:spcPct val="20000"/>
        </a:spcBef>
        <a:buFont typeface="Arial" pitchFamily="34" charset="0"/>
        <a:buChar char="–"/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583242" indent="-1175916" algn="r" defTabSz="4703663" rtl="1" eaLnBrk="1" latinLnBrk="0" hangingPunct="1">
        <a:spcBef>
          <a:spcPct val="20000"/>
        </a:spcBef>
        <a:buFont typeface="Arial" pitchFamily="34" charset="0"/>
        <a:buChar char="»"/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2935073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286905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7638736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19990568" indent="-1175916" algn="r" defTabSz="4703663" rtl="1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831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03663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55494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07326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9157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10989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2820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814652" algn="r" defTabSz="4703663" rtl="1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792388" y="759375"/>
            <a:ext cx="40800000" cy="4168057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93" tIns="45446" rIns="90893" bIns="45446" anchor="ctr"/>
          <a:lstStyle/>
          <a:p>
            <a:pPr indent="205704" algn="l" rtl="0"/>
            <a:endParaRPr lang="en-US" sz="9600" dirty="0"/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9307712" y="6748834"/>
            <a:ext cx="11520000" cy="19894425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r>
              <a:rPr lang="en-US" sz="4400" b="1" kern="0" dirty="0">
                <a:solidFill>
                  <a:schemeClr val="accent2"/>
                </a:solidFill>
              </a:rPr>
              <a:t> </a:t>
            </a: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r>
              <a:rPr lang="en-US" sz="4400" b="1" kern="0" dirty="0">
                <a:solidFill>
                  <a:schemeClr val="accent2"/>
                </a:solidFill>
              </a:rPr>
              <a:t> </a:t>
            </a:r>
            <a:r>
              <a:rPr lang="en-US" sz="4400" b="1" kern="0" dirty="0" err="1">
                <a:solidFill>
                  <a:schemeClr val="accent2"/>
                </a:solidFill>
              </a:rPr>
              <a:t>bla</a:t>
            </a: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 eaLnBrk="1" hangingPunct="1">
              <a:spcBef>
                <a:spcPct val="10000"/>
              </a:spcBef>
              <a:tabLst>
                <a:tab pos="497067" algn="l"/>
              </a:tabLst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 pitchFamily="-111" charset="0"/>
              </a:rPr>
              <a:t>	</a:t>
            </a:r>
          </a:p>
        </p:txBody>
      </p: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15721157" y="28060045"/>
            <a:ext cx="11520000" cy="133684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1044976" tIns="522488" rIns="1044976" bIns="1044976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smtClean="0">
                <a:solidFill>
                  <a:schemeClr val="accent2"/>
                </a:solidFill>
              </a:rPr>
              <a:t>Simulations</a:t>
            </a:r>
            <a:endParaRPr lang="en-US" sz="4400" b="1" kern="0" dirty="0">
              <a:solidFill>
                <a:schemeClr val="accent2"/>
              </a:solidFill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2400000" y="6748834"/>
            <a:ext cx="11520000" cy="19894426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497067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Background</a:t>
            </a:r>
            <a:endParaRPr lang="en-US" sz="4400" b="1" kern="0" dirty="0">
              <a:solidFill>
                <a:schemeClr val="accent2"/>
              </a:solidFill>
            </a:endParaRP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  <a:latin typeface="+mn-lt"/>
              </a:rPr>
              <a:t>The evolution of complex traits, coded by multiple genes, presents an open evolutionary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question, first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described by Sewall Wright in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1931 (1): 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if different alleles are separately deleterious but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jointly advantageous</a:t>
            </a:r>
            <a:r>
              <a:rPr lang="en-US" sz="2800" b="1" kern="0" dirty="0">
                <a:solidFill>
                  <a:srgbClr val="000000"/>
                </a:solidFill>
                <a:latin typeface="+mn-lt"/>
              </a:rPr>
              <a:t>, how can a population evolve from one co-adapted gene complex to a better one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?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Figure </a:t>
            </a:r>
            <a:r>
              <a:rPr lang="en-US" sz="2800" kern="0" dirty="0">
                <a:solidFill>
                  <a:srgbClr val="000000"/>
                </a:solidFill>
                <a:latin typeface="+mn-lt"/>
              </a:rPr>
              <a:t>1 below illustrate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s this problem using the </a:t>
            </a:r>
            <a:r>
              <a:rPr lang="en-US" sz="2800" i="1" kern="0" dirty="0" smtClean="0">
                <a:solidFill>
                  <a:srgbClr val="000000"/>
                </a:solidFill>
                <a:latin typeface="+mn-lt"/>
              </a:rPr>
              <a:t>fitness landscape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metaphor.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b="1" kern="0" dirty="0" smtClean="0">
              <a:solidFill>
                <a:schemeClr val="accent2"/>
              </a:solidFill>
            </a:endParaRPr>
          </a:p>
          <a:p>
            <a:pPr indent="205704" algn="l" defTabSz="908920" rtl="0">
              <a:defRPr/>
            </a:pPr>
            <a:r>
              <a:rPr lang="en-US" b="1" kern="0" dirty="0" smtClean="0">
                <a:solidFill>
                  <a:schemeClr val="accent2"/>
                </a:solidFill>
              </a:rPr>
              <a:t>Stress-Induced Mutagenesis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various species of bacteria (2) as well as yeast, algae, flies and human cancer cells (3), the mutation rate is induced by stress responses. </a:t>
            </a:r>
          </a:p>
          <a:p>
            <a:pPr indent="205704" algn="l" defTabSz="908920" rtl="0">
              <a:defRPr/>
            </a:pP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In a previous work (4) we modeled the evolution of stress-induced mutagenesis in asexual population in constant and changing environments. Our results showed that </a:t>
            </a:r>
            <a:r>
              <a:rPr lang="en-US" sz="2800" b="1" kern="0" dirty="0" smtClean="0">
                <a:solidFill>
                  <a:srgbClr val="000000"/>
                </a:solidFill>
                <a:latin typeface="+mn-lt"/>
              </a:rPr>
              <a:t>stress-induced mutagenesis is favored by selection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 over constant rate mutagenesis  because of the beneficial mutations it generates </a:t>
            </a:r>
            <a:r>
              <a:rPr lang="en-US" sz="2800" kern="0" dirty="0" smtClean="0">
                <a:solidFill>
                  <a:srgbClr val="000000"/>
                </a:solidFill>
                <a:latin typeface="+mn-lt"/>
              </a:rPr>
              <a:t>when they are most needed.</a:t>
            </a: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  <a:p>
            <a:pPr indent="205704" algn="l" defTabSz="908920" rtl="0">
              <a:defRPr/>
            </a:pPr>
            <a:endParaRPr lang="en-US" sz="28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200001" y="1043492"/>
            <a:ext cx="40790494" cy="203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93" tIns="45446" rIns="90893" bIns="45446">
            <a:spAutoFit/>
          </a:bodyPr>
          <a:lstStyle/>
          <a:p>
            <a:pPr indent="205704" algn="ctr" rtl="0"/>
            <a:r>
              <a:rPr lang="en-US" sz="12600" b="1" dirty="0"/>
              <a:t>Stress-Induced Mutagenesis </a:t>
            </a:r>
            <a:r>
              <a:rPr lang="en-US" sz="12600" b="1" dirty="0" smtClean="0"/>
              <a:t>&amp; Evolution </a:t>
            </a:r>
            <a:r>
              <a:rPr lang="en-US" sz="12600" b="1" dirty="0"/>
              <a:t>of Complex Traits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1079523" y="3456684"/>
            <a:ext cx="40910972" cy="261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77" tIns="272677" rIns="272677" bIns="272677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ctr" rtl="0" eaLnBrk="1" hangingPunct="1">
              <a:spcBef>
                <a:spcPct val="50000"/>
              </a:spcBef>
            </a:pPr>
            <a:r>
              <a:rPr lang="en-US" sz="8000" b="1" dirty="0" err="1"/>
              <a:t>Yoav</a:t>
            </a:r>
            <a:r>
              <a:rPr lang="en-US" sz="8000" b="1" dirty="0"/>
              <a:t> Ram, Lilach Hadany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5400" dirty="0"/>
              <a:t>Department of Molecular Biology and Ecology of Plants, Life Science Faculty, Tel-Aviv University, Israel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400000" y="28060049"/>
            <a:ext cx="11520000" cy="13368413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50000"/>
              </a:spcBef>
              <a:tabLst>
                <a:tab pos="504955" algn="l"/>
              </a:tabLst>
              <a:defRPr/>
            </a:pPr>
            <a:r>
              <a:rPr lang="en-US" sz="4400" b="1" kern="0" dirty="0" smtClean="0">
                <a:solidFill>
                  <a:schemeClr val="accent2"/>
                </a:solidFill>
              </a:rPr>
              <a:t>Model</a:t>
            </a:r>
            <a:endParaRPr lang="en-US" sz="2800" kern="0" dirty="0">
              <a:solidFill>
                <a:srgbClr val="000000"/>
              </a:solidFill>
              <a:latin typeface="Times New Roman" pitchFamily="-111" charset="0"/>
            </a:endParaRPr>
          </a:p>
          <a:p>
            <a:pPr indent="205704" algn="l" defTabSz="908920" rtl="0">
              <a:defRPr/>
            </a:pPr>
            <a:r>
              <a:rPr lang="en-US" sz="2800" kern="0" dirty="0">
                <a:solidFill>
                  <a:srgbClr val="000000"/>
                </a:solidFill>
              </a:rPr>
              <a:t>Consider an asexual population with two bi-allelic loci, </a:t>
            </a:r>
            <a:r>
              <a:rPr lang="en-US" sz="2800" i="1" kern="0" dirty="0">
                <a:solidFill>
                  <a:srgbClr val="000000"/>
                </a:solidFill>
              </a:rPr>
              <a:t>a/A</a:t>
            </a:r>
            <a:r>
              <a:rPr lang="en-US" sz="2800" kern="0" dirty="0">
                <a:solidFill>
                  <a:srgbClr val="000000"/>
                </a:solidFill>
              </a:rPr>
              <a:t> and </a:t>
            </a:r>
            <a:r>
              <a:rPr lang="en-US" sz="2800" i="1" kern="0" dirty="0">
                <a:solidFill>
                  <a:srgbClr val="000000"/>
                </a:solidFill>
              </a:rPr>
              <a:t>b/B</a:t>
            </a:r>
            <a:r>
              <a:rPr lang="en-US" sz="2800" kern="0" dirty="0">
                <a:solidFill>
                  <a:srgbClr val="000000"/>
                </a:solidFill>
              </a:rPr>
              <a:t> at a mutation-selection balance. An environmental change causes the previously deleterious combination </a:t>
            </a:r>
            <a:r>
              <a:rPr lang="en-US" sz="2800" i="1" kern="0" dirty="0">
                <a:solidFill>
                  <a:srgbClr val="000000"/>
                </a:solidFill>
              </a:rPr>
              <a:t>AB</a:t>
            </a:r>
            <a:r>
              <a:rPr lang="en-US" sz="2800" kern="0" dirty="0">
                <a:solidFill>
                  <a:srgbClr val="000000"/>
                </a:solidFill>
              </a:rPr>
              <a:t> to be favorable, but the intermediate types </a:t>
            </a:r>
            <a:r>
              <a:rPr lang="en-US" sz="2800" i="1" kern="0" dirty="0" err="1">
                <a:solidFill>
                  <a:srgbClr val="000000"/>
                </a:solidFill>
              </a:rPr>
              <a:t>Ab</a:t>
            </a:r>
            <a:r>
              <a:rPr lang="en-US" sz="2800" kern="0" dirty="0">
                <a:solidFill>
                  <a:srgbClr val="000000"/>
                </a:solidFill>
              </a:rPr>
              <a:t> and </a:t>
            </a:r>
            <a:r>
              <a:rPr lang="en-US" sz="2800" i="1" kern="0" dirty="0" err="1">
                <a:solidFill>
                  <a:srgbClr val="000000"/>
                </a:solidFill>
              </a:rPr>
              <a:t>aB</a:t>
            </a:r>
            <a:r>
              <a:rPr lang="en-US" sz="2800" kern="0" dirty="0">
                <a:solidFill>
                  <a:srgbClr val="000000"/>
                </a:solidFill>
              </a:rPr>
              <a:t> are still deleterious</a:t>
            </a:r>
            <a:r>
              <a:rPr lang="en-US" sz="2800" kern="0" dirty="0" smtClean="0">
                <a:solidFill>
                  <a:srgbClr val="000000"/>
                </a:solidFill>
              </a:rPr>
              <a:t>. In addition to adaptation, the population must also cope with deleterious mutations.</a:t>
            </a:r>
            <a:endParaRPr lang="en-US" sz="2800" kern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15762877" y="6722078"/>
                <a:ext cx="11520000" cy="1992118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908920" tIns="454461" rIns="908920" bIns="90892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704" algn="just" defTabSz="908920" rtl="0" eaLnBrk="1" hangingPunct="1">
                  <a:tabLst>
                    <a:tab pos="631195" algn="l"/>
                  </a:tabLst>
                  <a:defRPr/>
                </a:pPr>
                <a:r>
                  <a:rPr lang="en-US" sz="4400" b="1" kern="0" dirty="0" smtClean="0">
                    <a:solidFill>
                      <a:schemeClr val="accent2"/>
                    </a:solidFill>
                  </a:rPr>
                  <a:t>Analytic Results</a:t>
                </a: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</a:rPr>
                  <a:t>The appearance </a:t>
                </a:r>
                <a:r>
                  <a:rPr lang="en-US" b="1" kern="0" dirty="0">
                    <a:solidFill>
                      <a:schemeClr val="accent2"/>
                    </a:solidFill>
                  </a:rPr>
                  <a:t>probability </a:t>
                </a:r>
                <a:r>
                  <a:rPr lang="en-US" b="1" i="1" kern="0" dirty="0">
                    <a:solidFill>
                      <a:schemeClr val="accent2"/>
                    </a:solidFill>
                  </a:rPr>
                  <a:t>q</a:t>
                </a:r>
                <a:r>
                  <a:rPr lang="en-US" b="1" kern="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with or without stress-induced mutagenesis (SIM):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ker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𝜏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where </a:t>
                </a:r>
                <a:r>
                  <a:rPr lang="en-US" sz="2800" b="1" i="1" kern="0" dirty="0" smtClean="0">
                    <a:solidFill>
                      <a:schemeClr val="accent2"/>
                    </a:solidFill>
                    <a:latin typeface="+mn-lt"/>
                  </a:rPr>
                  <a:t>U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genomic deleterious mutation rate, </a:t>
                </a:r>
                <a:r>
                  <a:rPr lang="en-US" sz="2800" b="1" i="1" kern="0" dirty="0" smtClean="0">
                    <a:solidFill>
                      <a:schemeClr val="accent1"/>
                    </a:solidFill>
                    <a:latin typeface="+mn-lt"/>
                  </a:rPr>
                  <a:t>µ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beneficial mutation rate in the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a/A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and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b/B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loci, </a:t>
                </a:r>
                <a:r>
                  <a:rPr lang="el-GR" sz="2800" b="1" i="1" kern="0" dirty="0" smtClean="0">
                    <a:solidFill>
                      <a:schemeClr val="accent6"/>
                    </a:solidFill>
                    <a:latin typeface="+mn-lt"/>
                  </a:rPr>
                  <a:t>τ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mutation rate fold increase and </a:t>
                </a:r>
                <a:r>
                  <a:rPr lang="en-US" sz="2800" b="1" i="1" kern="0" dirty="0" smtClean="0">
                    <a:solidFill>
                      <a:schemeClr val="accent3"/>
                    </a:solidFill>
                    <a:latin typeface="+mn-lt"/>
                  </a:rPr>
                  <a:t>s</a:t>
                </a:r>
                <a:r>
                  <a:rPr lang="en-US" sz="2800" kern="0" dirty="0">
                    <a:solidFill>
                      <a:srgbClr val="000000"/>
                    </a:solidFill>
                    <a:latin typeface="+mn-lt"/>
                  </a:rPr>
                  <a:t> is the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selection.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can be shown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800" kern="0" dirty="0">
                    <a:solidFill>
                      <a:srgbClr val="000000"/>
                    </a:solidFill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/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1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>
                    <a:solidFill>
                      <a:schemeClr val="accent2"/>
                    </a:solidFill>
                  </a:rPr>
                  <a:t>The fixation probability </a:t>
                </a:r>
                <a:r>
                  <a:rPr lang="el-GR" b="1" i="1" kern="0" dirty="0">
                    <a:solidFill>
                      <a:schemeClr val="accent2"/>
                    </a:solidFill>
                  </a:rPr>
                  <a:t>ρ</a:t>
                </a:r>
                <a:r>
                  <a:rPr lang="en-US" b="1" kern="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of the double mutant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can be approximated as well: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3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where </a:t>
                </a:r>
                <a:r>
                  <a:rPr lang="en-US" sz="2800" i="1" kern="0" dirty="0" smtClean="0">
                    <a:solidFill>
                      <a:schemeClr val="accent4"/>
                    </a:solidFill>
                    <a:latin typeface="+mn-lt"/>
                  </a:rPr>
                  <a:t>H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is the relative selective advantage of the double mutant. 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It is easy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𝜌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chemeClr val="accent6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b="1" kern="0" dirty="0" smtClean="0">
                    <a:solidFill>
                      <a:schemeClr val="accent2"/>
                    </a:solidFill>
                  </a:rPr>
                  <a:t>The population </a:t>
                </a:r>
                <a:r>
                  <a:rPr lang="en-US" b="1" kern="0" dirty="0">
                    <a:solidFill>
                      <a:schemeClr val="accent2"/>
                    </a:solidFill>
                  </a:rPr>
                  <a:t>adaptation rate </a:t>
                </a:r>
                <a:r>
                  <a:rPr lang="el-GR" b="1" i="1" kern="0" dirty="0">
                    <a:solidFill>
                      <a:schemeClr val="accent2"/>
                    </a:solidFill>
                  </a:rPr>
                  <a:t>ν</a:t>
                </a:r>
                <a:r>
                  <a:rPr lang="en-US" b="1" kern="0" dirty="0">
                    <a:solidFill>
                      <a:schemeClr val="accent2"/>
                    </a:solidFill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can be approximated by a geometric distribution with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1/</a:t>
                </a:r>
                <a:r>
                  <a:rPr lang="en-US" sz="2800" i="1" kern="0" dirty="0" err="1" smtClean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N</a:t>
                </a:r>
                <a:r>
                  <a:rPr lang="en-US" sz="2800" i="1" kern="0" dirty="0" err="1" smtClean="0">
                    <a:solidFill>
                      <a:srgbClr val="000000"/>
                    </a:solidFill>
                    <a:latin typeface="+mn-lt"/>
                  </a:rPr>
                  <a:t>q</a:t>
                </a:r>
                <a:r>
                  <a:rPr lang="el-GR" sz="2800" i="1" kern="0" dirty="0" smtClean="0">
                    <a:solidFill>
                      <a:srgbClr val="000000"/>
                    </a:solidFill>
                    <a:latin typeface="+mn-lt"/>
                  </a:rPr>
                  <a:t>ρ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as the probability, with </a:t>
                </a:r>
                <a:r>
                  <a:rPr lang="en-US" sz="2800" i="1" kern="0" dirty="0" smtClean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N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as the population size:</a:t>
                </a: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800" b="0" i="1" kern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accent4"/>
                          </a:solidFill>
                          <a:latin typeface="Cambria Math"/>
                        </a:rPr>
                        <m:t>𝐻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b="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𝑠𝑖𝑚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sz="2800" b="0" i="1" kern="0" smtClean="0">
                          <a:solidFill>
                            <a:srgbClr val="000000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800" b="0" i="1" kern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kern="0" smtClean="0">
                          <a:solidFill>
                            <a:schemeClr val="accent6"/>
                          </a:solidFill>
                          <a:latin typeface="Cambria Math"/>
                        </a:rPr>
                        <m:t>𝜏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kern="0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</m:d>
                      <m:d>
                        <m:dPr>
                          <m:ctrlP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chemeClr val="accent4"/>
                              </a:solidFill>
                              <a:latin typeface="Cambria Math"/>
                            </a:rPr>
                            <m:t>𝐻</m:t>
                          </m:r>
                          <m:r>
                            <a:rPr lang="en-US" sz="2800" b="0" i="1" kern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accent2"/>
                                      </a:solidFill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accent3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kern="0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kern="0" smtClean="0">
                                  <a:solidFill>
                                    <a:schemeClr val="accent6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0" i="1" kern="0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ker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𝑠𝑖𝑚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𝜈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0" i="1" kern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/>
                      </a:rPr>
                      <m:t>𝜏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&gt;</m:t>
                    </m:r>
                    <m:r>
                      <a:rPr lang="en-US" sz="2800" b="0" i="1" kern="0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.</a:t>
                </a: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r>
                  <a:rPr lang="en-US" sz="2800" b="1" kern="0" dirty="0" smtClean="0">
                    <a:solidFill>
                      <a:schemeClr val="accent2"/>
                    </a:solidFill>
                  </a:rPr>
                  <a:t>Example - </a:t>
                </a:r>
                <a:r>
                  <a:rPr lang="en-US" sz="2800" b="1" i="1" kern="0" dirty="0" smtClean="0">
                    <a:solidFill>
                      <a:schemeClr val="accent2"/>
                    </a:solidFill>
                  </a:rPr>
                  <a:t>E. coli</a:t>
                </a:r>
                <a:r>
                  <a:rPr lang="en-US" sz="2800" b="1" kern="0" dirty="0" smtClean="0">
                    <a:solidFill>
                      <a:schemeClr val="accent2"/>
                    </a:solidFill>
                  </a:rPr>
                  <a:t> parameters</a:t>
                </a:r>
              </a:p>
              <a:p>
                <a:pPr indent="205704" algn="l" defTabSz="908920" rtl="0">
                  <a:defRPr/>
                </a:pP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Estimates of the deleterious mutation rate in </a:t>
                </a:r>
                <a:r>
                  <a:rPr lang="en-US" sz="2800" i="1" kern="0" dirty="0" smtClean="0">
                    <a:solidFill>
                      <a:srgbClr val="000000"/>
                    </a:solidFill>
                    <a:latin typeface="+mn-lt"/>
                  </a:rPr>
                  <a:t>E. coli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range between 0.003 (5) and 0.0004 (6), which sets the boundary on the mutation rate increase </a:t>
                </a:r>
                <a:r>
                  <a:rPr lang="el-GR" sz="2800" i="1" kern="0" dirty="0" smtClean="0">
                    <a:solidFill>
                      <a:schemeClr val="accent6"/>
                    </a:solidFill>
                    <a:latin typeface="+mn-lt"/>
                  </a:rPr>
                  <a:t>τ</a:t>
                </a:r>
                <a:r>
                  <a:rPr lang="en-US" sz="2800" b="1" i="1" kern="0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n-US" sz="2800" kern="0" dirty="0" smtClean="0">
                    <a:solidFill>
                      <a:srgbClr val="000000"/>
                    </a:solidFill>
                    <a:latin typeface="+mn-lt"/>
                  </a:rPr>
                  <a:t>to between 150 and 1,2500. </a:t>
                </a:r>
              </a:p>
              <a:p>
                <a:pPr indent="205704" algn="l" defTabSz="908920" rtl="0">
                  <a:defRPr/>
                </a:pPr>
                <a:endParaRPr lang="en-US" sz="28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  <a:p>
                <a:pPr indent="205704" algn="l" defTabSz="908920" rtl="0">
                  <a:defRPr/>
                </a:pPr>
                <a:endParaRPr lang="en-US" sz="2800" kern="0" dirty="0" smtClean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62877" y="6722078"/>
                <a:ext cx="11520000" cy="199211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29308836" y="28060049"/>
            <a:ext cx="11520000" cy="543086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454461" rIns="908920" bIns="90892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Summary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9308836" y="39029975"/>
            <a:ext cx="11520000" cy="2398487"/>
            <a:chOff x="21600000" y="45981464"/>
            <a:chExt cx="9000000" cy="3115857"/>
          </a:xfrm>
        </p:grpSpPr>
        <p:sp>
          <p:nvSpPr>
            <p:cNvPr id="156" name="Text Box 70"/>
            <p:cNvSpPr txBox="1">
              <a:spLocks noChangeArrowheads="1"/>
            </p:cNvSpPr>
            <p:nvPr/>
          </p:nvSpPr>
          <p:spPr bwMode="auto">
            <a:xfrm>
              <a:off x="21600000" y="45981464"/>
              <a:ext cx="9000000" cy="311585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4D4D4D"/>
              </a:solidFill>
              <a:miter lim="800000"/>
              <a:headEnd/>
              <a:tailEnd/>
            </a:ln>
          </p:spPr>
          <p:txBody>
            <a:bodyPr lIns="795600" tIns="252000" rIns="795600" bIns="795600"/>
            <a:lstStyle>
              <a:lvl1pPr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1pPr>
              <a:lvl2pPr marL="37931725" indent="-37474525"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2pPr>
              <a:lvl3pPr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3pPr>
              <a:lvl4pPr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4pPr>
              <a:lvl5pPr eaLnBrk="0" hangingPunct="0"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Helvetica" pitchFamily="-111" charset="0"/>
                  <a:ea typeface="ＭＳ Ｐゴシック" pitchFamily="-111" charset="-128"/>
                </a:defRPr>
              </a:lvl9pPr>
            </a:lstStyle>
            <a:p>
              <a:pPr indent="205704" algn="just" defTabSz="908920" rtl="0" eaLnBrk="1" hangingPunct="1">
                <a:spcBef>
                  <a:spcPct val="10000"/>
                </a:spcBef>
                <a:tabLst>
                  <a:tab pos="631195" algn="l"/>
                </a:tabLst>
                <a:defRPr/>
              </a:pPr>
              <a:r>
                <a:rPr lang="en-US" sz="4400" b="1" kern="0" dirty="0">
                  <a:solidFill>
                    <a:schemeClr val="accent2"/>
                  </a:solidFill>
                </a:rPr>
                <a:t>For more information</a:t>
              </a:r>
            </a:p>
            <a:p>
              <a:pPr indent="205704" algn="l" defTabSz="908920" rtl="0" eaLnBrk="1" fontAlgn="base" hangingPunct="1">
                <a:spcBef>
                  <a:spcPct val="1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Please contact Yoav Ram at 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yoavram@post.tau.ac.il</a:t>
              </a: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 indent="205704" algn="l" defTabSz="908920" rtl="0" eaLnBrk="1" fontAlgn="base" hangingPunct="1">
                <a:spcBef>
                  <a:spcPct val="1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or 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+972-545-383136 </a:t>
              </a:r>
              <a:r>
                <a:rPr lang="en-US" sz="2800" dirty="0">
                  <a:solidFill>
                    <a:srgbClr val="000000"/>
                  </a:solidFill>
                  <a:latin typeface="+mn-lt"/>
                </a:rPr>
                <a:t>or visit </a:t>
              </a: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www.yoavram.com</a:t>
              </a:r>
            </a:p>
          </p:txBody>
        </p:sp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backgroundMark x1="2774" y1="60000" x2="43574" y2="51667"/>
                          <a14:backgroundMark x1="43574" y1="51667" x2="43941" y2="8611"/>
                          <a14:backgroundMark x1="55773" y1="11389" x2="57691" y2="48611"/>
                          <a14:backgroundMark x1="57691" y1="48611" x2="98490" y2="54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8807" y="48275917"/>
              <a:ext cx="4482389" cy="658368"/>
            </a:xfrm>
            <a:prstGeom prst="rect">
              <a:avLst/>
            </a:prstGeom>
          </p:spPr>
        </p:pic>
      </p:grpSp>
      <p:pic>
        <p:nvPicPr>
          <p:cNvPr id="1026" name="Picture 2" descr="C:\Users\user\Desktop\Yoav\2011-07-29 18.51.1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3" t="8258" r="17093" b="25219"/>
          <a:stretch/>
        </p:blipFill>
        <p:spPr bwMode="auto">
          <a:xfrm>
            <a:off x="38677754" y="39124797"/>
            <a:ext cx="1978512" cy="2178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59" name="TextBox 58"/>
          <p:cNvSpPr txBox="1"/>
          <p:nvPr/>
        </p:nvSpPr>
        <p:spPr>
          <a:xfrm>
            <a:off x="3027946" y="19750633"/>
            <a:ext cx="10409860" cy="2140099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1.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Fitness landscape metaphor.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Height represents fitness and  different geographic coordinates represent different genotypes. Mutation and drift move the population in all directions whereas selection drives the population uphill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(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A) A single-peak fitness landscape. Selection drives the population uphill towards the global maximum. (B) A multi-peak fitness landscape. Selection drives the population uphill towards the closest peak – the global or local maximum.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51" name="Text Box 15"/>
          <p:cNvSpPr txBox="1">
            <a:spLocks noChangeArrowheads="1"/>
          </p:cNvSpPr>
          <p:nvPr/>
        </p:nvSpPr>
        <p:spPr bwMode="auto">
          <a:xfrm>
            <a:off x="29308836" y="34291996"/>
            <a:ext cx="11520000" cy="4737981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908920" tIns="287986" rIns="908920" bIns="90892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704" algn="just" defTabSz="908920" rtl="0" eaLnBrk="1" hangingPunct="1">
              <a:spcBef>
                <a:spcPct val="10000"/>
              </a:spcBef>
              <a:tabLst>
                <a:tab pos="631195" algn="l"/>
              </a:tabLst>
              <a:defRPr/>
            </a:pPr>
            <a:r>
              <a:rPr lang="en-US" sz="4400" b="1" kern="0" dirty="0">
                <a:solidFill>
                  <a:schemeClr val="accent2"/>
                </a:solidFill>
              </a:rPr>
              <a:t>Literature cited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84661" y="11809612"/>
            <a:ext cx="7687277" cy="3114674"/>
            <a:chOff x="4296747" y="14687552"/>
            <a:chExt cx="7687277" cy="3114674"/>
          </a:xfrm>
        </p:grpSpPr>
        <p:pic>
          <p:nvPicPr>
            <p:cNvPr id="33" name="Picture 2" descr="http://www.adventuretrekking.org/images/Ronthipeak6065m_000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6" t="16200" r="9847" b="29727"/>
            <a:stretch/>
          </p:blipFill>
          <p:spPr bwMode="auto">
            <a:xfrm>
              <a:off x="4296747" y="14687552"/>
              <a:ext cx="7687277" cy="31146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Oval 33"/>
            <p:cNvSpPr/>
            <p:nvPr/>
          </p:nvSpPr>
          <p:spPr>
            <a:xfrm>
              <a:off x="8218365" y="14970696"/>
              <a:ext cx="469216" cy="46921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6652997" y="15767450"/>
              <a:ext cx="304800" cy="380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57797" y="15161534"/>
              <a:ext cx="1184855" cy="5741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8786597" y="15161534"/>
              <a:ext cx="1120184" cy="986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9891756" y="16200803"/>
              <a:ext cx="495300" cy="4336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824197" y="16175551"/>
              <a:ext cx="1295400" cy="1084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119597" y="16148449"/>
              <a:ext cx="533400" cy="27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393814" y="15522569"/>
            <a:ext cx="7678124" cy="3132413"/>
            <a:chOff x="12139982" y="22166642"/>
            <a:chExt cx="7678124" cy="3132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" name="Group 1"/>
            <p:cNvGrpSpPr/>
            <p:nvPr/>
          </p:nvGrpSpPr>
          <p:grpSpPr>
            <a:xfrm>
              <a:off x="12139982" y="22166642"/>
              <a:ext cx="7678124" cy="3132413"/>
              <a:chOff x="4300513" y="20870586"/>
              <a:chExt cx="7678124" cy="3132413"/>
            </a:xfrm>
          </p:grpSpPr>
          <p:pic>
            <p:nvPicPr>
              <p:cNvPr id="21" name="Picture 2" descr="http://upload.wikimedia.org/wikipedia/commons/2/29/Le_Dorje_Lakpa_(Himalaya,_N%C3%A9pal)_(8449549937).jp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45" b="22073"/>
              <a:stretch/>
            </p:blipFill>
            <p:spPr bwMode="auto">
              <a:xfrm>
                <a:off x="4300513" y="20870586"/>
                <a:ext cx="7678124" cy="31324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/>
              <p:cNvSpPr/>
              <p:nvPr/>
            </p:nvSpPr>
            <p:spPr>
              <a:xfrm>
                <a:off x="8594781" y="21239112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4440120" y="22152238"/>
                <a:ext cx="1054784" cy="836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9083315" y="21473721"/>
                <a:ext cx="609600" cy="6003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1020783" y="22029332"/>
                <a:ext cx="429737" cy="4896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571104" y="21932034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6088187" y="22278060"/>
                <a:ext cx="1018933" cy="4818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10002720" y="21539286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551566" y="21616868"/>
                <a:ext cx="469216" cy="469216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9692915" y="21851476"/>
                <a:ext cx="214868" cy="234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 flipV="1">
              <a:off x="14902219" y="22964409"/>
              <a:ext cx="1445376" cy="10915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73049" y="12777051"/>
            <a:ext cx="689086" cy="4863401"/>
            <a:chOff x="3199646" y="19239441"/>
            <a:chExt cx="689086" cy="4863401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3888732" y="19239441"/>
              <a:ext cx="0" cy="4863401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16200000">
              <a:off x="1887823" y="21444745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/>
                <a:t>fitness</a:t>
              </a:r>
              <a:endParaRPr lang="he-IL" sz="3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6379" y="19010412"/>
            <a:ext cx="4863401" cy="646331"/>
            <a:chOff x="5832976" y="24915068"/>
            <a:chExt cx="4863401" cy="646331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 flipV="1">
              <a:off x="8264677" y="22483368"/>
              <a:ext cx="0" cy="4863401"/>
            </a:xfrm>
            <a:prstGeom prst="straightConnector1">
              <a:avLst/>
            </a:prstGeom>
            <a:ln w="76200"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532919" y="24915068"/>
              <a:ext cx="3269978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3600" dirty="0" smtClean="0"/>
                <a:t>genotype</a:t>
              </a:r>
              <a:endParaRPr lang="he-IL" sz="36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368480" y="38827708"/>
            <a:ext cx="95846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Figure </a:t>
            </a:r>
            <a:r>
              <a:rPr lang="en-GB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2 </a:t>
            </a:r>
            <a:r>
              <a:rPr lang="en-GB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– Fitness landscape illustration.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Each node represent a specific genotype. Node labels specify the alleles at the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A/a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and 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B/b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loci and the number of additional deleterious alleles after the forward slash, but only as much as 3 deleterious mutations are shown to keep the figure simple. Arrows define the direction of mutation and their labels denote the relevant mutation rate. Node </a:t>
            </a:r>
            <a:r>
              <a:rPr lang="en-GB" sz="2000" kern="0" dirty="0" err="1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color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indicates the fitness of a genotype, from pale brown for optimal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1+sH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 to dark brown for lower fitness (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(1-s)</a:t>
            </a:r>
            <a:r>
              <a:rPr lang="en-GB" sz="2000" i="1" kern="0" baseline="3000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3</a:t>
            </a:r>
            <a:r>
              <a:rPr lang="en-GB" sz="2000" i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)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 – see the </a:t>
            </a:r>
            <a:r>
              <a:rPr lang="en-GB" sz="2000" kern="0" dirty="0" err="1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colorbar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GB" sz="2000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Parameters: </a:t>
            </a:r>
            <a:r>
              <a:rPr lang="en-GB" sz="2000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s=0.01, H=2.</a:t>
            </a:r>
            <a:endParaRPr lang="he-IL" sz="2000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328892" y="31611812"/>
            <a:ext cx="6696744" cy="7159749"/>
            <a:chOff x="5328892" y="31870227"/>
            <a:chExt cx="6696744" cy="7159749"/>
          </a:xfrm>
        </p:grpSpPr>
        <p:grpSp>
          <p:nvGrpSpPr>
            <p:cNvPr id="17" name="Group 16"/>
            <p:cNvGrpSpPr/>
            <p:nvPr/>
          </p:nvGrpSpPr>
          <p:grpSpPr>
            <a:xfrm>
              <a:off x="5328892" y="32043498"/>
              <a:ext cx="5661117" cy="6986478"/>
              <a:chOff x="18137188" y="16166796"/>
              <a:chExt cx="5303858" cy="6300000"/>
            </a:xfrm>
          </p:grpSpPr>
          <p:pic>
            <p:nvPicPr>
              <p:cNvPr id="1025" name="Picture 1" descr="D:\workspace\ruggedsim\manuscript\fitness_landscape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37188" y="16202025"/>
                <a:ext cx="4152900" cy="6143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D:\workspace\ruggedsim\manuscript\fitness_landscape_colorbar.png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619" t="5537" r="16198" b="8115"/>
              <a:stretch/>
            </p:blipFill>
            <p:spPr bwMode="auto">
              <a:xfrm>
                <a:off x="22538804" y="16166796"/>
                <a:ext cx="902242" cy="63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TextBox 55"/>
            <p:cNvSpPr txBox="1"/>
            <p:nvPr/>
          </p:nvSpPr>
          <p:spPr>
            <a:xfrm>
              <a:off x="8755658" y="31870227"/>
              <a:ext cx="3269978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400" dirty="0" smtClean="0"/>
                <a:t>fitness</a:t>
              </a:r>
              <a:endParaRPr lang="he-IL" sz="2400" dirty="0"/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03479"/>
              </p:ext>
            </p:extLst>
          </p:nvPr>
        </p:nvGraphicFramePr>
        <p:xfrm>
          <a:off x="17881157" y="22250772"/>
          <a:ext cx="7200000" cy="3150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00000"/>
                <a:gridCol w="3399771"/>
                <a:gridCol w="1400229"/>
              </a:tblGrid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Estimate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Name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Symbol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0.001-0.01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Selection coefficient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i="1" dirty="0" smtClean="0">
                          <a:latin typeface="Helvetica" pitchFamily="34" charset="0"/>
                          <a:cs typeface="Helvetica" pitchFamily="34" charset="0"/>
                        </a:rPr>
                        <a:t>s</a:t>
                      </a:r>
                      <a:endParaRPr lang="he-IL" sz="20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1-10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Double mutant advantage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i="1" dirty="0" smtClean="0">
                          <a:latin typeface="Helvetica" pitchFamily="34" charset="0"/>
                          <a:cs typeface="Helvetica" pitchFamily="34" charset="0"/>
                        </a:rPr>
                        <a:t>H</a:t>
                      </a:r>
                      <a:endParaRPr lang="he-IL" sz="20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0.003-0.0004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Genomic mutation rate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i="1" dirty="0" smtClean="0">
                          <a:latin typeface="Helvetica" pitchFamily="34" charset="0"/>
                          <a:cs typeface="Helvetica" pitchFamily="34" charset="0"/>
                        </a:rPr>
                        <a:t>U</a:t>
                      </a:r>
                      <a:endParaRPr lang="he-IL" sz="20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i="1" dirty="0" smtClean="0">
                          <a:latin typeface="Helvetica" pitchFamily="34" charset="0"/>
                          <a:cs typeface="Helvetica" pitchFamily="34" charset="0"/>
                        </a:rPr>
                        <a:t>U</a:t>
                      </a:r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/5000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Beneficial site mutation rate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000" i="1" dirty="0" smtClean="0">
                          <a:latin typeface="Helvetica" pitchFamily="34" charset="0"/>
                          <a:cs typeface="Helvetica" pitchFamily="34" charset="0"/>
                        </a:rPr>
                        <a:t>µ</a:t>
                      </a:r>
                      <a:endParaRPr lang="he-IL" sz="20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1-1,000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Mutation rate increase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000" i="1" dirty="0" smtClean="0">
                          <a:latin typeface="Helvetica" pitchFamily="34" charset="0"/>
                          <a:cs typeface="Helvetica" pitchFamily="34" charset="0"/>
                        </a:rPr>
                        <a:t>τ</a:t>
                      </a:r>
                      <a:endParaRPr lang="he-IL" sz="20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  <a:tr h="4500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10</a:t>
                      </a:r>
                      <a:r>
                        <a:rPr lang="en-US" sz="2000" baseline="30000" dirty="0" smtClean="0">
                          <a:latin typeface="Helvetica" pitchFamily="34" charset="0"/>
                          <a:cs typeface="Helvetica" pitchFamily="34" charset="0"/>
                        </a:rPr>
                        <a:t>4</a:t>
                      </a:r>
                      <a:r>
                        <a:rPr lang="en-US" sz="2000" baseline="0" dirty="0" smtClean="0">
                          <a:latin typeface="Helvetica" pitchFamily="34" charset="0"/>
                          <a:cs typeface="Helvetica" pitchFamily="34" charset="0"/>
                        </a:rPr>
                        <a:t>-10</a:t>
                      </a:r>
                      <a:r>
                        <a:rPr lang="en-US" sz="2000" baseline="30000" dirty="0" smtClean="0">
                          <a:latin typeface="Helvetica" pitchFamily="34" charset="0"/>
                          <a:cs typeface="Helvetica" pitchFamily="34" charset="0"/>
                        </a:rPr>
                        <a:t>10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 smtClean="0">
                          <a:latin typeface="Helvetica" pitchFamily="34" charset="0"/>
                          <a:cs typeface="Helvetica" pitchFamily="34" charset="0"/>
                        </a:rPr>
                        <a:t>Population size</a:t>
                      </a:r>
                      <a:endParaRPr lang="he-IL" sz="20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i="1" dirty="0" smtClean="0">
                          <a:latin typeface="Helvetica" pitchFamily="34" charset="0"/>
                          <a:cs typeface="Helvetica" pitchFamily="34" charset="0"/>
                        </a:rPr>
                        <a:t>N</a:t>
                      </a:r>
                      <a:endParaRPr lang="he-IL" sz="2000" i="1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6330079" y="25645217"/>
            <a:ext cx="1040986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98" tIns="52249" rIns="104498" bIns="52249" rtlCol="0">
            <a:noAutofit/>
          </a:bodyPr>
          <a:lstStyle/>
          <a:p>
            <a:pPr algn="ctr" defTabSz="1044976" rtl="0">
              <a:defRPr/>
            </a:pP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Table 1</a:t>
            </a:r>
            <a:r>
              <a:rPr lang="en-US" sz="2000" b="1" kern="0" dirty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.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Model parameters and estimated values for </a:t>
            </a:r>
            <a:r>
              <a:rPr lang="en-US" sz="2000" b="1" i="1" kern="0" dirty="0" smtClean="0">
                <a:solidFill>
                  <a:sysClr val="windowText" lastClr="000000"/>
                </a:solidFill>
                <a:latin typeface="Helvetica" pitchFamily="34" charset="0"/>
                <a:cs typeface="Helvetica" pitchFamily="34" charset="0"/>
              </a:rPr>
              <a:t>E. coli.</a:t>
            </a:r>
            <a:endParaRPr lang="en-US" sz="2000" b="1" kern="0" dirty="0">
              <a:solidFill>
                <a:sysClr val="windowText" lastClr="000000"/>
              </a:solidFill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800</Words>
  <Application>Microsoft Office PowerPoint</Application>
  <PresentationFormat>Custom</PresentationFormat>
  <Paragraphs>166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ESEB Poster</dc:title>
  <dc:creator>yoavram@gmail.com</dc:creator>
  <cp:lastModifiedBy>yoavram</cp:lastModifiedBy>
  <cp:revision>137</cp:revision>
  <cp:lastPrinted>2011-08-07T18:23:50Z</cp:lastPrinted>
  <dcterms:created xsi:type="dcterms:W3CDTF">2010-06-20T11:39:28Z</dcterms:created>
  <dcterms:modified xsi:type="dcterms:W3CDTF">2013-05-13T12:22:49Z</dcterms:modified>
</cp:coreProperties>
</file>