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53" d="100"/>
          <a:sy n="53" d="100"/>
        </p:scale>
        <p:origin x="-72" y="2280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ג'/סיון/תשע"ג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00001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2055517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914893" y="2806005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Stochastic results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15914068" y="6748834"/>
            <a:ext cx="11520000" cy="686636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FF0000"/>
              </a:solidFill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3"/>
            <a:ext cx="11520000" cy="2055517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n-lt"/>
              </a:rPr>
              <a:t>Introduction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illustrate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 this problem using the fitness </a:t>
            </a:r>
            <a:r>
              <a:rPr lang="en-US" sz="2800" kern="0" smtClean="0">
                <a:solidFill>
                  <a:srgbClr val="000000"/>
                </a:solidFill>
                <a:latin typeface="+mn-lt"/>
              </a:rPr>
              <a:t>landscape metaphor: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consider a single -peak  (top panel) and a multi-peak (bottom panel) landscape. Height represents fitness and  different geographic coordinates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represent different genotypes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. Mutation moves the population in all directions whereas selection drives the population uphill.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the single-peak landscape a population of bacteria evolves, for example, antibiotic resistance in a stepwise manner. In the multi-peak landscape, however, the population can get stuck on the lower peak because selection will prevent it from descending to the valley between the peaks.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/>
              <a:t>Stress-Induced Mutagenesis </a:t>
            </a:r>
            <a:r>
              <a:rPr lang="en-US" sz="12600" b="1" dirty="0" smtClean="0"/>
              <a:t>&amp; Evolution </a:t>
            </a:r>
            <a:r>
              <a:rPr lang="en-US" sz="12600" b="1" dirty="0"/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/>
              <a:t>Yoav</a:t>
            </a:r>
            <a:r>
              <a:rPr lang="en-US" sz="8000" b="1" dirty="0"/>
              <a:t> Ram, Lilach Hadany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5400" dirty="0"/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5914068" y="14437162"/>
            <a:ext cx="11520000" cy="1286685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Stochastic model</a:t>
            </a:r>
            <a:r>
              <a:rPr lang="en-US" sz="2800" kern="0" dirty="0">
                <a:solidFill>
                  <a:srgbClr val="FF8000"/>
                </a:solidFill>
                <a:latin typeface="Times New Roman" pitchFamily="-111" charset="0"/>
              </a:rPr>
              <a:t>	</a:t>
            </a: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>
              <a:tabLst>
                <a:tab pos="50495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modeled a population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2399473" y="28060047"/>
            <a:ext cx="11520000" cy="1336841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Deterministic results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Times New Roman"/>
            </a:endParaRPr>
          </a:p>
          <a:p>
            <a:pPr indent="205704" algn="l" defTabSz="908920" rtl="0">
              <a:tabLst>
                <a:tab pos="631195" algn="l"/>
              </a:tabLst>
              <a:defRPr/>
            </a:pPr>
            <a:endParaRPr lang="en-US" sz="36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Summary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9308836" y="39029975"/>
            <a:ext cx="11520000" cy="2398487"/>
            <a:chOff x="21600000" y="45981464"/>
            <a:chExt cx="9000000" cy="3115857"/>
          </a:xfrm>
        </p:grpSpPr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1600000" y="45981464"/>
              <a:ext cx="9000000" cy="31158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795600" tIns="252000" rIns="795600" bIns="79560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9pPr>
            </a:lstStyle>
            <a:p>
              <a:pPr indent="205704" algn="just" defTabSz="908920" rtl="0" eaLnBrk="1" hangingPunct="1">
                <a:spcBef>
                  <a:spcPct val="10000"/>
                </a:spcBef>
                <a:tabLst>
                  <a:tab pos="631195" algn="l"/>
                </a:tabLst>
                <a:defRPr/>
              </a:pPr>
              <a:r>
                <a:rPr lang="en-US" sz="4400" b="1" kern="0" dirty="0">
                  <a:solidFill>
                    <a:schemeClr val="accent2"/>
                  </a:solidFill>
                </a:rPr>
                <a:t>For more information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Please contact Yoav Ram at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yoavram@post.tau.ac.il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+972-545-383136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visit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www.yoavram.com</a:t>
              </a: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backgroundMark x1="2774" y1="60000" x2="43574" y2="51667"/>
                          <a14:backgroundMark x1="43574" y1="51667" x2="43941" y2="8611"/>
                          <a14:backgroundMark x1="55773" y1="11389" x2="57691" y2="48611"/>
                          <a14:backgroundMark x1="57691" y1="48611" x2="98490" y2="5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8807" y="48275917"/>
              <a:ext cx="4482389" cy="658368"/>
            </a:xfrm>
            <a:prstGeom prst="rect">
              <a:avLst/>
            </a:prstGeom>
          </p:spPr>
        </p:pic>
      </p:grpSp>
      <p:pic>
        <p:nvPicPr>
          <p:cNvPr id="1026" name="Picture 2" descr="C:\Users\user\Desktop\Yoav\2011-07-29 18.51.1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t="8258" r="17093" b="25219"/>
          <a:stretch/>
        </p:blipFill>
        <p:spPr bwMode="auto">
          <a:xfrm>
            <a:off x="38677754" y="39124797"/>
            <a:ext cx="1978512" cy="217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59" name="TextBox 58"/>
          <p:cNvSpPr txBox="1"/>
          <p:nvPr/>
        </p:nvSpPr>
        <p:spPr>
          <a:xfrm>
            <a:off x="2954543" y="25655289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l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(A) A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single-peak fitness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landscape.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Selection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drives the population uphill towards the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global maximum.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(B) A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multi-peak fitness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landscape. Selection drives the population 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Literature cited</a:t>
            </a:r>
          </a:p>
        </p:txBody>
      </p:sp>
      <p:sp>
        <p:nvSpPr>
          <p:cNvPr id="9" name="Oval 8"/>
          <p:cNvSpPr/>
          <p:nvPr/>
        </p:nvSpPr>
        <p:spPr>
          <a:xfrm>
            <a:off x="4348097" y="32712589"/>
            <a:ext cx="492868" cy="2178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98" tIns="52249" rIns="104498" bIns="52249" rtlCol="0" anchor="ctr"/>
          <a:lstStyle/>
          <a:p>
            <a:pPr algn="ctr"/>
            <a:endParaRPr lang="en-US" sz="9600"/>
          </a:p>
        </p:txBody>
      </p:sp>
      <p:grpSp>
        <p:nvGrpSpPr>
          <p:cNvPr id="3" name="Group 2"/>
          <p:cNvGrpSpPr/>
          <p:nvPr/>
        </p:nvGrpSpPr>
        <p:grpSpPr>
          <a:xfrm>
            <a:off x="4311258" y="1771426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20411" y="21427225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199646" y="1868170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fitness</a:t>
              </a:r>
              <a:endParaRPr lang="he-IL" sz="3600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rot="5400000" flipV="1">
            <a:off x="8264677" y="22483368"/>
            <a:ext cx="0" cy="4863401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32919" y="24915068"/>
            <a:ext cx="32699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/>
              <a:t>genotype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253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121</cp:revision>
  <cp:lastPrinted>2011-08-07T18:23:50Z</cp:lastPrinted>
  <dcterms:created xsi:type="dcterms:W3CDTF">2010-06-20T11:39:28Z</dcterms:created>
  <dcterms:modified xsi:type="dcterms:W3CDTF">2013-05-12T07:40:23Z</dcterms:modified>
</cp:coreProperties>
</file>