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 varScale="1">
        <p:scale>
          <a:sx n="17" d="100"/>
          <a:sy n="17" d="100"/>
        </p:scale>
        <p:origin x="-2742" y="-264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115966" y="6655388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360000" tIns="454461" rIns="908920" bIns="908920" numCol="2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Figs. 6 and 7 show that as the mutation rate of stressed individuals increases, the appearance probability (Fig. 6) and fixation probability (Fig .7) of the double mutant </a:t>
            </a:r>
            <a:r>
              <a:rPr lang="en-US" sz="2800" i="1" kern="0" dirty="0" smtClean="0">
                <a:latin typeface="+mn-lt"/>
              </a:rPr>
              <a:t>AB</a:t>
            </a:r>
            <a:r>
              <a:rPr lang="en-US" sz="2800" kern="0" dirty="0" smtClean="0">
                <a:latin typeface="+mn-lt"/>
              </a:rPr>
              <a:t> increase. Note that the lines begin at X1 increase – equivalent to constant low mutation rate. 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Fig. 8 shows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the expected adaptation time decreases with the increase in the mutation rate of stressed individuals</a:t>
            </a:r>
            <a:r>
              <a:rPr lang="en-US" sz="2800" kern="0" dirty="0">
                <a:latin typeface="+mn-lt"/>
              </a:rPr>
              <a:t>, </a:t>
            </a:r>
            <a:r>
              <a:rPr lang="en-US" sz="2800" kern="0" dirty="0" smtClean="0">
                <a:latin typeface="+mn-lt"/>
              </a:rPr>
              <a:t>both in the approximation </a:t>
            </a:r>
            <a:r>
              <a:rPr lang="en-US" sz="2800" kern="0" dirty="0">
                <a:latin typeface="+mn-lt"/>
              </a:rPr>
              <a:t>(blue) and </a:t>
            </a:r>
            <a:r>
              <a:rPr lang="en-US" sz="2800" kern="0" dirty="0" smtClean="0">
                <a:latin typeface="+mn-lt"/>
              </a:rPr>
              <a:t>the simulation (black).</a:t>
            </a: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The difference between the approximation and the simulation estimation can be accounted to co-occurring double mutants.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used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multi-locus Wright-Fisher simulations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Fig. 5 describes the model in a similar way to Fig. 4, only node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labels specify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both the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alleles at the A/a and B/b loci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and the number of deleterious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mutations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but only as much as 3 deleterious mutations are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shown to keep the figure simple. 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Adaptive peak shifts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evolution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traits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coded by multiple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genes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?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problem is illustrated using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metaphor: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single-peak fitness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landscape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global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maximum (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Fig. 1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).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multi-peak rugged fitness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landscape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closest peak,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preventing it from shifting to the higher peak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Fig. 2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</a:t>
            </a: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Mutagenesis</a:t>
            </a:r>
          </a:p>
          <a:p>
            <a:pPr indent="205704" algn="l" defTabSz="908920" rtl="0">
              <a:defRPr/>
            </a:pP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The mutation rate is induced by stress responses 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2-3).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studied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evolution of stress-induced mutagenesis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constant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and changing environments.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showed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that</a:t>
            </a:r>
            <a:r>
              <a:rPr lang="en-US" sz="2800" b="1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stress-induced mutagenesis 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of the beneficial mutations it generates 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612000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We model two loci,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GB" sz="2800" i="1" kern="0" dirty="0" smtClean="0">
                <a:solidFill>
                  <a:srgbClr val="000000"/>
                </a:solidFill>
                <a:latin typeface="+mn-lt"/>
              </a:rPr>
              <a:t>B/b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genotype </a:t>
            </a:r>
            <a:r>
              <a:rPr lang="en-GB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low peak and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AB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higher peak (see Fig. 3).</a:t>
            </a:r>
          </a:p>
          <a:p>
            <a:pPr algn="l" rtl="0"/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Fig. 4 shows described the model.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ach node represent a specific genotype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Node labels specify the alleles at the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A/a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B/b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loci. The “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RIP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” node represents genotypes with deleterious mutations that will not contribute to adaptation. Arrows define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direction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mutation and their labels denote the relevant mutation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for deleterious mutation and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µ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for beneficial mutation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Node </a:t>
            </a:r>
            <a:r>
              <a:rPr lang="en-US" sz="2800" b="1" kern="0" dirty="0" err="1">
                <a:solidFill>
                  <a:srgbClr val="000000"/>
                </a:solidFill>
                <a:latin typeface="+mn-lt"/>
              </a:rPr>
              <a:t>colour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indicates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of a genotype, from pale brown for optimal fitness to dark brown for lower fitness.</a:t>
            </a:r>
            <a:endParaRPr lang="en-US" sz="2000" b="1" kern="0" dirty="0">
              <a:solidFill>
                <a:sysClr val="windowText" lastClr="000000"/>
              </a:solidFill>
              <a:latin typeface="+mn-lt"/>
              <a:cs typeface="Helvetica" pitchFamily="34" charset="0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tx1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SIM increases the appearance probability q if the increased mutation rate is below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0.5.</a:t>
                </a:r>
                <a:endParaRPr lang="en-US" sz="2800" b="1" kern="0" dirty="0">
                  <a:solidFill>
                    <a:schemeClr val="tx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latin typeface="+mn-lt"/>
                  </a:rPr>
                  <a:t>where </a:t>
                </a:r>
                <a:r>
                  <a:rPr lang="en-US" sz="2800" i="1" kern="0" dirty="0" smtClean="0">
                    <a:latin typeface="+mn-lt"/>
                  </a:rPr>
                  <a:t>H</a:t>
                </a:r>
                <a:r>
                  <a:rPr lang="en-US" sz="2800" kern="0" dirty="0" smtClean="0"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fixation probability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</a:t>
                </a:r>
                <a:r>
                  <a:rPr lang="en-US" sz="2800" kern="0" dirty="0" smtClean="0">
                    <a:latin typeface="+mn-lt"/>
                  </a:rPr>
                  <a:t>with </a:t>
                </a:r>
                <a:r>
                  <a:rPr lang="en-US" sz="2800" i="1" kern="0" dirty="0" smtClean="0">
                    <a:latin typeface="+mn-lt"/>
                  </a:rPr>
                  <a:t>1/</a:t>
                </a:r>
                <a:r>
                  <a:rPr lang="en-US" sz="2800" i="1" kern="0" dirty="0" err="1" smtClean="0">
                    <a:latin typeface="+mn-lt"/>
                  </a:rPr>
                  <a:t>Nq</a:t>
                </a:r>
                <a:r>
                  <a:rPr lang="el-GR" sz="2800" i="1" kern="0" dirty="0" smtClean="0">
                    <a:latin typeface="+mn-lt"/>
                  </a:rPr>
                  <a:t>ρ</a:t>
                </a:r>
                <a:r>
                  <a:rPr lang="en-US" sz="2800" kern="0" dirty="0" smtClean="0">
                    <a:latin typeface="+mn-lt"/>
                  </a:rPr>
                  <a:t> as the </a:t>
                </a:r>
                <a:r>
                  <a:rPr lang="en-US" sz="2800" kern="0" dirty="0" smtClean="0">
                    <a:latin typeface="+mn-lt"/>
                  </a:rPr>
                  <a:t>probability and </a:t>
                </a:r>
                <a:r>
                  <a:rPr lang="en-US" sz="2800" i="1" kern="0" dirty="0" smtClean="0"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adaption rate if the increased mutation rate is below 1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stress-induced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mutagenesis can resolve the problem of adaptive peak shifts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For more information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Please contact Yoav Ram at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yoavram@post.tau.ac.il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or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+972-545-383136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or visit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www.yoavram.com</a:t>
            </a: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131:115–123.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42:399–435.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300:1404–9.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66:2315–28.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381:694–6.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21:20–35.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148:1667–86.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1:183.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2006, </a:t>
            </a:r>
            <a:endParaRPr lang="en-US" sz="2400" dirty="0" smtClean="0">
              <a:latin typeface="+mn-lt"/>
            </a:endParaRPr>
          </a:p>
          <a:p>
            <a:pPr marL="0" lvl="0" indent="0" algn="l" rtl="0"/>
            <a:r>
              <a:rPr lang="en-US" sz="2400" dirty="0" smtClean="0">
                <a:latin typeface="+mn-lt"/>
              </a:rPr>
              <a:t>      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9):2505–14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59358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56102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8794388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91130"/>
              </p:ext>
            </p:extLst>
          </p:nvPr>
        </p:nvGraphicFramePr>
        <p:xfrm>
          <a:off x="16574400" y="21864012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5, 6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9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8939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324" y="40785775"/>
            <a:ext cx="3914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D:\university\confrences\GRC2013\adaptation_time_s_0.05_logN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112" y="18938404"/>
            <a:ext cx="9145588" cy="73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university\confrences\GRC2013\app_fix_probs_s_0.05_logN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572" y="8281220"/>
            <a:ext cx="6084888" cy="97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6304"/>
          <a:stretch/>
        </p:blipFill>
        <p:spPr bwMode="auto">
          <a:xfrm>
            <a:off x="7638138" y="35001818"/>
            <a:ext cx="501012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workspace\ruggedsim\manuscript\fitness_landscape_colorbar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9" t="5537" r="16198" b="8115"/>
          <a:stretch/>
        </p:blipFill>
        <p:spPr bwMode="auto">
          <a:xfrm>
            <a:off x="12648258" y="34951089"/>
            <a:ext cx="879668" cy="6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14936" y="3470815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393814" y="15306545"/>
            <a:ext cx="7678124" cy="3132413"/>
            <a:chOff x="4393814" y="15306545"/>
            <a:chExt cx="7678124" cy="3132413"/>
          </a:xfrm>
        </p:grpSpPr>
        <p:grpSp>
          <p:nvGrpSpPr>
            <p:cNvPr id="2" name="Group 1"/>
            <p:cNvGrpSpPr/>
            <p:nvPr/>
          </p:nvGrpSpPr>
          <p:grpSpPr>
            <a:xfrm>
              <a:off x="4393814" y="15306545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654" y="21539286"/>
                <a:ext cx="2402472" cy="4878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114210" y="22288527"/>
                <a:ext cx="961111" cy="544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7168622" y="16104313"/>
              <a:ext cx="1432805" cy="1164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393814" y="16669238"/>
              <a:ext cx="1174206" cy="97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9277601" y="15975246"/>
              <a:ext cx="598699" cy="693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4" name="Picture 20" descr="D:\university\confrences\GRC2013\fitness_bar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9" y="28785216"/>
            <a:ext cx="54879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18245" y="28836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18245" y="3506686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[4]</a:t>
            </a:r>
            <a:endParaRPr lang="he-IL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33206" y="152835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71652" y="8497244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[6]</a:t>
            </a:r>
            <a:endParaRPr lang="he-IL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171651" y="1306684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[7]</a:t>
            </a:r>
            <a:endParaRPr lang="he-IL" sz="4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884741" y="1951953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[8]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572" y="39051084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96" y="3629233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1059</Words>
  <Application>Microsoft Office PowerPoint</Application>
  <PresentationFormat>Custom</PresentationFormat>
  <Paragraphs>239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172</cp:revision>
  <cp:lastPrinted>2011-08-07T18:23:50Z</cp:lastPrinted>
  <dcterms:created xsi:type="dcterms:W3CDTF">2010-06-20T11:39:28Z</dcterms:created>
  <dcterms:modified xsi:type="dcterms:W3CDTF">2013-05-23T12:12:09Z</dcterms:modified>
</cp:coreProperties>
</file>