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43205400" cy="43205400"/>
  <p:notesSz cx="6761163" cy="9942513"/>
  <p:defaultTextStyle>
    <a:defPPr>
      <a:defRPr lang="he-IL"/>
    </a:defPPr>
    <a:lvl1pPr marL="0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1pPr>
    <a:lvl2pPr marL="2351831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2pPr>
    <a:lvl3pPr marL="4703663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3pPr>
    <a:lvl4pPr marL="7055494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4pPr>
    <a:lvl5pPr marL="9407326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5pPr>
    <a:lvl6pPr marL="11759157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6pPr>
    <a:lvl7pPr marL="14110989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7pPr>
    <a:lvl8pPr marL="16462820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8pPr>
    <a:lvl9pPr marL="18814652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95281" autoAdjust="0"/>
    <p:restoredTop sz="99768" autoAdjust="0"/>
  </p:normalViewPr>
  <p:slideViewPr>
    <p:cSldViewPr>
      <p:cViewPr>
        <p:scale>
          <a:sx n="82" d="100"/>
          <a:sy n="82" d="100"/>
        </p:scale>
        <p:origin x="12546" y="16992"/>
      </p:cViewPr>
      <p:guideLst>
        <p:guide orient="horz" pos="13608"/>
        <p:guide pos="13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624E0-9A66-4D44-B307-289A2C88DCD3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147A6-834A-4D4A-AD11-73B769D5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7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07" y="13421682"/>
            <a:ext cx="36724590" cy="9261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2" y="24483062"/>
            <a:ext cx="30243780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1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3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5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9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1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62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14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880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717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06381" y="12721593"/>
            <a:ext cx="34444306" cy="2709538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58465" y="12721593"/>
            <a:ext cx="102627826" cy="2709538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508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12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7763478"/>
            <a:ext cx="36724590" cy="8581072"/>
          </a:xfrm>
        </p:spPr>
        <p:txBody>
          <a:bodyPr anchor="t"/>
          <a:lstStyle>
            <a:lvl1pPr algn="r">
              <a:defRPr sz="206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8312296"/>
            <a:ext cx="36724590" cy="9451178"/>
          </a:xfrm>
        </p:spPr>
        <p:txBody>
          <a:bodyPr anchor="b"/>
          <a:lstStyle>
            <a:lvl1pPr marL="0" indent="0">
              <a:buNone/>
              <a:defRPr sz="10300">
                <a:solidFill>
                  <a:schemeClr val="tx1">
                    <a:tint val="75000"/>
                  </a:schemeClr>
                </a:solidFill>
              </a:defRPr>
            </a:lvl1pPr>
            <a:lvl2pPr marL="2351831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2pPr>
            <a:lvl3pPr marL="4703663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3pPr>
            <a:lvl4pPr marL="705549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407326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759157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11098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4628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814652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576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8462" y="74099265"/>
            <a:ext cx="68536064" cy="209576191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914618" y="74099265"/>
            <a:ext cx="68536068" cy="209576191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441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730219"/>
            <a:ext cx="38884860" cy="7200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1" y="9671212"/>
            <a:ext cx="19089888" cy="4030501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831" indent="0">
              <a:buNone/>
              <a:defRPr sz="10300" b="1"/>
            </a:lvl2pPr>
            <a:lvl3pPr marL="4703663" indent="0">
              <a:buNone/>
              <a:defRPr sz="9300" b="1"/>
            </a:lvl3pPr>
            <a:lvl4pPr marL="7055494" indent="0">
              <a:buNone/>
              <a:defRPr sz="8200" b="1"/>
            </a:lvl4pPr>
            <a:lvl5pPr marL="9407326" indent="0">
              <a:buNone/>
              <a:defRPr sz="8200" b="1"/>
            </a:lvl5pPr>
            <a:lvl6pPr marL="11759157" indent="0">
              <a:buNone/>
              <a:defRPr sz="8200" b="1"/>
            </a:lvl6pPr>
            <a:lvl7pPr marL="14110989" indent="0">
              <a:buNone/>
              <a:defRPr sz="8200" b="1"/>
            </a:lvl7pPr>
            <a:lvl8pPr marL="16462820" indent="0">
              <a:buNone/>
              <a:defRPr sz="8200" b="1"/>
            </a:lvl8pPr>
            <a:lvl9pPr marL="18814652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1" y="13701715"/>
            <a:ext cx="19089888" cy="24893115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9671212"/>
            <a:ext cx="19097387" cy="4030501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831" indent="0">
              <a:buNone/>
              <a:defRPr sz="10300" b="1"/>
            </a:lvl2pPr>
            <a:lvl3pPr marL="4703663" indent="0">
              <a:buNone/>
              <a:defRPr sz="9300" b="1"/>
            </a:lvl3pPr>
            <a:lvl4pPr marL="7055494" indent="0">
              <a:buNone/>
              <a:defRPr sz="8200" b="1"/>
            </a:lvl4pPr>
            <a:lvl5pPr marL="9407326" indent="0">
              <a:buNone/>
              <a:defRPr sz="8200" b="1"/>
            </a:lvl5pPr>
            <a:lvl6pPr marL="11759157" indent="0">
              <a:buNone/>
              <a:defRPr sz="8200" b="1"/>
            </a:lvl6pPr>
            <a:lvl7pPr marL="14110989" indent="0">
              <a:buNone/>
              <a:defRPr sz="8200" b="1"/>
            </a:lvl7pPr>
            <a:lvl8pPr marL="16462820" indent="0">
              <a:buNone/>
              <a:defRPr sz="8200" b="1"/>
            </a:lvl8pPr>
            <a:lvl9pPr marL="18814652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3701715"/>
            <a:ext cx="19097387" cy="24893115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509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082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766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720216"/>
            <a:ext cx="14214278" cy="7320915"/>
          </a:xfrm>
        </p:spPr>
        <p:txBody>
          <a:bodyPr anchor="b"/>
          <a:lstStyle>
            <a:lvl1pPr algn="r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3" y="1720220"/>
            <a:ext cx="24153019" cy="36874612"/>
          </a:xfrm>
        </p:spPr>
        <p:txBody>
          <a:bodyPr/>
          <a:lstStyle>
            <a:lvl1pPr>
              <a:defRPr sz="16500"/>
            </a:lvl1pPr>
            <a:lvl2pPr>
              <a:defRPr sz="14400"/>
            </a:lvl2pPr>
            <a:lvl3pPr>
              <a:defRPr sz="123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9041137"/>
            <a:ext cx="14214278" cy="29553697"/>
          </a:xfrm>
        </p:spPr>
        <p:txBody>
          <a:bodyPr/>
          <a:lstStyle>
            <a:lvl1pPr marL="0" indent="0">
              <a:buNone/>
              <a:defRPr sz="7200"/>
            </a:lvl1pPr>
            <a:lvl2pPr marL="2351831" indent="0">
              <a:buNone/>
              <a:defRPr sz="6200"/>
            </a:lvl2pPr>
            <a:lvl3pPr marL="4703663" indent="0">
              <a:buNone/>
              <a:defRPr sz="5100"/>
            </a:lvl3pPr>
            <a:lvl4pPr marL="7055494" indent="0">
              <a:buNone/>
              <a:defRPr sz="4700"/>
            </a:lvl4pPr>
            <a:lvl5pPr marL="9407326" indent="0">
              <a:buNone/>
              <a:defRPr sz="4700"/>
            </a:lvl5pPr>
            <a:lvl6pPr marL="11759157" indent="0">
              <a:buNone/>
              <a:defRPr sz="4700"/>
            </a:lvl6pPr>
            <a:lvl7pPr marL="14110989" indent="0">
              <a:buNone/>
              <a:defRPr sz="4700"/>
            </a:lvl7pPr>
            <a:lvl8pPr marL="16462820" indent="0">
              <a:buNone/>
              <a:defRPr sz="4700"/>
            </a:lvl8pPr>
            <a:lvl9pPr marL="1881465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537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30243781"/>
            <a:ext cx="25923240" cy="3570449"/>
          </a:xfrm>
        </p:spPr>
        <p:txBody>
          <a:bodyPr anchor="b"/>
          <a:lstStyle>
            <a:lvl1pPr algn="r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3860484"/>
            <a:ext cx="25923240" cy="25923240"/>
          </a:xfrm>
        </p:spPr>
        <p:txBody>
          <a:bodyPr/>
          <a:lstStyle>
            <a:lvl1pPr marL="0" indent="0">
              <a:buNone/>
              <a:defRPr sz="16500"/>
            </a:lvl1pPr>
            <a:lvl2pPr marL="2351831" indent="0">
              <a:buNone/>
              <a:defRPr sz="14400"/>
            </a:lvl2pPr>
            <a:lvl3pPr marL="4703663" indent="0">
              <a:buNone/>
              <a:defRPr sz="12300"/>
            </a:lvl3pPr>
            <a:lvl4pPr marL="7055494" indent="0">
              <a:buNone/>
              <a:defRPr sz="10300"/>
            </a:lvl4pPr>
            <a:lvl5pPr marL="9407326" indent="0">
              <a:buNone/>
              <a:defRPr sz="10300"/>
            </a:lvl5pPr>
            <a:lvl6pPr marL="11759157" indent="0">
              <a:buNone/>
              <a:defRPr sz="10300"/>
            </a:lvl6pPr>
            <a:lvl7pPr marL="14110989" indent="0">
              <a:buNone/>
              <a:defRPr sz="10300"/>
            </a:lvl7pPr>
            <a:lvl8pPr marL="16462820" indent="0">
              <a:buNone/>
              <a:defRPr sz="10300"/>
            </a:lvl8pPr>
            <a:lvl9pPr marL="18814652" indent="0">
              <a:buNone/>
              <a:defRPr sz="10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33814231"/>
            <a:ext cx="25923240" cy="5070632"/>
          </a:xfrm>
        </p:spPr>
        <p:txBody>
          <a:bodyPr/>
          <a:lstStyle>
            <a:lvl1pPr marL="0" indent="0">
              <a:buNone/>
              <a:defRPr sz="7200"/>
            </a:lvl1pPr>
            <a:lvl2pPr marL="2351831" indent="0">
              <a:buNone/>
              <a:defRPr sz="6200"/>
            </a:lvl2pPr>
            <a:lvl3pPr marL="4703663" indent="0">
              <a:buNone/>
              <a:defRPr sz="5100"/>
            </a:lvl3pPr>
            <a:lvl4pPr marL="7055494" indent="0">
              <a:buNone/>
              <a:defRPr sz="4700"/>
            </a:lvl4pPr>
            <a:lvl5pPr marL="9407326" indent="0">
              <a:buNone/>
              <a:defRPr sz="4700"/>
            </a:lvl5pPr>
            <a:lvl6pPr marL="11759157" indent="0">
              <a:buNone/>
              <a:defRPr sz="4700"/>
            </a:lvl6pPr>
            <a:lvl7pPr marL="14110989" indent="0">
              <a:buNone/>
              <a:defRPr sz="4700"/>
            </a:lvl7pPr>
            <a:lvl8pPr marL="16462820" indent="0">
              <a:buNone/>
              <a:defRPr sz="4700"/>
            </a:lvl8pPr>
            <a:lvl9pPr marL="1881465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528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730219"/>
            <a:ext cx="38884860" cy="7200900"/>
          </a:xfrm>
          <a:prstGeom prst="rect">
            <a:avLst/>
          </a:prstGeom>
        </p:spPr>
        <p:txBody>
          <a:bodyPr vert="horz" lIns="470366" tIns="235184" rIns="470366" bIns="235184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10081265"/>
            <a:ext cx="38884860" cy="28513568"/>
          </a:xfrm>
          <a:prstGeom prst="rect">
            <a:avLst/>
          </a:prstGeom>
        </p:spPr>
        <p:txBody>
          <a:bodyPr vert="horz" lIns="470366" tIns="235184" rIns="470366" bIns="235184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8" y="40045011"/>
            <a:ext cx="1008126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7" y="40045011"/>
            <a:ext cx="1368171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ct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7" y="40045011"/>
            <a:ext cx="1008126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l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36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03663" rtl="1" eaLnBrk="1" latinLnBrk="0" hangingPunct="1">
        <a:spcBef>
          <a:spcPct val="0"/>
        </a:spcBef>
        <a:buNone/>
        <a:defRPr sz="2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874" indent="-1763874" algn="r" defTabSz="4703663" rtl="1" eaLnBrk="1" latinLnBrk="0" hangingPunct="1">
        <a:spcBef>
          <a:spcPct val="20000"/>
        </a:spcBef>
        <a:buFont typeface="Arial" pitchFamily="34" charset="0"/>
        <a:buChar char="•"/>
        <a:defRPr sz="16500" kern="1200">
          <a:solidFill>
            <a:schemeClr val="tx1"/>
          </a:solidFill>
          <a:latin typeface="+mn-lt"/>
          <a:ea typeface="+mn-ea"/>
          <a:cs typeface="+mn-cs"/>
        </a:defRPr>
      </a:lvl1pPr>
      <a:lvl2pPr marL="3821725" indent="-1469895" algn="r" defTabSz="4703663" rtl="1" eaLnBrk="1" latinLnBrk="0" hangingPunct="1">
        <a:spcBef>
          <a:spcPct val="20000"/>
        </a:spcBef>
        <a:buFont typeface="Arial" pitchFamily="34" charset="0"/>
        <a:buChar char="–"/>
        <a:defRPr sz="14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9579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3pPr>
      <a:lvl4pPr marL="8231410" indent="-1175916" algn="r" defTabSz="4703663" rtl="1" eaLnBrk="1" latinLnBrk="0" hangingPunct="1">
        <a:spcBef>
          <a:spcPct val="20000"/>
        </a:spcBef>
        <a:buFont typeface="Arial" pitchFamily="34" charset="0"/>
        <a:buChar char="–"/>
        <a:defRPr sz="10300" kern="1200">
          <a:solidFill>
            <a:schemeClr val="tx1"/>
          </a:solidFill>
          <a:latin typeface="+mn-lt"/>
          <a:ea typeface="+mn-ea"/>
          <a:cs typeface="+mn-cs"/>
        </a:defRPr>
      </a:lvl4pPr>
      <a:lvl5pPr marL="10583242" indent="-1175916" algn="r" defTabSz="4703663" rtl="1" eaLnBrk="1" latinLnBrk="0" hangingPunct="1">
        <a:spcBef>
          <a:spcPct val="20000"/>
        </a:spcBef>
        <a:buFont typeface="Arial" pitchFamily="34" charset="0"/>
        <a:buChar char="»"/>
        <a:defRPr sz="103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5073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6905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8736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8pPr>
      <a:lvl9pPr marL="19990568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351831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2pPr>
      <a:lvl3pPr marL="4703663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7055494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407326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9157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110989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462820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814652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8"/>
          <p:cNvSpPr>
            <a:spLocks noChangeArrowheads="1"/>
          </p:cNvSpPr>
          <p:nvPr/>
        </p:nvSpPr>
        <p:spPr bwMode="auto">
          <a:xfrm>
            <a:off x="1224436" y="648372"/>
            <a:ext cx="40800000" cy="41680575"/>
          </a:xfrm>
          <a:prstGeom prst="rect">
            <a:avLst/>
          </a:prstGeom>
          <a:solidFill>
            <a:schemeClr val="accent5">
              <a:lumMod val="75000"/>
              <a:alpha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893" tIns="45446" rIns="90893" bIns="45446" anchor="ctr"/>
          <a:lstStyle/>
          <a:p>
            <a:pPr indent="205704" algn="l" rtl="0"/>
            <a:endParaRPr lang="en-US" sz="9600" dirty="0"/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29307600" y="6721200"/>
            <a:ext cx="11520000" cy="19894425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360000" tIns="454461" rIns="908920" bIns="908920" numCol="2" spcCol="223200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Results</a:t>
            </a: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l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2800" kern="0" dirty="0" smtClean="0">
              <a:latin typeface="+mn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2800" kern="0" dirty="0">
              <a:latin typeface="+mn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2800" kern="0" dirty="0" smtClean="0">
                <a:latin typeface="+mn-lt"/>
              </a:rPr>
              <a:t>Figs. 6 and 7 show that as the mutation rate of stressed individuals increases, the appearance probability (Fig. 6) and fixation probability (Fig .7) of the double mutant </a:t>
            </a:r>
            <a:r>
              <a:rPr lang="en-US" sz="2800" i="1" kern="0" dirty="0" smtClean="0">
                <a:latin typeface="+mn-lt"/>
              </a:rPr>
              <a:t>AB</a:t>
            </a:r>
            <a:r>
              <a:rPr lang="en-US" sz="2800" kern="0" dirty="0" smtClean="0">
                <a:latin typeface="+mn-lt"/>
              </a:rPr>
              <a:t> increase. Note that the lines begin at X1 increase – equivalent to constant low mutation rate. </a:t>
            </a: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2800" kern="0" dirty="0" smtClean="0">
                <a:latin typeface="+mn-lt"/>
              </a:rPr>
              <a:t>Fig. 8 shows that </a:t>
            </a:r>
            <a:r>
              <a:rPr lang="en-US" sz="2800" b="1" kern="0" dirty="0" smtClean="0">
                <a:solidFill>
                  <a:schemeClr val="tx2"/>
                </a:solidFill>
                <a:latin typeface="+mn-lt"/>
              </a:rPr>
              <a:t>the expected adaptation time decreases with the increase in the mutation rate of stressed individuals</a:t>
            </a:r>
            <a:r>
              <a:rPr lang="en-US" sz="2800" kern="0" dirty="0">
                <a:latin typeface="+mn-lt"/>
              </a:rPr>
              <a:t>, </a:t>
            </a:r>
            <a:r>
              <a:rPr lang="en-US" sz="2800" kern="0" dirty="0" smtClean="0">
                <a:latin typeface="+mn-lt"/>
              </a:rPr>
              <a:t>both in the approximation </a:t>
            </a:r>
            <a:r>
              <a:rPr lang="en-US" sz="2800" kern="0" dirty="0">
                <a:latin typeface="+mn-lt"/>
              </a:rPr>
              <a:t>(blue) and </a:t>
            </a:r>
            <a:r>
              <a:rPr lang="en-US" sz="2800" kern="0" dirty="0" smtClean="0">
                <a:latin typeface="+mn-lt"/>
              </a:rPr>
              <a:t>the simulation (black).</a:t>
            </a: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2800" kern="0" dirty="0" smtClean="0">
                <a:latin typeface="+mn-lt"/>
              </a:rPr>
              <a:t>The difference between the approximation and the simulation estimation can be accounted to co-occurring double mutants.</a:t>
            </a: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n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r>
              <a:rPr lang="en-US" sz="2800" kern="0" dirty="0">
                <a:solidFill>
                  <a:srgbClr val="000000"/>
                </a:solidFill>
                <a:latin typeface="Times New Roman" pitchFamily="-111" charset="0"/>
              </a:rPr>
              <a:t>	</a:t>
            </a:r>
          </a:p>
        </p:txBody>
      </p:sp>
      <p:sp>
        <p:nvSpPr>
          <p:cNvPr id="72" name="Text Box 15"/>
          <p:cNvSpPr txBox="1">
            <a:spLocks noChangeArrowheads="1"/>
          </p:cNvSpPr>
          <p:nvPr/>
        </p:nvSpPr>
        <p:spPr bwMode="auto">
          <a:xfrm>
            <a:off x="15764400" y="28062000"/>
            <a:ext cx="11520000" cy="13368417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1044976" tIns="522488" rIns="1044976" bIns="1044976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Simulations</a:t>
            </a: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>
                <a:solidFill>
                  <a:srgbClr val="000000"/>
                </a:solidFill>
                <a:latin typeface="+mn-lt"/>
              </a:rPr>
              <a:t>We used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multi-locus Wright-Fisher simulations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. 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Fig. 5 describes the model in a similar way to Fig. 4, only node labels specify both the alleles at the A/a and B/b loci </a:t>
            </a:r>
            <a:r>
              <a:rPr lang="en-GB" sz="2800" b="1" kern="0" dirty="0">
                <a:solidFill>
                  <a:srgbClr val="000000"/>
                </a:solidFill>
                <a:latin typeface="+mn-lt"/>
              </a:rPr>
              <a:t>and the number of deleterious mutations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, but only as much as 3 deleterious mutations are shown to keep the figure simple. </a:t>
            </a: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2400000" y="6721200"/>
            <a:ext cx="11520000" cy="19894426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>
            <a:noAutofit/>
          </a:bodyPr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Background</a:t>
            </a: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b="1" kern="0" dirty="0">
                <a:solidFill>
                  <a:schemeClr val="accent2"/>
                </a:solidFill>
                <a:latin typeface="+mj-lt"/>
              </a:rPr>
              <a:t>Adaptive peak shifts 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The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evolution of complex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traits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coded by multiple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genes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presents an open evolutionary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question, first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described by Sewall Wright in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1931 (1): 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if different alleles are separately deleterious but jointly advantageous, how can a population evolve from one co-adapted gene complex to a better one? 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The problem is illustrated using the </a:t>
            </a:r>
            <a:r>
              <a:rPr lang="en-US" sz="2800" i="1" kern="0" dirty="0" smtClean="0">
                <a:solidFill>
                  <a:srgbClr val="000000"/>
                </a:solidFill>
                <a:latin typeface="+mn-lt"/>
              </a:rPr>
              <a:t>fitness landscape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metaphor:</a:t>
            </a: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In a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single-peak fitness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landscape selection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drives the population uphill towards the global maximum (Fig. 1). In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a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multi-peak rugged fitness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landscape selection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drives the population uphill towards the closest peak, 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preventing it from shifting to the higher peak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(Fig. 2).</a:t>
            </a:r>
          </a:p>
          <a:p>
            <a:pPr indent="205704" algn="l" defTabSz="908920" rtl="0">
              <a:defRPr/>
            </a:pPr>
            <a:endParaRPr lang="en-US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l" defTabSz="908920" rtl="0">
              <a:defRPr/>
            </a:pPr>
            <a:r>
              <a:rPr lang="en-US" b="1" kern="0" dirty="0" smtClean="0">
                <a:solidFill>
                  <a:schemeClr val="accent2"/>
                </a:solidFill>
                <a:latin typeface="+mj-lt"/>
              </a:rPr>
              <a:t>Stress-Induced Mutagenesis</a:t>
            </a:r>
          </a:p>
          <a:p>
            <a:pPr indent="205704" algn="l" defTabSz="908920" rtl="0">
              <a:defRPr/>
            </a:pP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The mutation rate is induced by stress responses in various species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of bacteria (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2-4).</a:t>
            </a: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In a previous work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(5)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we studied the evolution of stress-induced mutagenesis in constant and changing environments. We showed that</a:t>
            </a:r>
            <a:r>
              <a:rPr lang="en-US" sz="2800" b="1" kern="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stress-induced mutagenesis is favored by selection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over constant rate mutagenesis  because of the beneficial mutations it generates when they are most needed.</a:t>
            </a: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Rectangle 180"/>
          <p:cNvSpPr>
            <a:spLocks noChangeArrowheads="1"/>
          </p:cNvSpPr>
          <p:nvPr/>
        </p:nvSpPr>
        <p:spPr bwMode="auto">
          <a:xfrm>
            <a:off x="1180963" y="1043492"/>
            <a:ext cx="40800001" cy="193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893" tIns="45446" rIns="90893" bIns="45446">
            <a:spAutoFit/>
          </a:bodyPr>
          <a:lstStyle/>
          <a:p>
            <a:pPr indent="205704" algn="ctr" rtl="0"/>
            <a:r>
              <a:rPr lang="en-US" sz="11600" b="1" dirty="0">
                <a:latin typeface="+mj-lt"/>
              </a:rPr>
              <a:t>Stress-Induced Mutagenesis </a:t>
            </a:r>
            <a:r>
              <a:rPr lang="en-US" sz="11600" b="1" dirty="0" smtClean="0">
                <a:latin typeface="+mj-lt"/>
              </a:rPr>
              <a:t>and the Evolution </a:t>
            </a:r>
            <a:r>
              <a:rPr lang="en-US" sz="11600" b="1" dirty="0">
                <a:latin typeface="+mj-lt"/>
              </a:rPr>
              <a:t>of Complex Traits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1180963" y="3456684"/>
            <a:ext cx="40809531" cy="270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2677" tIns="272677" rIns="272677" bIns="272677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ctr" rtl="0" eaLnBrk="1" hangingPunct="1">
              <a:spcBef>
                <a:spcPct val="50000"/>
              </a:spcBef>
            </a:pPr>
            <a:r>
              <a:rPr lang="en-US" sz="8000" b="1" dirty="0" err="1">
                <a:latin typeface="+mj-lt"/>
              </a:rPr>
              <a:t>Yoav</a:t>
            </a:r>
            <a:r>
              <a:rPr lang="en-US" sz="8000" b="1" dirty="0">
                <a:latin typeface="+mj-lt"/>
              </a:rPr>
              <a:t> </a:t>
            </a:r>
            <a:r>
              <a:rPr lang="en-US" sz="8000" b="1" dirty="0" smtClean="0">
                <a:latin typeface="+mj-lt"/>
              </a:rPr>
              <a:t>Ram &amp; </a:t>
            </a:r>
            <a:r>
              <a:rPr lang="en-US" sz="8000" b="1" dirty="0">
                <a:latin typeface="+mj-lt"/>
              </a:rPr>
              <a:t>Lilach Hadany</a:t>
            </a:r>
            <a:r>
              <a:rPr lang="en-US" sz="6000" b="1" dirty="0">
                <a:latin typeface="+mj-lt"/>
              </a:rPr>
              <a:t/>
            </a:r>
            <a:br>
              <a:rPr lang="en-US" sz="6000" b="1" dirty="0">
                <a:latin typeface="+mj-lt"/>
              </a:rPr>
            </a:br>
            <a:r>
              <a:rPr lang="en-US" sz="5400" dirty="0" smtClean="0">
                <a:latin typeface="+mj-lt"/>
              </a:rPr>
              <a:t>Department </a:t>
            </a:r>
            <a:r>
              <a:rPr lang="en-US" sz="5400" dirty="0">
                <a:latin typeface="+mj-lt"/>
              </a:rPr>
              <a:t>of Molecular Biology and Ecology of Plants, Life Science Faculty, Tel-Aviv University, Israel</a:t>
            </a: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2400000" y="28060049"/>
            <a:ext cx="11520000" cy="13368413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10800" tIns="454461" rIns="6120000" bIns="908920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50495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Analytic Model</a:t>
            </a:r>
            <a:endParaRPr lang="en-US" sz="2800" kern="0" dirty="0">
              <a:solidFill>
                <a:srgbClr val="000000"/>
              </a:solidFill>
              <a:latin typeface="+mj-lt"/>
            </a:endParaRPr>
          </a:p>
          <a:p>
            <a:pPr algn="l" rtl="0"/>
            <a:r>
              <a:rPr lang="en-GB" sz="2800" kern="0" dirty="0">
                <a:solidFill>
                  <a:srgbClr val="000000"/>
                </a:solidFill>
                <a:latin typeface="+mn-lt"/>
              </a:rPr>
              <a:t>We model two loci, </a:t>
            </a:r>
            <a:r>
              <a:rPr lang="en-GB" sz="2800" i="1" kern="0" dirty="0">
                <a:solidFill>
                  <a:srgbClr val="000000"/>
                </a:solidFill>
                <a:latin typeface="+mn-lt"/>
              </a:rPr>
              <a:t>A/a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 and </a:t>
            </a:r>
            <a:r>
              <a:rPr lang="en-GB" sz="2800" i="1" kern="0" dirty="0" smtClean="0">
                <a:solidFill>
                  <a:srgbClr val="000000"/>
                </a:solidFill>
                <a:latin typeface="+mn-lt"/>
              </a:rPr>
              <a:t>B/b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. The genotype </a:t>
            </a:r>
            <a:r>
              <a:rPr lang="en-GB" sz="2800" i="1" kern="0" dirty="0" err="1" smtClean="0">
                <a:solidFill>
                  <a:srgbClr val="000000"/>
                </a:solidFill>
                <a:latin typeface="+mn-lt"/>
              </a:rPr>
              <a:t>ab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is the low peak and </a:t>
            </a:r>
            <a:r>
              <a:rPr lang="en-GB" sz="2800" i="1" kern="0" dirty="0">
                <a:solidFill>
                  <a:srgbClr val="000000"/>
                </a:solidFill>
                <a:latin typeface="+mn-lt"/>
              </a:rPr>
              <a:t>AB 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is the higher peak (see Fig. 3).</a:t>
            </a:r>
          </a:p>
          <a:p>
            <a:pPr algn="l" rtl="0"/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algn="l" rtl="0"/>
            <a:r>
              <a:rPr lang="en-GB" sz="2800" kern="0" dirty="0">
                <a:solidFill>
                  <a:srgbClr val="000000"/>
                </a:solidFill>
                <a:latin typeface="+mn-lt"/>
              </a:rPr>
              <a:t>Fig. 4 shows described the model. </a:t>
            </a:r>
            <a:r>
              <a:rPr lang="en-GB" sz="2800" b="1" kern="0" dirty="0">
                <a:solidFill>
                  <a:srgbClr val="000000"/>
                </a:solidFill>
                <a:latin typeface="+mn-lt"/>
              </a:rPr>
              <a:t>E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ach node represent a specific genotype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. Node labels specify the alleles at the </a:t>
            </a:r>
            <a:r>
              <a:rPr lang="en-US" sz="2800" i="1" kern="0" dirty="0">
                <a:solidFill>
                  <a:srgbClr val="000000"/>
                </a:solidFill>
                <a:latin typeface="+mn-lt"/>
              </a:rPr>
              <a:t>A/a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and </a:t>
            </a:r>
            <a:r>
              <a:rPr lang="en-US" sz="2800" i="1" kern="0" dirty="0">
                <a:solidFill>
                  <a:srgbClr val="000000"/>
                </a:solidFill>
                <a:latin typeface="+mn-lt"/>
              </a:rPr>
              <a:t>B/b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loci. The “</a:t>
            </a:r>
            <a:r>
              <a:rPr lang="en-US" sz="2800" i="1" kern="0" dirty="0">
                <a:solidFill>
                  <a:srgbClr val="000000"/>
                </a:solidFill>
                <a:latin typeface="+mn-lt"/>
              </a:rPr>
              <a:t>RIP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” node represents genotypes with deleterious mutations that will not contribute to adaptation. Arrows define the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direction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of mutation and their labels denote the relevant mutation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rate: </a:t>
            </a:r>
            <a:r>
              <a:rPr lang="en-US" sz="2800" b="1" i="1" kern="0" dirty="0">
                <a:solidFill>
                  <a:srgbClr val="000000"/>
                </a:solidFill>
                <a:latin typeface="+mn-lt"/>
              </a:rPr>
              <a:t>U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for deleterious mutation and </a:t>
            </a:r>
            <a:r>
              <a:rPr lang="en-US" sz="2800" b="1" i="1" kern="0" dirty="0">
                <a:solidFill>
                  <a:srgbClr val="000000"/>
                </a:solidFill>
                <a:latin typeface="+mn-lt"/>
              </a:rPr>
              <a:t>µ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 for beneficial mutation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. Node </a:t>
            </a:r>
            <a:r>
              <a:rPr lang="en-US" sz="2800" b="1" kern="0" dirty="0" err="1">
                <a:solidFill>
                  <a:srgbClr val="000000"/>
                </a:solidFill>
                <a:latin typeface="+mn-lt"/>
              </a:rPr>
              <a:t>colour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 indicates the fitness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 of a genotype, from pale brown for optimal fitness to dark brown for lower fitness.</a:t>
            </a:r>
            <a:endParaRPr lang="en-US" sz="2000" b="1" kern="0" dirty="0">
              <a:solidFill>
                <a:sysClr val="windowText" lastClr="000000"/>
              </a:solidFill>
              <a:latin typeface="+mn-lt"/>
              <a:cs typeface="Helvetica" pitchFamily="34" charset="0"/>
            </a:endParaRPr>
          </a:p>
          <a:p>
            <a:pPr indent="205704" algn="l" defTabSz="908920" rtl="0">
              <a:defRPr/>
            </a:pP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 Box 13"/>
              <p:cNvSpPr txBox="1">
                <a:spLocks noChangeArrowheads="1"/>
              </p:cNvSpPr>
              <p:nvPr/>
            </p:nvSpPr>
            <p:spPr bwMode="auto">
              <a:xfrm>
                <a:off x="15762877" y="6721200"/>
                <a:ext cx="11520000" cy="1992118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 lIns="908920" tIns="454461" rIns="908920" bIns="908920"/>
              <a:lstStyle>
                <a:lvl1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1pPr>
                <a:lvl2pPr marL="37931725" indent="-37474525"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2pPr>
                <a:lvl3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3pPr>
                <a:lvl4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4pPr>
                <a:lvl5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9pPr>
              </a:lstStyle>
              <a:p>
                <a:pPr indent="205704" algn="just" defTabSz="908920" rtl="0" eaLnBrk="1" hangingPunct="1">
                  <a:tabLst>
                    <a:tab pos="631195" algn="l"/>
                  </a:tabLst>
                  <a:defRPr/>
                </a:pPr>
                <a:r>
                  <a:rPr lang="en-US" sz="4400" b="1" kern="0" dirty="0" smtClean="0">
                    <a:solidFill>
                      <a:schemeClr val="accent2"/>
                    </a:solidFill>
                    <a:latin typeface="+mj-lt"/>
                  </a:rPr>
                  <a:t>Analytic Approximations</a:t>
                </a:r>
              </a:p>
              <a:p>
                <a:pPr indent="205704" algn="l" defTabSz="908920" rtl="0">
                  <a:defRPr/>
                </a:pPr>
                <a:r>
                  <a:rPr lang="en-US" b="1" kern="0" dirty="0">
                    <a:solidFill>
                      <a:schemeClr val="accent2"/>
                    </a:solidFill>
                    <a:latin typeface="+mj-lt"/>
                  </a:rPr>
                  <a:t>The appearance probability </a:t>
                </a:r>
                <a:r>
                  <a:rPr lang="en-US" b="1" i="1" kern="0" dirty="0">
                    <a:solidFill>
                      <a:schemeClr val="accent2"/>
                    </a:solidFill>
                    <a:latin typeface="+mj-lt"/>
                  </a:rPr>
                  <a:t>q</a:t>
                </a:r>
                <a:r>
                  <a:rPr lang="en-US" b="1" kern="0" dirty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of the double mutant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AB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can be approximated with or without stress-induced mutagenesis (SIM):</a:t>
                </a: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≈</m:t>
                      </m:r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f>
                        <m:f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b="0" kern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≈</m:t>
                      </m:r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𝜏</m:t>
                      </m:r>
                      <m:f>
                        <m:f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kern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where </a:t>
                </a:r>
                <a:r>
                  <a:rPr lang="en-US" sz="2800" b="1" i="1" kern="0" dirty="0" smtClean="0">
                    <a:solidFill>
                      <a:schemeClr val="tx1"/>
                    </a:solidFill>
                    <a:latin typeface="+mn-lt"/>
                  </a:rPr>
                  <a:t>U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is the genomic deleterious mutation rate, </a:t>
                </a:r>
                <a:r>
                  <a:rPr lang="en-US" sz="2800" b="1" i="1" kern="0" dirty="0" smtClean="0">
                    <a:solidFill>
                      <a:schemeClr val="tx1"/>
                    </a:solidFill>
                    <a:latin typeface="+mn-lt"/>
                  </a:rPr>
                  <a:t>µ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is the beneficial mutation rate in the </a:t>
                </a:r>
                <a:r>
                  <a:rPr lang="en-US" sz="2800" i="1" kern="0" dirty="0" smtClean="0">
                    <a:solidFill>
                      <a:schemeClr val="tx1"/>
                    </a:solidFill>
                    <a:latin typeface="+mn-lt"/>
                  </a:rPr>
                  <a:t>a/A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and </a:t>
                </a:r>
                <a:r>
                  <a:rPr lang="en-US" sz="2800" i="1" kern="0" dirty="0" smtClean="0">
                    <a:solidFill>
                      <a:schemeClr val="tx1"/>
                    </a:solidFill>
                    <a:latin typeface="+mn-lt"/>
                  </a:rPr>
                  <a:t>b/B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loci, </a:t>
                </a:r>
                <a:r>
                  <a:rPr lang="el-GR" sz="2800" b="1" i="1" kern="0" dirty="0" smtClean="0">
                    <a:solidFill>
                      <a:schemeClr val="tx1"/>
                    </a:solidFill>
                    <a:latin typeface="+mn-lt"/>
                  </a:rPr>
                  <a:t>τ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is the mutation rate fold increase and </a:t>
                </a:r>
                <a:r>
                  <a:rPr lang="en-US" sz="2800" b="1" i="1" kern="0" dirty="0" smtClean="0">
                    <a:solidFill>
                      <a:schemeClr val="tx1"/>
                    </a:solidFill>
                    <a:latin typeface="+mn-lt"/>
                  </a:rPr>
                  <a:t>s</a:t>
                </a:r>
                <a:r>
                  <a:rPr lang="en-US" sz="2800" kern="0" dirty="0">
                    <a:solidFill>
                      <a:schemeClr val="tx1"/>
                    </a:solidFill>
                    <a:latin typeface="+mn-lt"/>
                  </a:rPr>
                  <a:t> is the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selection.</a:t>
                </a: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It can be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shown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𝑠𝑖𝑚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800" kern="0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5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𝜏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𝑈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𝑈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– </a:t>
                </a:r>
                <a:r>
                  <a:rPr lang="en-US" sz="2800" b="1" kern="0" dirty="0">
                    <a:solidFill>
                      <a:schemeClr val="tx2"/>
                    </a:solidFill>
                    <a:latin typeface="+mn-lt"/>
                  </a:rPr>
                  <a:t>SIM increases the appearance probability q if the increased mutation rate is below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0.5.</a:t>
                </a:r>
                <a:endParaRPr lang="en-US" sz="2800" b="1" kern="0" dirty="0">
                  <a:solidFill>
                    <a:schemeClr val="tx2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b="1" kern="0" dirty="0">
                    <a:solidFill>
                      <a:schemeClr val="accent2"/>
                    </a:solidFill>
                    <a:latin typeface="+mj-lt"/>
                  </a:rPr>
                  <a:t>The fixation probability </a:t>
                </a:r>
                <a:r>
                  <a:rPr lang="el-GR" b="1" i="1" kern="0" dirty="0">
                    <a:solidFill>
                      <a:schemeClr val="accent2"/>
                    </a:solidFill>
                    <a:latin typeface="+mj-lt"/>
                  </a:rPr>
                  <a:t>ρ</a:t>
                </a:r>
                <a:r>
                  <a:rPr lang="en-US" b="1" kern="0" dirty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of the double mutant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AB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can be approximated as well:</a:t>
                </a: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𝜌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accent3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2800" b="0" i="1" kern="0" smtClean="0">
                          <a:solidFill>
                            <a:schemeClr val="accent4"/>
                          </a:solidFill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2800" b="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𝑠𝐻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f>
                        <m:f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latin typeface="+mn-lt"/>
                  </a:rPr>
                  <a:t>where </a:t>
                </a:r>
                <a:r>
                  <a:rPr lang="en-US" sz="2800" i="1" kern="0" dirty="0" smtClean="0">
                    <a:latin typeface="+mn-lt"/>
                  </a:rPr>
                  <a:t>H</a:t>
                </a:r>
                <a:r>
                  <a:rPr lang="en-US" sz="2800" kern="0" dirty="0" smtClean="0">
                    <a:latin typeface="+mn-lt"/>
                  </a:rPr>
                  <a:t> is the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relative selective advantage of the double mutant. </a:t>
                </a: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This means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𝑠𝑖𝑚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𝜌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b="0" i="1" kern="0">
                        <a:solidFill>
                          <a:schemeClr val="tx1"/>
                        </a:solidFill>
                        <a:latin typeface="Cambria Math"/>
                      </a:rPr>
                      <m:t>𝜏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–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SIM increases the fixation probability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b="1" kern="0" dirty="0" smtClean="0">
                    <a:solidFill>
                      <a:schemeClr val="accent2"/>
                    </a:solidFill>
                    <a:latin typeface="+mj-lt"/>
                  </a:rPr>
                  <a:t>The population </a:t>
                </a:r>
                <a:r>
                  <a:rPr lang="en-US" b="1" kern="0" dirty="0">
                    <a:solidFill>
                      <a:schemeClr val="accent2"/>
                    </a:solidFill>
                    <a:latin typeface="+mj-lt"/>
                  </a:rPr>
                  <a:t>adaptation rate </a:t>
                </a:r>
                <a:r>
                  <a:rPr lang="el-GR" b="1" i="1" kern="0" dirty="0">
                    <a:solidFill>
                      <a:schemeClr val="accent2"/>
                    </a:solidFill>
                    <a:latin typeface="+mj-lt"/>
                  </a:rPr>
                  <a:t>ν</a:t>
                </a:r>
                <a:r>
                  <a:rPr lang="en-US" b="1" kern="0" dirty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can be approximated by a geometric distribution </a:t>
                </a:r>
                <a:r>
                  <a:rPr lang="en-US" sz="2800" kern="0" dirty="0" smtClean="0">
                    <a:latin typeface="+mn-lt"/>
                  </a:rPr>
                  <a:t>with </a:t>
                </a:r>
                <a:r>
                  <a:rPr lang="en-US" sz="2800" i="1" kern="0" dirty="0" smtClean="0">
                    <a:latin typeface="+mn-lt"/>
                  </a:rPr>
                  <a:t>1/</a:t>
                </a:r>
                <a:r>
                  <a:rPr lang="en-US" sz="2800" i="1" kern="0" dirty="0" err="1" smtClean="0">
                    <a:latin typeface="+mn-lt"/>
                  </a:rPr>
                  <a:t>Nq</a:t>
                </a:r>
                <a:r>
                  <a:rPr lang="el-GR" sz="2800" i="1" kern="0" dirty="0" smtClean="0">
                    <a:latin typeface="+mn-lt"/>
                  </a:rPr>
                  <a:t>ρ</a:t>
                </a:r>
                <a:r>
                  <a:rPr lang="en-US" sz="2800" kern="0" dirty="0" smtClean="0">
                    <a:latin typeface="+mn-lt"/>
                  </a:rPr>
                  <a:t> as the probability and </a:t>
                </a:r>
                <a:r>
                  <a:rPr lang="en-US" sz="2800" i="1" kern="0" dirty="0" smtClean="0">
                    <a:latin typeface="+mn-lt"/>
                  </a:rPr>
                  <a:t>N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as the population size:</a:t>
                </a: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𝜈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𝑁𝐻</m:t>
                      </m:r>
                      <m:sSup>
                        <m:sSup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en-US" sz="2800" b="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𝜏</m:t>
                      </m:r>
                      <m:sSup>
                        <m:sSup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kern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𝑠𝑖𝑚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𝜈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𝜏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𝑈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𝑈</m:t>
                    </m:r>
                  </m:oMath>
                </a14:m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–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SIM increases the adaption rate if the increased mutation rate is below 1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.</a:t>
                </a:r>
              </a:p>
              <a:p>
                <a:pPr indent="205704" algn="l" defTabSz="908920" rtl="0">
                  <a:defRPr/>
                </a:pPr>
                <a:endParaRPr lang="en-US" sz="28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0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62877" y="6721200"/>
                <a:ext cx="11520000" cy="1992118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 Box 12"/>
          <p:cNvSpPr txBox="1">
            <a:spLocks noChangeArrowheads="1"/>
          </p:cNvSpPr>
          <p:nvPr/>
        </p:nvSpPr>
        <p:spPr bwMode="auto">
          <a:xfrm>
            <a:off x="29307600" y="28062001"/>
            <a:ext cx="11520000" cy="4845956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Summary</a:t>
            </a:r>
          </a:p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We analyzed  the adaption time on a rugged fitness landscape with and without stress-induced mutagenesis. </a:t>
            </a:r>
          </a:p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Our results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suggest that </a:t>
            </a:r>
            <a:r>
              <a:rPr lang="en-US" sz="2800" b="1" kern="0" dirty="0" smtClean="0">
                <a:solidFill>
                  <a:schemeClr val="tx2"/>
                </a:solidFill>
                <a:latin typeface="+mn-lt"/>
              </a:rPr>
              <a:t>stress-induced 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mutagenesis can resolve the problem of adaptive peak shifts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by increasing the capacity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of populations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to adapt, in particular in the case of complex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adaptation, without the burden of deleterious mutations that is created by constitutive mutagenesis in asexual populations.</a:t>
            </a:r>
            <a:endParaRPr lang="en-US" sz="28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6" name="Text Box 70"/>
          <p:cNvSpPr txBox="1">
            <a:spLocks noChangeArrowheads="1"/>
          </p:cNvSpPr>
          <p:nvPr/>
        </p:nvSpPr>
        <p:spPr bwMode="auto">
          <a:xfrm>
            <a:off x="29308836" y="38870073"/>
            <a:ext cx="11520000" cy="2558389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795600" tIns="252000" rIns="795600" bIns="795600"/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Contact information</a:t>
            </a: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l" defTabSz="908920" rtl="0" eaLnBrk="1" fontAlgn="base" hangingPunct="1">
              <a:spcBef>
                <a:spcPct val="10000"/>
              </a:spcBef>
              <a:spcAft>
                <a:spcPct val="0"/>
              </a:spcAft>
            </a:pPr>
            <a:endParaRPr lang="en-US" sz="2800" i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1" name="Text Box 15"/>
          <p:cNvSpPr txBox="1">
            <a:spLocks noChangeArrowheads="1"/>
          </p:cNvSpPr>
          <p:nvPr/>
        </p:nvSpPr>
        <p:spPr bwMode="auto">
          <a:xfrm>
            <a:off x="29307600" y="34132092"/>
            <a:ext cx="11520000" cy="4737981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287986" rIns="908920" bIns="90892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>
                <a:solidFill>
                  <a:schemeClr val="accent2"/>
                </a:solidFill>
                <a:latin typeface="+mj-lt"/>
              </a:rPr>
              <a:t>Literature cited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Wright </a:t>
            </a:r>
            <a:r>
              <a:rPr lang="en-US" sz="2400" dirty="0" smtClean="0">
                <a:latin typeface="+mn-lt"/>
              </a:rPr>
              <a:t>S. </a:t>
            </a:r>
            <a:r>
              <a:rPr lang="en-US" sz="2400" i="1" dirty="0">
                <a:latin typeface="+mn-lt"/>
              </a:rPr>
              <a:t>Am Nat</a:t>
            </a:r>
            <a:r>
              <a:rPr lang="en-US" sz="2400" dirty="0">
                <a:latin typeface="+mn-lt"/>
              </a:rPr>
              <a:t> 1988, </a:t>
            </a:r>
            <a:r>
              <a:rPr lang="en-US" sz="2400" dirty="0" smtClean="0">
                <a:latin typeface="+mn-lt"/>
              </a:rPr>
              <a:t>131:115–123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 smtClean="0">
                <a:latin typeface="+mn-lt"/>
              </a:rPr>
              <a:t>Rosenberg SM, et al. </a:t>
            </a:r>
            <a:r>
              <a:rPr lang="en-US" sz="2400" i="1" dirty="0">
                <a:latin typeface="+mn-lt"/>
              </a:rPr>
              <a:t>Genetics </a:t>
            </a:r>
            <a:r>
              <a:rPr lang="en-US" sz="2400" dirty="0">
                <a:latin typeface="+mn-lt"/>
              </a:rPr>
              <a:t>1998, </a:t>
            </a:r>
            <a:r>
              <a:rPr lang="en-US" sz="2400" dirty="0" smtClean="0">
                <a:latin typeface="+mn-lt"/>
              </a:rPr>
              <a:t>148:1559–66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Galhardo</a:t>
            </a:r>
            <a:r>
              <a:rPr lang="en-US" sz="2400" dirty="0">
                <a:latin typeface="+mn-lt"/>
              </a:rPr>
              <a:t> RS, </a:t>
            </a:r>
            <a:r>
              <a:rPr lang="en-US" sz="2400" dirty="0" smtClean="0">
                <a:latin typeface="+mn-lt"/>
              </a:rPr>
              <a:t>et al. </a:t>
            </a:r>
            <a:r>
              <a:rPr lang="en-US" sz="2400" i="1" dirty="0" err="1" smtClean="0">
                <a:latin typeface="+mn-lt"/>
              </a:rPr>
              <a:t>Crit</a:t>
            </a:r>
            <a:r>
              <a:rPr lang="en-US" sz="2400" i="1" dirty="0" smtClean="0">
                <a:latin typeface="+mn-lt"/>
              </a:rPr>
              <a:t> </a:t>
            </a:r>
            <a:r>
              <a:rPr lang="en-US" sz="2400" i="1" dirty="0">
                <a:latin typeface="+mn-lt"/>
              </a:rPr>
              <a:t>Rev </a:t>
            </a:r>
            <a:r>
              <a:rPr lang="en-US" sz="2400" i="1" dirty="0" err="1">
                <a:latin typeface="+mn-lt"/>
              </a:rPr>
              <a:t>Biochem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Mol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Biol</a:t>
            </a:r>
            <a:r>
              <a:rPr lang="en-US" sz="2400" dirty="0">
                <a:latin typeface="+mn-lt"/>
              </a:rPr>
              <a:t> 2007, </a:t>
            </a:r>
            <a:r>
              <a:rPr lang="en-US" sz="2400" dirty="0" smtClean="0">
                <a:latin typeface="+mn-lt"/>
              </a:rPr>
              <a:t>42:399–435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Bjedov</a:t>
            </a:r>
            <a:r>
              <a:rPr lang="en-US" sz="2400" dirty="0">
                <a:latin typeface="+mn-lt"/>
              </a:rPr>
              <a:t> I, et al</a:t>
            </a:r>
            <a:r>
              <a:rPr lang="en-US" sz="2400" dirty="0" smtClean="0">
                <a:latin typeface="+mn-lt"/>
              </a:rPr>
              <a:t>. </a:t>
            </a:r>
            <a:r>
              <a:rPr lang="en-US" sz="2400" i="1" dirty="0">
                <a:latin typeface="+mn-lt"/>
              </a:rPr>
              <a:t>Science</a:t>
            </a:r>
            <a:r>
              <a:rPr lang="en-US" sz="2400" dirty="0">
                <a:latin typeface="+mn-lt"/>
              </a:rPr>
              <a:t> 2003, </a:t>
            </a:r>
            <a:r>
              <a:rPr lang="en-US" sz="2400" dirty="0" smtClean="0">
                <a:latin typeface="+mn-lt"/>
              </a:rPr>
              <a:t>300:1404–9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Ram Y, </a:t>
            </a:r>
            <a:r>
              <a:rPr lang="en-US" sz="2400" dirty="0" err="1">
                <a:latin typeface="+mn-lt"/>
              </a:rPr>
              <a:t>Hadany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L. </a:t>
            </a:r>
            <a:r>
              <a:rPr lang="en-US" sz="2400" i="1" dirty="0" smtClean="0">
                <a:latin typeface="+mn-lt"/>
              </a:rPr>
              <a:t>Evolution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2012, </a:t>
            </a:r>
            <a:r>
              <a:rPr lang="en-US" sz="2400" dirty="0" smtClean="0">
                <a:latin typeface="+mn-lt"/>
              </a:rPr>
              <a:t>66:2315–28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Kibota</a:t>
            </a:r>
            <a:r>
              <a:rPr lang="en-US" sz="2400" dirty="0">
                <a:latin typeface="+mn-lt"/>
              </a:rPr>
              <a:t> TT, Lynch </a:t>
            </a:r>
            <a:r>
              <a:rPr lang="en-US" sz="2400" dirty="0" smtClean="0">
                <a:latin typeface="+mn-lt"/>
              </a:rPr>
              <a:t>M. </a:t>
            </a:r>
            <a:r>
              <a:rPr lang="en-US" sz="2400" i="1" dirty="0">
                <a:latin typeface="+mn-lt"/>
              </a:rPr>
              <a:t>Nature</a:t>
            </a:r>
            <a:r>
              <a:rPr lang="en-US" sz="2400" dirty="0">
                <a:latin typeface="+mn-lt"/>
              </a:rPr>
              <a:t> 1996, </a:t>
            </a:r>
            <a:r>
              <a:rPr lang="en-US" sz="2400" dirty="0" smtClean="0">
                <a:latin typeface="+mn-lt"/>
              </a:rPr>
              <a:t>381:694–6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Gordo </a:t>
            </a:r>
            <a:r>
              <a:rPr lang="en-US" sz="2400" dirty="0" smtClean="0">
                <a:latin typeface="+mn-lt"/>
              </a:rPr>
              <a:t>I, et al. </a:t>
            </a:r>
            <a:r>
              <a:rPr lang="en-US" sz="2400" i="1" dirty="0">
                <a:latin typeface="+mn-lt"/>
              </a:rPr>
              <a:t>J </a:t>
            </a:r>
            <a:r>
              <a:rPr lang="en-US" sz="2400" i="1" dirty="0" err="1">
                <a:latin typeface="+mn-lt"/>
              </a:rPr>
              <a:t>Mol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Microbiol</a:t>
            </a:r>
            <a:r>
              <a:rPr lang="en-US" sz="2400" i="1" dirty="0">
                <a:latin typeface="+mn-lt"/>
              </a:rPr>
              <a:t> Biotech</a:t>
            </a:r>
            <a:r>
              <a:rPr lang="en-US" sz="2400" dirty="0">
                <a:latin typeface="+mn-lt"/>
              </a:rPr>
              <a:t> 2011, </a:t>
            </a:r>
            <a:r>
              <a:rPr lang="en-US" sz="2400" dirty="0" smtClean="0">
                <a:latin typeface="+mn-lt"/>
              </a:rPr>
              <a:t>21:20–35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Drake JW, et al</a:t>
            </a:r>
            <a:r>
              <a:rPr lang="en-US" sz="2400" dirty="0" smtClean="0">
                <a:latin typeface="+mn-lt"/>
              </a:rPr>
              <a:t>. </a:t>
            </a:r>
            <a:r>
              <a:rPr lang="en-US" sz="2400" i="1" dirty="0">
                <a:latin typeface="+mn-lt"/>
              </a:rPr>
              <a:t>Genetics</a:t>
            </a:r>
            <a:r>
              <a:rPr lang="en-US" sz="2400" dirty="0">
                <a:latin typeface="+mn-lt"/>
              </a:rPr>
              <a:t> 1998, </a:t>
            </a:r>
            <a:r>
              <a:rPr lang="en-US" sz="2400" dirty="0" smtClean="0">
                <a:latin typeface="+mn-lt"/>
              </a:rPr>
              <a:t>148:1667–86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Wielgoss</a:t>
            </a:r>
            <a:r>
              <a:rPr lang="en-US" sz="2400" dirty="0">
                <a:latin typeface="+mn-lt"/>
              </a:rPr>
              <a:t> S, et </a:t>
            </a:r>
            <a:r>
              <a:rPr lang="en-US" sz="2400" dirty="0" smtClean="0">
                <a:latin typeface="+mn-lt"/>
              </a:rPr>
              <a:t>al. </a:t>
            </a:r>
            <a:r>
              <a:rPr lang="en-US" sz="2400" i="1" dirty="0">
                <a:latin typeface="+mn-lt"/>
              </a:rPr>
              <a:t>G3</a:t>
            </a:r>
            <a:r>
              <a:rPr lang="en-US" sz="2400" dirty="0">
                <a:latin typeface="+mn-lt"/>
              </a:rPr>
              <a:t> 2011, </a:t>
            </a:r>
            <a:r>
              <a:rPr lang="en-US" sz="2400" dirty="0" smtClean="0">
                <a:latin typeface="+mn-lt"/>
              </a:rPr>
              <a:t>1:183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Hall LMC, Henderson-</a:t>
            </a:r>
            <a:r>
              <a:rPr lang="en-US" sz="2400" dirty="0" err="1">
                <a:latin typeface="+mn-lt"/>
              </a:rPr>
              <a:t>Begg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SK. </a:t>
            </a:r>
            <a:r>
              <a:rPr lang="en-US" sz="2400" i="1" dirty="0" smtClean="0">
                <a:latin typeface="+mn-lt"/>
              </a:rPr>
              <a:t>Microbiology </a:t>
            </a:r>
            <a:r>
              <a:rPr lang="en-US" sz="2400" i="1" dirty="0">
                <a:latin typeface="+mn-lt"/>
              </a:rPr>
              <a:t>(UK)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2006, 152(</a:t>
            </a:r>
            <a:r>
              <a:rPr lang="en-US" sz="2400" dirty="0" err="1" smtClean="0">
                <a:latin typeface="+mn-lt"/>
              </a:rPr>
              <a:t>Pt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9):</a:t>
            </a:r>
            <a:r>
              <a:rPr lang="en-US" sz="2400" dirty="0" smtClean="0">
                <a:latin typeface="+mn-lt"/>
              </a:rPr>
              <a:t>2505–14</a:t>
            </a:r>
            <a:endParaRPr lang="en-US" sz="2200" dirty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384661" y="11593588"/>
            <a:ext cx="7687277" cy="3114674"/>
            <a:chOff x="4296747" y="14687552"/>
            <a:chExt cx="7687277" cy="3114674"/>
          </a:xfrm>
        </p:grpSpPr>
        <p:pic>
          <p:nvPicPr>
            <p:cNvPr id="33" name="Picture 2" descr="http://www.adventuretrekking.org/images/Ronthipeak6065m_000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86" t="16200" r="9847" b="29727"/>
            <a:stretch/>
          </p:blipFill>
          <p:spPr bwMode="auto">
            <a:xfrm>
              <a:off x="4296747" y="14687552"/>
              <a:ext cx="7687277" cy="311467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Oval 33"/>
            <p:cNvSpPr/>
            <p:nvPr/>
          </p:nvSpPr>
          <p:spPr>
            <a:xfrm>
              <a:off x="8218365" y="14970696"/>
              <a:ext cx="469216" cy="469216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6652997" y="15767450"/>
              <a:ext cx="304800" cy="3809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6957797" y="15161534"/>
              <a:ext cx="1184855" cy="5741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8786597" y="15161534"/>
              <a:ext cx="1120184" cy="9869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9891756" y="16200803"/>
              <a:ext cx="495300" cy="4336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4824197" y="16175551"/>
              <a:ext cx="1295400" cy="1084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6119597" y="16148449"/>
              <a:ext cx="533400" cy="271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73049" y="12561027"/>
            <a:ext cx="689086" cy="4863401"/>
            <a:chOff x="3199646" y="19239441"/>
            <a:chExt cx="689086" cy="4863401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3888732" y="19239441"/>
              <a:ext cx="0" cy="4863401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6200000">
              <a:off x="1887823" y="21444745"/>
              <a:ext cx="3269978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600" dirty="0" smtClean="0">
                  <a:latin typeface="Helvetica" pitchFamily="34" charset="0"/>
                  <a:cs typeface="Helvetica" pitchFamily="34" charset="0"/>
                </a:rPr>
                <a:t>fitness</a:t>
              </a:r>
              <a:endParaRPr lang="he-IL" sz="360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06379" y="18794388"/>
            <a:ext cx="4863401" cy="646331"/>
            <a:chOff x="5832976" y="24915068"/>
            <a:chExt cx="4863401" cy="646331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 flipV="1">
              <a:off x="8264677" y="22483368"/>
              <a:ext cx="0" cy="4863401"/>
            </a:xfrm>
            <a:prstGeom prst="straightConnector1">
              <a:avLst/>
            </a:prstGeom>
            <a:ln w="76200"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532919" y="24915068"/>
              <a:ext cx="3269978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600" dirty="0" smtClean="0">
                  <a:latin typeface="Helvetica" pitchFamily="34" charset="0"/>
                  <a:cs typeface="Helvetica" pitchFamily="34" charset="0"/>
                </a:rPr>
                <a:t>genotype</a:t>
              </a:r>
              <a:endParaRPr lang="he-IL" sz="360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670333"/>
              </p:ext>
            </p:extLst>
          </p:nvPr>
        </p:nvGraphicFramePr>
        <p:xfrm>
          <a:off x="16574400" y="21864012"/>
          <a:ext cx="9900000" cy="36271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09928"/>
                <a:gridCol w="2306813"/>
                <a:gridCol w="4745453"/>
                <a:gridCol w="1337806"/>
              </a:tblGrid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Citation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Estimate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Name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Sign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6,7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0.001-0.01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Selection coefficient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s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marL="0" marR="0" indent="0" algn="ctr" defTabSz="47036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latin typeface="+mn-lt"/>
                          <a:cs typeface="Helvetica" pitchFamily="34" charset="0"/>
                        </a:rPr>
                        <a:t>8</a:t>
                      </a:r>
                      <a:endParaRPr lang="he-IL" sz="2800" dirty="0" smtClean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1-10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Double mutant advantage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H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8,9</a:t>
                      </a:r>
                      <a:endParaRPr lang="en-US" sz="2800" dirty="0" smtClean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0.003-0.0004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Genomic mutation rate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U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7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U</a:t>
                      </a:r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/5000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Beneficial site mutation rate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2800" i="1" dirty="0" smtClean="0">
                          <a:latin typeface="+mn-lt"/>
                          <a:cs typeface="Helvetica" pitchFamily="34" charset="0"/>
                        </a:rPr>
                        <a:t>µ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1-100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Mutation rate increase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l-GR" sz="2800" i="1" dirty="0" smtClean="0">
                          <a:latin typeface="+mn-lt"/>
                          <a:cs typeface="Helvetica" pitchFamily="34" charset="0"/>
                        </a:rPr>
                        <a:t>τ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-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r>
                        <a:rPr lang="en-US" sz="2800" baseline="30000" dirty="0" smtClean="0">
                          <a:latin typeface="+mn-lt"/>
                          <a:cs typeface="Helvetica" pitchFamily="34" charset="0"/>
                        </a:rPr>
                        <a:t>4</a:t>
                      </a:r>
                      <a:r>
                        <a:rPr lang="en-US" sz="2800" baseline="0" dirty="0" smtClean="0">
                          <a:latin typeface="+mn-lt"/>
                          <a:cs typeface="Helvetica" pitchFamily="34" charset="0"/>
                        </a:rPr>
                        <a:t>-10</a:t>
                      </a:r>
                      <a:r>
                        <a:rPr lang="en-US" sz="2800" baseline="300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Population size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N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16378939" y="25861241"/>
            <a:ext cx="10409860" cy="1070051"/>
          </a:xfrm>
          <a:prstGeom prst="rect">
            <a:avLst/>
          </a:prstGeom>
          <a:noFill/>
          <a:ln>
            <a:noFill/>
          </a:ln>
        </p:spPr>
        <p:txBody>
          <a:bodyPr wrap="square" lIns="104498" tIns="52249" rIns="104498" bIns="52249" rtlCol="0">
            <a:noAutofit/>
          </a:bodyPr>
          <a:lstStyle/>
          <a:p>
            <a:pPr algn="ctr" defTabSz="1044976" rtl="0">
              <a:defRPr/>
            </a:pPr>
            <a:r>
              <a:rPr lang="en-US" sz="2800" b="1" kern="0" dirty="0" smtClean="0">
                <a:solidFill>
                  <a:sysClr val="windowText" lastClr="000000"/>
                </a:solidFill>
                <a:cs typeface="Helvetica" pitchFamily="34" charset="0"/>
              </a:rPr>
              <a:t>Table 1</a:t>
            </a:r>
            <a:r>
              <a:rPr lang="en-US" sz="2800" b="1" kern="0" dirty="0">
                <a:solidFill>
                  <a:sysClr val="windowText" lastClr="000000"/>
                </a:solidFill>
                <a:cs typeface="Helvetica" pitchFamily="34" charset="0"/>
              </a:rPr>
              <a:t>. </a:t>
            </a:r>
            <a:r>
              <a:rPr lang="en-US" sz="2800" kern="0" dirty="0" smtClean="0">
                <a:solidFill>
                  <a:sysClr val="windowText" lastClr="000000"/>
                </a:solidFill>
                <a:cs typeface="Helvetica" pitchFamily="34" charset="0"/>
              </a:rPr>
              <a:t>Model parameters and estimated values for bacteria.</a:t>
            </a:r>
            <a:endParaRPr lang="en-US" sz="2800" kern="0" dirty="0">
              <a:solidFill>
                <a:sysClr val="windowText" lastClr="000000"/>
              </a:solidFill>
              <a:cs typeface="Helvetica" pitchFamily="34" charset="0"/>
            </a:endParaRPr>
          </a:p>
        </p:txBody>
      </p:sp>
      <p:sp>
        <p:nvSpPr>
          <p:cNvPr id="44" name="Rectangle 11"/>
          <p:cNvSpPr>
            <a:spLocks noChangeArrowheads="1"/>
          </p:cNvSpPr>
          <p:nvPr/>
        </p:nvSpPr>
        <p:spPr bwMode="auto">
          <a:xfrm>
            <a:off x="0" y="0"/>
            <a:ext cx="43205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1031" name="Picture 7" descr="D:\university\confrences\GRC2013\adaptation_time_s_0.05_logN_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9112" y="18938404"/>
            <a:ext cx="9145588" cy="731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D:\university\confrences\GRC2013\app_fix_probs_s_0.05_logN_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1572" y="8281220"/>
            <a:ext cx="6084888" cy="974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D:\university\confrences\GRC2013\fitness_landscape_analytic_model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5" r="6304"/>
          <a:stretch/>
        </p:blipFill>
        <p:spPr bwMode="auto">
          <a:xfrm>
            <a:off x="7638138" y="35001818"/>
            <a:ext cx="5010120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D:\workspace\ruggedsim\manuscript\fitness_landscape_colorbar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19" t="5537" r="16198" b="8115"/>
          <a:stretch/>
        </p:blipFill>
        <p:spPr bwMode="auto">
          <a:xfrm>
            <a:off x="12648258" y="34951089"/>
            <a:ext cx="879668" cy="638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11414936" y="34708156"/>
            <a:ext cx="298696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/>
              <a:t>fitness</a:t>
            </a:r>
            <a:endParaRPr lang="he-IL" sz="28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4393814" y="15306545"/>
            <a:ext cx="7678124" cy="3132413"/>
            <a:chOff x="4393814" y="15306545"/>
            <a:chExt cx="7678124" cy="3132413"/>
          </a:xfrm>
        </p:grpSpPr>
        <p:grpSp>
          <p:nvGrpSpPr>
            <p:cNvPr id="2" name="Group 1"/>
            <p:cNvGrpSpPr/>
            <p:nvPr/>
          </p:nvGrpSpPr>
          <p:grpSpPr>
            <a:xfrm>
              <a:off x="4393814" y="15306545"/>
              <a:ext cx="7678124" cy="3132413"/>
              <a:chOff x="4300513" y="20870586"/>
              <a:chExt cx="7678124" cy="3132413"/>
            </a:xfrm>
          </p:grpSpPr>
          <p:pic>
            <p:nvPicPr>
              <p:cNvPr id="21" name="Picture 2" descr="http://upload.wikimedia.org/wikipedia/commons/2/29/Le_Dorje_Lakpa_(Himalaya,_N%C3%A9pal)_(8449549937).jpg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545" b="22073"/>
              <a:stretch/>
            </p:blipFill>
            <p:spPr bwMode="auto">
              <a:xfrm>
                <a:off x="4300513" y="20870586"/>
                <a:ext cx="7678124" cy="313241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Oval 21"/>
              <p:cNvSpPr/>
              <p:nvPr/>
            </p:nvSpPr>
            <p:spPr>
              <a:xfrm>
                <a:off x="8594781" y="21239112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V="1">
                <a:off x="6105654" y="21539286"/>
                <a:ext cx="2402472" cy="4878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5571104" y="21932034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6114210" y="22288527"/>
                <a:ext cx="961111" cy="5445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 flipV="1">
              <a:off x="7168622" y="16104313"/>
              <a:ext cx="1432805" cy="11647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4393814" y="16669238"/>
              <a:ext cx="1174206" cy="9730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 flipV="1">
              <a:off x="9277601" y="15975246"/>
              <a:ext cx="598699" cy="6931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44" name="Picture 20" descr="D:\university\confrences\GRC2013\fitness_bars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109" y="28785216"/>
            <a:ext cx="5487988" cy="548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8418245" y="28836599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4800" dirty="0" smtClean="0"/>
              <a:t>[3]</a:t>
            </a:r>
            <a:endParaRPr lang="he-IL" sz="4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418245" y="35066861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4800" dirty="0" smtClean="0"/>
              <a:t>[4]</a:t>
            </a:r>
            <a:endParaRPr lang="he-IL" sz="4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0552779" y="11558620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[1]</a:t>
            </a:r>
            <a:endParaRPr lang="he-IL" sz="4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0533206" y="15283597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[2]</a:t>
            </a:r>
            <a:endParaRPr lang="he-IL" sz="4800" dirty="0"/>
          </a:p>
        </p:txBody>
      </p:sp>
      <p:pic>
        <p:nvPicPr>
          <p:cNvPr id="1046" name="Picture 22" descr="D:\university\confrences\GRC2013\fitness_landscape_stochastic_model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4148" y="31611812"/>
            <a:ext cx="9629651" cy="962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/>
          <p:cNvSpPr txBox="1"/>
          <p:nvPr/>
        </p:nvSpPr>
        <p:spPr>
          <a:xfrm>
            <a:off x="16638077" y="31695573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[5]</a:t>
            </a:r>
            <a:endParaRPr lang="he-IL" sz="4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0171652" y="8497244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[6]</a:t>
            </a:r>
            <a:endParaRPr lang="he-IL" sz="4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0171651" y="13066847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[7]</a:t>
            </a:r>
            <a:endParaRPr lang="he-IL" sz="4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30884741" y="19519539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[8]</a:t>
            </a:r>
            <a:endParaRPr lang="he-IL" sz="4800" dirty="0"/>
          </a:p>
        </p:txBody>
      </p:sp>
      <p:pic>
        <p:nvPicPr>
          <p:cNvPr id="1047" name="Picture 23" descr="D:\university\confrences\GRC2013\fitness_landscape_colorbar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38" t="8590" r="15914" b="8599"/>
          <a:stretch/>
        </p:blipFill>
        <p:spPr bwMode="auto">
          <a:xfrm>
            <a:off x="25923180" y="32874221"/>
            <a:ext cx="1215997" cy="757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24808424" y="32384736"/>
            <a:ext cx="298696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/>
              <a:t>fitness</a:t>
            </a:r>
            <a:endParaRPr lang="he-IL" sz="2800" dirty="0"/>
          </a:p>
        </p:txBody>
      </p:sp>
      <p:pic>
        <p:nvPicPr>
          <p:cNvPr id="1052" name="Picture 28" descr="D:\university\confrences\GRC2013\qrcode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7974" y="39056533"/>
            <a:ext cx="1760984" cy="176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D:\university\confrences\GRC2013\yoav_mypictr_Facebook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0604" y="38958642"/>
            <a:ext cx="1905000" cy="23812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30243660" y="39803881"/>
            <a:ext cx="4913312" cy="1384995"/>
            <a:chOff x="1026840" y="5356373"/>
            <a:chExt cx="4913312" cy="1384995"/>
          </a:xfrm>
        </p:grpSpPr>
        <p:pic>
          <p:nvPicPr>
            <p:cNvPr id="70" name="Picture 1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840" y="5932512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840" y="5500464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3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840" y="6309320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4" name="Rectangle 73"/>
            <p:cNvSpPr/>
            <p:nvPr/>
          </p:nvSpPr>
          <p:spPr>
            <a:xfrm>
              <a:off x="1368152" y="5356373"/>
              <a:ext cx="4572000" cy="138499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l" rtl="0"/>
              <a:r>
                <a:rPr lang="en-US" sz="2800" b="1" dirty="0"/>
                <a:t>yoavram@post.tau.ac.il</a:t>
              </a:r>
            </a:p>
            <a:p>
              <a:pPr algn="l" rtl="0"/>
              <a:r>
                <a:rPr lang="en-US" sz="2800" b="1" dirty="0" smtClean="0"/>
                <a:t>@</a:t>
              </a:r>
              <a:r>
                <a:rPr lang="en-US" sz="2800" b="1" dirty="0"/>
                <a:t>yoavram</a:t>
              </a:r>
            </a:p>
            <a:p>
              <a:pPr algn="l" rtl="0"/>
              <a:r>
                <a:rPr lang="en-US" sz="2800" b="1" dirty="0" smtClean="0"/>
                <a:t>http</a:t>
              </a:r>
              <a:r>
                <a:rPr lang="en-US" sz="2800" b="1" dirty="0"/>
                <a:t>://www.yoavram.com</a:t>
              </a:r>
              <a:endParaRPr lang="he-IL" sz="2800" b="1" dirty="0"/>
            </a:p>
          </p:txBody>
        </p:sp>
      </p:grpSp>
      <p:pic>
        <p:nvPicPr>
          <p:cNvPr id="1032" name="Picture 8" descr="http://english.tau.ac.il/sites/default/files/TAU_Logo_HomePage_Eng.png"/>
          <p:cNvPicPr>
            <a:picLocks noChangeAspect="1" noChangeArrowheads="1"/>
          </p:cNvPicPr>
          <p:nvPr/>
        </p:nvPicPr>
        <p:blipFill>
          <a:blip r:embed="rId1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8316" y="40847117"/>
            <a:ext cx="24003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81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4926</TotalTime>
  <Words>1048</Words>
  <Application>Microsoft Office PowerPoint</Application>
  <PresentationFormat>Custom</PresentationFormat>
  <Paragraphs>240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ESEB Poster</dc:title>
  <dc:creator>yoavram@gmail.com</dc:creator>
  <cp:lastModifiedBy>yoavram</cp:lastModifiedBy>
  <cp:revision>174</cp:revision>
  <cp:lastPrinted>2011-08-07T18:23:50Z</cp:lastPrinted>
  <dcterms:created xsi:type="dcterms:W3CDTF">2010-06-20T11:39:28Z</dcterms:created>
  <dcterms:modified xsi:type="dcterms:W3CDTF">2013-05-27T11:01:33Z</dcterms:modified>
</cp:coreProperties>
</file>