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77" d="100"/>
          <a:sy n="77" d="100"/>
        </p:scale>
        <p:origin x="5796" y="8280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64837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600" y="6721200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360000" tIns="454461" rIns="908920" bIns="908920" numCol="2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Figs. 6 and 7 show that as the mutation rate of stressed individuals increases, the appearance probability (Fig. 6) and fixation probability (Fig .7) of the double mutant </a:t>
            </a:r>
            <a:r>
              <a:rPr lang="en-US" sz="2800" i="1" kern="0" dirty="0" smtClean="0">
                <a:latin typeface="+mn-lt"/>
              </a:rPr>
              <a:t>AB</a:t>
            </a:r>
            <a:r>
              <a:rPr lang="en-US" sz="2800" kern="0" dirty="0" smtClean="0">
                <a:latin typeface="+mn-lt"/>
              </a:rPr>
              <a:t> increase. Note that the lines begin at X1 increase – equivalent to constant low mutation rate. 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Fig. 8 shows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the expected adaptation time decreases with the increase in the mutation rate of stressed individuals</a:t>
            </a:r>
            <a:r>
              <a:rPr lang="en-US" sz="2800" kern="0" dirty="0">
                <a:latin typeface="+mn-lt"/>
              </a:rPr>
              <a:t>, </a:t>
            </a:r>
            <a:r>
              <a:rPr lang="en-US" sz="2800" kern="0" dirty="0" smtClean="0">
                <a:latin typeface="+mn-lt"/>
              </a:rPr>
              <a:t>both in the approximation </a:t>
            </a:r>
            <a:r>
              <a:rPr lang="en-US" sz="2800" kern="0" dirty="0">
                <a:latin typeface="+mn-lt"/>
              </a:rPr>
              <a:t>(blue) and </a:t>
            </a:r>
            <a:r>
              <a:rPr lang="en-US" sz="2800" kern="0" dirty="0" smtClean="0">
                <a:latin typeface="+mn-lt"/>
              </a:rPr>
              <a:t>the simulation (black).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The difference between the approximation and the simulation estimation can be accounted to co-occurring double mutants.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5 describes our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multi-locus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Wright-Fisher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simulations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major difference from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4 is that nodes also specify the  </a:t>
            </a:r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number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of deleterious </a:t>
            </a:r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mutations after the forward slash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figure shows as much as three mutations for simplicity; the simulations had as much as 25.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Adaptive peak shifts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evolution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traits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coded by multiple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genes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if different alleles are separately deleterious but jointly advantageous, how can a population evolve from one co-adapted gene complex to a better one?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problem is illustrated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metaphor: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single-peak fitness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global maximum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1).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multi-peak rugged fitness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landscape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closest peak,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preventing it from shifting to the higher peak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2).</a:t>
            </a:r>
          </a:p>
          <a:p>
            <a:pPr indent="205704" algn="l" defTabSz="908920" rtl="0"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Mutagenesis is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induced by stress responses in various species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bacteria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2-4).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(5)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800" b="1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stress-induced mutagenesis 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 because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it generates beneficial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mutations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when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>
                <a:latin typeface="+mj-lt"/>
              </a:rPr>
              <a:t>Stress-Induced Mutagenesis </a:t>
            </a:r>
            <a:r>
              <a:rPr lang="en-US" sz="11600" b="1" dirty="0" smtClean="0">
                <a:latin typeface="+mj-lt"/>
              </a:rPr>
              <a:t>and the Evolution </a:t>
            </a:r>
            <a:r>
              <a:rPr lang="en-US" sz="11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612000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We model two loci,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GB" sz="2800" i="1" kern="0" dirty="0" smtClean="0">
                <a:solidFill>
                  <a:srgbClr val="000000"/>
                </a:solidFill>
                <a:latin typeface="+mn-lt"/>
              </a:rPr>
              <a:t>B/b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Genotype </a:t>
            </a:r>
            <a:r>
              <a:rPr lang="en-GB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low peak and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AB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higher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peak.</a:t>
            </a: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4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described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the model. </a:t>
            </a: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E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ach node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represents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genotype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“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RIP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”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node represents genotypes with deleterious mutations that will not contribute to adaptation. 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Arrows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define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direction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mutation and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denote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relevant mutation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rate: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U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(dashed lines) for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deleterious mutation and </a:t>
            </a:r>
            <a:r>
              <a:rPr lang="en-US" sz="2800" b="1" i="1" kern="0" dirty="0" smtClean="0">
                <a:solidFill>
                  <a:srgbClr val="000000"/>
                </a:solidFill>
                <a:latin typeface="+mn-lt"/>
              </a:rPr>
              <a:t>µ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(solid lines)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for beneficial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mutations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</a:t>
            </a:r>
          </a:p>
          <a:p>
            <a:pPr algn="l" rtl="0"/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Node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color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indicates the fitness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of a genotype, from pale brown for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high fitness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dark brown for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low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fitness.</a:t>
            </a:r>
            <a:endParaRPr lang="en-US" sz="2000" b="1" kern="0" dirty="0">
              <a:solidFill>
                <a:sysClr val="windowText" lastClr="000000"/>
              </a:solidFill>
              <a:latin typeface="+mn-lt"/>
              <a:cs typeface="Helvetica" pitchFamily="34" charset="0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tx1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selection coefficient.</a:t>
                </a: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increases the appearance probability </a:t>
                </a:r>
                <a:r>
                  <a:rPr lang="en-US" sz="2800" b="1" i="1" kern="0" dirty="0">
                    <a:solidFill>
                      <a:schemeClr val="tx2"/>
                    </a:solidFill>
                    <a:latin typeface="+mn-lt"/>
                  </a:rPr>
                  <a:t>q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 if the increased mutation rate is below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0.5.</a:t>
                </a:r>
                <a:endParaRPr lang="en-US" sz="2800" b="1" kern="0" dirty="0">
                  <a:solidFill>
                    <a:schemeClr val="tx2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by:</a:t>
                </a: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latin typeface="+mn-lt"/>
                  </a:rPr>
                  <a:t>where </a:t>
                </a:r>
                <a:r>
                  <a:rPr lang="en-US" sz="2800" i="1" kern="0" dirty="0" smtClean="0">
                    <a:latin typeface="+mn-lt"/>
                  </a:rPr>
                  <a:t>H</a:t>
                </a:r>
                <a:r>
                  <a:rPr lang="en-US" sz="2800" kern="0" dirty="0" smtClean="0"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always increases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the fixation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probability </a:t>
                </a:r>
                <a:r>
                  <a:rPr lang="el-GR" sz="2800" b="1" i="1" kern="0" dirty="0" smtClean="0">
                    <a:solidFill>
                      <a:schemeClr val="tx2"/>
                    </a:solidFill>
                    <a:latin typeface="+mn-lt"/>
                  </a:rPr>
                  <a:t>ρ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by a geometric distribution </a:t>
                </a:r>
                <a:r>
                  <a:rPr lang="en-US" sz="2800" kern="0" dirty="0" smtClean="0">
                    <a:latin typeface="+mn-lt"/>
                  </a:rPr>
                  <a:t>with </a:t>
                </a:r>
                <a:r>
                  <a:rPr lang="en-US" sz="2800" i="1" kern="0" dirty="0" smtClean="0">
                    <a:latin typeface="+mn-lt"/>
                  </a:rPr>
                  <a:t>1/</a:t>
                </a:r>
                <a:r>
                  <a:rPr lang="en-US" sz="2800" i="1" kern="0" dirty="0" err="1" smtClean="0">
                    <a:latin typeface="+mn-lt"/>
                  </a:rPr>
                  <a:t>Nq</a:t>
                </a:r>
                <a:r>
                  <a:rPr lang="el-GR" sz="2800" i="1" kern="0" dirty="0" smtClean="0">
                    <a:latin typeface="+mn-lt"/>
                  </a:rPr>
                  <a:t>ρ</a:t>
                </a:r>
                <a:r>
                  <a:rPr lang="en-US" sz="2800" kern="0" dirty="0" smtClean="0">
                    <a:latin typeface="+mn-lt"/>
                  </a:rPr>
                  <a:t> as the probability and </a:t>
                </a:r>
                <a:r>
                  <a:rPr lang="en-US" sz="2800" i="1" kern="0" dirty="0" smtClean="0"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increases the adaption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rate </a:t>
                </a:r>
                <a:r>
                  <a:rPr lang="el-GR" sz="2800" b="1" i="1" kern="0" dirty="0">
                    <a:solidFill>
                      <a:schemeClr val="tx2"/>
                    </a:solidFill>
                    <a:latin typeface="+mn-lt"/>
                  </a:rPr>
                  <a:t>ν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if the increased mutation rate is below 1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7600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stress-induced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mutagenesis can resolve the problem of adaptive peak shifts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by increasing the capacity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7600" y="34132092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</a:t>
            </a:r>
            <a:r>
              <a:rPr lang="en-US" sz="2400" dirty="0" smtClean="0">
                <a:latin typeface="+mn-lt"/>
              </a:rPr>
              <a:t>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Rosenberg SM, et al. </a:t>
            </a:r>
            <a:r>
              <a:rPr lang="en-US" sz="2400" i="1" dirty="0">
                <a:latin typeface="+mn-lt"/>
              </a:rPr>
              <a:t>Genetics </a:t>
            </a:r>
            <a:r>
              <a:rPr lang="en-US" sz="2400" dirty="0">
                <a:latin typeface="+mn-lt"/>
              </a:rPr>
              <a:t>1998, </a:t>
            </a:r>
            <a:r>
              <a:rPr lang="en-US" sz="2400" dirty="0" smtClean="0">
                <a:latin typeface="+mn-lt"/>
              </a:rPr>
              <a:t>148:1559–66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</a:t>
            </a:r>
            <a:r>
              <a:rPr lang="en-US" sz="2400" dirty="0" smtClean="0">
                <a:latin typeface="+mn-lt"/>
              </a:rPr>
              <a:t>42:399–435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</a:t>
            </a:r>
            <a:r>
              <a:rPr lang="en-US" sz="2400" dirty="0" smtClean="0">
                <a:latin typeface="+mn-lt"/>
              </a:rPr>
              <a:t>300:1404–9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</a:t>
            </a:r>
            <a:r>
              <a:rPr lang="en-US" sz="2400" dirty="0" smtClean="0">
                <a:latin typeface="+mn-lt"/>
              </a:rPr>
              <a:t>66:2315–28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</a:t>
            </a:r>
            <a:r>
              <a:rPr lang="en-US" sz="2400" dirty="0" smtClean="0">
                <a:latin typeface="+mn-lt"/>
              </a:rPr>
              <a:t>381:694–6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21:20–35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</a:t>
            </a:r>
            <a:r>
              <a:rPr lang="en-US" sz="2400" dirty="0" smtClean="0">
                <a:latin typeface="+mn-lt"/>
              </a:rPr>
              <a:t>148:1667–86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1:183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2006,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</a:t>
            </a:r>
            <a:r>
              <a:rPr lang="en-US" sz="2400" dirty="0" smtClean="0">
                <a:latin typeface="+mn-lt"/>
              </a:rPr>
              <a:t>2505–14</a:t>
            </a:r>
            <a:endParaRPr lang="en-US" sz="22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593588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561027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8794389"/>
            <a:ext cx="4863401" cy="720079"/>
            <a:chOff x="5832976" y="24915069"/>
            <a:chExt cx="4863401" cy="720079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88817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70333"/>
              </p:ext>
            </p:extLst>
          </p:nvPr>
        </p:nvGraphicFramePr>
        <p:xfrm>
          <a:off x="16574400" y="21864012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  <a:endParaRPr lang="en-US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-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4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78939" y="25861241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1" name="Picture 7" descr="D:\university\confrences\GRC2013\adaptation_time_s_0.05_logN_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112" y="18938404"/>
            <a:ext cx="9145588" cy="73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:\university\confrences\GRC2013\app_fix_probs_s_0.05_logN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572" y="8281220"/>
            <a:ext cx="6084888" cy="97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D:\university\confrences\GRC2013\fitness_landscape_analytic_model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6304"/>
          <a:stretch/>
        </p:blipFill>
        <p:spPr bwMode="auto">
          <a:xfrm>
            <a:off x="7638138" y="35001818"/>
            <a:ext cx="501012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workspace\ruggedsim\manuscript\fitness_landscape_colorbar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9" t="5537" r="16198" b="8115"/>
          <a:stretch/>
        </p:blipFill>
        <p:spPr bwMode="auto">
          <a:xfrm>
            <a:off x="12648258" y="34951089"/>
            <a:ext cx="879668" cy="6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14936" y="3470815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393814" y="15306545"/>
            <a:ext cx="7678124" cy="3132413"/>
            <a:chOff x="4393814" y="15306545"/>
            <a:chExt cx="7678124" cy="3132413"/>
          </a:xfrm>
        </p:grpSpPr>
        <p:grpSp>
          <p:nvGrpSpPr>
            <p:cNvPr id="2" name="Group 1"/>
            <p:cNvGrpSpPr/>
            <p:nvPr/>
          </p:nvGrpSpPr>
          <p:grpSpPr>
            <a:xfrm>
              <a:off x="4393814" y="15306545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654" y="21539286"/>
                <a:ext cx="2402472" cy="4878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114210" y="22288527"/>
                <a:ext cx="961111" cy="544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7168622" y="16104313"/>
              <a:ext cx="1432805" cy="1164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393814" y="16669238"/>
              <a:ext cx="1174206" cy="97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9277601" y="15975246"/>
              <a:ext cx="598699" cy="693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4" name="Picture 20" descr="D:\university\confrences\GRC2013\fitness_bar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09" y="28785216"/>
            <a:ext cx="5487988" cy="54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97244" y="2883659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[3]</a:t>
            </a:r>
            <a:endParaRPr lang="he-IL" sz="4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418245" y="35066861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[4]</a:t>
            </a:r>
            <a:endParaRPr lang="he-IL" sz="4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52779" y="1155862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[1]</a:t>
            </a:r>
            <a:endParaRPr lang="he-IL" sz="4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533206" y="1528359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[2]</a:t>
            </a:r>
            <a:endParaRPr lang="he-IL" sz="4800" dirty="0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11812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71652" y="8497244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[6]</a:t>
            </a:r>
            <a:endParaRPr lang="he-IL" sz="4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171651" y="1306684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[7]</a:t>
            </a:r>
            <a:endParaRPr lang="he-IL" sz="4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0884741" y="1951953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[8]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974" y="39056533"/>
            <a:ext cx="1760984" cy="17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04" y="3895864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0243660" y="39803881"/>
            <a:ext cx="4913312" cy="1384995"/>
            <a:chOff x="1026840" y="5356373"/>
            <a:chExt cx="4913312" cy="1384995"/>
          </a:xfrm>
        </p:grpSpPr>
        <p:pic>
          <p:nvPicPr>
            <p:cNvPr id="70" name="Picture 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Rectangle 73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/>
                <a:t>yoavram@post.tau.ac.il</a:t>
              </a:r>
            </a:p>
            <a:p>
              <a:pPr algn="l" rtl="0"/>
              <a:r>
                <a:rPr lang="en-US" sz="2800" b="1" dirty="0" smtClean="0"/>
                <a:t>@</a:t>
              </a:r>
              <a:r>
                <a:rPr lang="en-US" sz="2800" b="1" dirty="0"/>
                <a:t>yoavram</a:t>
              </a:r>
            </a:p>
            <a:p>
              <a:pPr algn="l" rtl="0"/>
              <a:r>
                <a:rPr lang="en-US" sz="2800" b="1" dirty="0" smtClean="0"/>
                <a:t>http</a:t>
              </a:r>
              <a:r>
                <a:rPr lang="en-US" sz="2800" b="1" dirty="0"/>
                <a:t>://www.yoavram.com</a:t>
              </a:r>
              <a:endParaRPr lang="he-IL" sz="2800" b="1" dirty="0"/>
            </a:p>
          </p:txBody>
        </p:sp>
      </p:grpSp>
      <p:pic>
        <p:nvPicPr>
          <p:cNvPr id="1032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1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6" y="40847117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</TotalTime>
  <Words>1018</Words>
  <Application>Microsoft Office PowerPoint</Application>
  <PresentationFormat>Custom</PresentationFormat>
  <Paragraphs>245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178</cp:revision>
  <cp:lastPrinted>2011-08-07T18:23:50Z</cp:lastPrinted>
  <dcterms:created xsi:type="dcterms:W3CDTF">2010-06-20T11:39:28Z</dcterms:created>
  <dcterms:modified xsi:type="dcterms:W3CDTF">2013-05-27T11:19:06Z</dcterms:modified>
</cp:coreProperties>
</file>