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40" d="100"/>
          <a:sy n="40" d="100"/>
        </p:scale>
        <p:origin x="-72" y="6756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1200001" y="759375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307712" y="6748834"/>
            <a:ext cx="11520000" cy="19894425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r>
              <a:rPr lang="en-US" sz="4400" b="1" kern="0" dirty="0">
                <a:solidFill>
                  <a:schemeClr val="accent2"/>
                </a:solidFill>
              </a:rPr>
              <a:t> </a:t>
            </a: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r>
              <a:rPr lang="en-US" sz="4400" b="1" kern="0" dirty="0">
                <a:solidFill>
                  <a:schemeClr val="accent2"/>
                </a:solidFill>
              </a:rPr>
              <a:t> </a:t>
            </a: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4257884" y="28299444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1044976" tIns="522488" rIns="1044976" bIns="1044976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Stochastic results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48834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n-lt"/>
              </a:rPr>
              <a:t>Background</a:t>
            </a:r>
            <a:endParaRPr lang="en-US" sz="4400" b="1" kern="0" dirty="0">
              <a:solidFill>
                <a:schemeClr val="accent2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The evolution of complex traits, coded by multiple genes, presents an open evolutionary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question, first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described by Sewall Wright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1931 (1):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if different alleles are separately deleterious but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jointly advantageous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, how can a population evolve from one co-adapted gene complex to a better one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?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1 below illustrate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s this problem using the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fitness 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metaphor.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b="1" kern="0" dirty="0" smtClean="0">
              <a:solidFill>
                <a:schemeClr val="accent2"/>
              </a:solidFill>
            </a:endParaRPr>
          </a:p>
          <a:p>
            <a:pPr indent="205704" algn="l" defTabSz="908920" rtl="0">
              <a:defRPr/>
            </a:pPr>
            <a:r>
              <a:rPr lang="en-US" b="1" kern="0" dirty="0" smtClean="0">
                <a:solidFill>
                  <a:schemeClr val="accent2"/>
                </a:solidFill>
              </a:rPr>
              <a:t>Stress-Induced Mutagenesis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various species of bacteria (2) as well as yeast, algae, flies and human cancer cells (3), the mutation rate is induced by stress responses.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previous work (4) we modeled the evolution of stress-induced mutagenesis in asexual population in constant and changing environments. Our results showed that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stress-induced mutagenesis is favored by selection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over constant rate mutagenesis  because of the beneficial mutations it generates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when they are most needed.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200001" y="1043492"/>
            <a:ext cx="40790494" cy="203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2600" b="1" dirty="0"/>
              <a:t>Stress-Induced Mutagenesis </a:t>
            </a:r>
            <a:r>
              <a:rPr lang="en-US" sz="12600" b="1" dirty="0" smtClean="0"/>
              <a:t>&amp; Evolution </a:t>
            </a:r>
            <a:r>
              <a:rPr lang="en-US" sz="12600" b="1" dirty="0"/>
              <a:t>of Complex Traits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079523" y="3456684"/>
            <a:ext cx="40910972" cy="261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/>
              <a:t>Yoav</a:t>
            </a:r>
            <a:r>
              <a:rPr lang="en-US" sz="8000" b="1" dirty="0"/>
              <a:t> Ram, Lilach Hadany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5400" dirty="0"/>
              <a:t>Department 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60781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50495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</a:rPr>
              <a:t>Model</a:t>
            </a: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>
              <a:defRPr/>
            </a:pPr>
            <a:r>
              <a:rPr lang="en-US" sz="2800" kern="0" dirty="0">
                <a:solidFill>
                  <a:srgbClr val="000000"/>
                </a:solidFill>
              </a:rPr>
              <a:t>Consider an asexual population with two bi-allelic loci, </a:t>
            </a:r>
            <a:r>
              <a:rPr lang="en-US" sz="2800" i="1" kern="0" dirty="0">
                <a:solidFill>
                  <a:srgbClr val="000000"/>
                </a:solidFill>
              </a:rPr>
              <a:t>a/A</a:t>
            </a:r>
            <a:r>
              <a:rPr lang="en-US" sz="2800" kern="0" dirty="0">
                <a:solidFill>
                  <a:srgbClr val="000000"/>
                </a:solidFill>
              </a:rPr>
              <a:t> and </a:t>
            </a:r>
            <a:r>
              <a:rPr lang="en-US" sz="2800" i="1" kern="0" dirty="0">
                <a:solidFill>
                  <a:srgbClr val="000000"/>
                </a:solidFill>
              </a:rPr>
              <a:t>b/B</a:t>
            </a:r>
            <a:r>
              <a:rPr lang="en-US" sz="2800" kern="0" dirty="0">
                <a:solidFill>
                  <a:srgbClr val="000000"/>
                </a:solidFill>
              </a:rPr>
              <a:t> at a mutation-selection balance. An environmental change causes the previously deleterious combination </a:t>
            </a:r>
            <a:r>
              <a:rPr lang="en-US" sz="2800" i="1" kern="0" dirty="0">
                <a:solidFill>
                  <a:srgbClr val="000000"/>
                </a:solidFill>
              </a:rPr>
              <a:t>AB</a:t>
            </a:r>
            <a:r>
              <a:rPr lang="en-US" sz="2800" kern="0" dirty="0">
                <a:solidFill>
                  <a:srgbClr val="000000"/>
                </a:solidFill>
              </a:rPr>
              <a:t> to be favorable, but the intermediate types </a:t>
            </a:r>
            <a:r>
              <a:rPr lang="en-US" sz="2800" i="1" kern="0" dirty="0" err="1">
                <a:solidFill>
                  <a:srgbClr val="000000"/>
                </a:solidFill>
              </a:rPr>
              <a:t>Ab</a:t>
            </a:r>
            <a:r>
              <a:rPr lang="en-US" sz="2800" kern="0" dirty="0">
                <a:solidFill>
                  <a:srgbClr val="000000"/>
                </a:solidFill>
              </a:rPr>
              <a:t> and </a:t>
            </a:r>
            <a:r>
              <a:rPr lang="en-US" sz="2800" i="1" kern="0" dirty="0" err="1">
                <a:solidFill>
                  <a:srgbClr val="000000"/>
                </a:solidFill>
              </a:rPr>
              <a:t>aB</a:t>
            </a:r>
            <a:r>
              <a:rPr lang="en-US" sz="2800" kern="0" dirty="0">
                <a:solidFill>
                  <a:srgbClr val="000000"/>
                </a:solidFill>
              </a:rPr>
              <a:t> are still deleterious</a:t>
            </a:r>
            <a:r>
              <a:rPr lang="en-US" sz="2800" kern="0" dirty="0" smtClean="0">
                <a:solidFill>
                  <a:srgbClr val="000000"/>
                </a:solidFill>
              </a:rPr>
              <a:t>. In addition to adaptation, the population must also cope with deleterious mutations.</a:t>
            </a:r>
            <a:endParaRPr lang="en-US" sz="2800" kern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2078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tabLst>
                    <a:tab pos="631195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</a:rPr>
                  <a:t>Results</a:t>
                </a:r>
              </a:p>
              <a:p>
                <a:pPr indent="205704" algn="l" defTabSz="908920" rtl="0">
                  <a:defRPr/>
                </a:pPr>
                <a:r>
                  <a:rPr lang="en-US" sz="2800" b="1" kern="0" dirty="0" smtClean="0">
                    <a:solidFill>
                      <a:srgbClr val="000000"/>
                    </a:solidFill>
                    <a:latin typeface="+mn-lt"/>
                  </a:rPr>
                  <a:t>The time for appearance </a:t>
                </a:r>
                <a:r>
                  <a:rPr lang="en-US" sz="2800" b="1" i="1" kern="0" dirty="0" smtClean="0">
                    <a:solidFill>
                      <a:srgbClr val="000000"/>
                    </a:solidFill>
                    <a:latin typeface="+mn-lt"/>
                  </a:rPr>
                  <a:t>q</a:t>
                </a:r>
                <a:r>
                  <a:rPr lang="en-US" sz="2800" b="1" kern="0" dirty="0" smtClean="0">
                    <a:solidFill>
                      <a:srgbClr val="000000"/>
                    </a:solidFill>
                    <a:latin typeface="+mn-lt"/>
                  </a:rPr>
                  <a:t> of the double mutant </a:t>
                </a:r>
                <a:r>
                  <a:rPr lang="en-US" sz="2800" b="1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with or without stress-induced mutagenesis (SIM):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 ker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6"/>
                          </a:solidFill>
                          <a:latin typeface="Cambria Math"/>
                        </a:rPr>
                        <m:t>𝜏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where </a:t>
                </a:r>
                <a:r>
                  <a:rPr lang="en-US" sz="2800" b="1" i="1" kern="0" dirty="0" smtClean="0">
                    <a:solidFill>
                      <a:schemeClr val="accent2"/>
                    </a:solidFill>
                    <a:latin typeface="+mn-lt"/>
                  </a:rPr>
                  <a:t>U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genomic deleterious mutation rate, </a:t>
                </a:r>
                <a:r>
                  <a:rPr lang="en-US" sz="2800" b="1" i="1" kern="0" dirty="0" smtClean="0">
                    <a:solidFill>
                      <a:schemeClr val="accent1"/>
                    </a:solidFill>
                    <a:latin typeface="+mn-lt"/>
                  </a:rPr>
                  <a:t>µ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beneficial mutation rate in the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a/A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and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b/B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loci, </a:t>
                </a:r>
                <a:r>
                  <a:rPr lang="el-GR" sz="2800" b="1" i="1" kern="0" dirty="0" smtClean="0">
                    <a:solidFill>
                      <a:schemeClr val="accent6"/>
                    </a:solidFill>
                    <a:latin typeface="+mn-lt"/>
                  </a:rPr>
                  <a:t>τ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mutation rate fold increase and </a:t>
                </a:r>
                <a:r>
                  <a:rPr lang="en-US" sz="2800" b="1" i="1" kern="0" dirty="0" smtClean="0">
                    <a:solidFill>
                      <a:schemeClr val="accent3"/>
                    </a:solidFill>
                    <a:latin typeface="+mn-lt"/>
                  </a:rPr>
                  <a:t>s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selection coefficient (the average effect of a deleterious mutation on fitness).</a:t>
                </a:r>
              </a:p>
              <a:p>
                <a:pPr indent="205704" algn="l" defTabSz="908920" rtl="0">
                  <a:defRPr/>
                </a:pPr>
                <a:r>
                  <a:rPr lang="en-US" sz="2800" b="1" kern="0" dirty="0" smtClean="0">
                    <a:solidFill>
                      <a:srgbClr val="000000"/>
                    </a:solidFill>
                    <a:latin typeface="+mn-lt"/>
                  </a:rPr>
                  <a:t>The fixation time </a:t>
                </a:r>
                <a:r>
                  <a:rPr lang="el-GR" sz="2800" b="1" i="1" kern="0" dirty="0" smtClean="0">
                    <a:solidFill>
                      <a:srgbClr val="000000"/>
                    </a:solidFill>
                    <a:latin typeface="+mn-lt"/>
                  </a:rPr>
                  <a:t>ρ</a:t>
                </a:r>
                <a:r>
                  <a:rPr lang="en-US" sz="2800" b="1" kern="0" dirty="0" smtClean="0">
                    <a:solidFill>
                      <a:srgbClr val="000000"/>
                    </a:solidFill>
                    <a:latin typeface="+mn-lt"/>
                  </a:rPr>
                  <a:t> of the double mutant </a:t>
                </a:r>
                <a:r>
                  <a:rPr lang="en-US" sz="2800" b="1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b="1" kern="0" dirty="0" smtClean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can be approximated as well: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where </a:t>
                </a:r>
                <a:r>
                  <a:rPr lang="en-US" sz="2800" i="1" kern="0" dirty="0" smtClean="0">
                    <a:solidFill>
                      <a:schemeClr val="accent4"/>
                    </a:solidFill>
                    <a:latin typeface="+mn-lt"/>
                  </a:rPr>
                  <a:t>H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relative selective advantage of the double mutant.</a:t>
                </a:r>
              </a:p>
            </p:txBody>
          </p:sp>
        </mc:Choice>
        <mc:Fallback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2078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8836" y="28060049"/>
            <a:ext cx="11520000" cy="543086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Summary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9308836" y="39029975"/>
            <a:ext cx="11520000" cy="2398487"/>
            <a:chOff x="21600000" y="45981464"/>
            <a:chExt cx="9000000" cy="3115857"/>
          </a:xfrm>
        </p:grpSpPr>
        <p:sp>
          <p:nvSpPr>
            <p:cNvPr id="156" name="Text Box 70"/>
            <p:cNvSpPr txBox="1">
              <a:spLocks noChangeArrowheads="1"/>
            </p:cNvSpPr>
            <p:nvPr/>
          </p:nvSpPr>
          <p:spPr bwMode="auto">
            <a:xfrm>
              <a:off x="21600000" y="45981464"/>
              <a:ext cx="9000000" cy="311585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795600" tIns="252000" rIns="795600" bIns="79560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1pPr>
              <a:lvl2pPr marL="37931725" indent="-37474525"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2pPr>
              <a:lvl3pPr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3pPr>
              <a:lvl4pPr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4pPr>
              <a:lvl5pPr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9pPr>
            </a:lstStyle>
            <a:p>
              <a:pPr indent="205704" algn="just" defTabSz="908920" rtl="0" eaLnBrk="1" hangingPunct="1">
                <a:spcBef>
                  <a:spcPct val="10000"/>
                </a:spcBef>
                <a:tabLst>
                  <a:tab pos="631195" algn="l"/>
                </a:tabLst>
                <a:defRPr/>
              </a:pPr>
              <a:r>
                <a:rPr lang="en-US" sz="4400" b="1" kern="0" dirty="0">
                  <a:solidFill>
                    <a:schemeClr val="accent2"/>
                  </a:solidFill>
                </a:rPr>
                <a:t>For more information</a:t>
              </a:r>
            </a:p>
            <a:p>
              <a:pPr indent="205704" algn="l" defTabSz="908920" rtl="0" eaLnBrk="1" fontAlgn="base" hangingPunct="1">
                <a:spcBef>
                  <a:spcPct val="1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</a:rPr>
                <a:t>Please contact Yoav Ram at 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yoavram@post.tau.ac.il</a:t>
              </a:r>
              <a:r>
                <a:rPr lang="en-US" sz="2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 indent="205704" algn="l" defTabSz="908920" rtl="0" eaLnBrk="1" fontAlgn="base" hangingPunct="1">
                <a:spcBef>
                  <a:spcPct val="1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</a:rPr>
                <a:t>or 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+972-545-383136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</a:rPr>
                <a:t>or visit 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www.yoavram.com</a:t>
              </a:r>
            </a:p>
          </p:txBody>
        </p:sp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backgroundMark x1="2774" y1="60000" x2="43574" y2="51667"/>
                          <a14:backgroundMark x1="43574" y1="51667" x2="43941" y2="8611"/>
                          <a14:backgroundMark x1="55773" y1="11389" x2="57691" y2="48611"/>
                          <a14:backgroundMark x1="57691" y1="48611" x2="98490" y2="54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58807" y="48275917"/>
              <a:ext cx="4482389" cy="658368"/>
            </a:xfrm>
            <a:prstGeom prst="rect">
              <a:avLst/>
            </a:prstGeom>
          </p:spPr>
        </p:pic>
      </p:grpSp>
      <p:pic>
        <p:nvPicPr>
          <p:cNvPr id="1026" name="Picture 2" descr="C:\Users\user\Desktop\Yoav\2011-07-29 18.51.1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3" t="8258" r="17093" b="25219"/>
          <a:stretch/>
        </p:blipFill>
        <p:spPr bwMode="auto">
          <a:xfrm>
            <a:off x="38677754" y="39124797"/>
            <a:ext cx="1978512" cy="2178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59" name="TextBox 58"/>
          <p:cNvSpPr txBox="1"/>
          <p:nvPr/>
        </p:nvSpPr>
        <p:spPr>
          <a:xfrm>
            <a:off x="3027946" y="19750633"/>
            <a:ext cx="10409860" cy="2140099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l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1.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Fitness landscape metaphor.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Height represents fitness and  different geographic coordinates represent different genotypes. Mutation and drift move the population in all directions whereas selection drives the population uphill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(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A) A single-peak fitness landscape. Selection drives the population uphill towards the global maximum. (B) A multi-peak fitness landscape. Selection drives the population uphill towards the closest peak – the global or local maximum.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8836" y="34291996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Literature cited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84661" y="11809612"/>
            <a:ext cx="7687277" cy="3114674"/>
            <a:chOff x="4296747" y="14687552"/>
            <a:chExt cx="7687277" cy="3114674"/>
          </a:xfrm>
        </p:grpSpPr>
        <p:pic>
          <p:nvPicPr>
            <p:cNvPr id="33" name="Picture 2" descr="http://www.adventuretrekking.org/images/Ronthipeak6065m_000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6" t="16200" r="9847" b="29727"/>
            <a:stretch/>
          </p:blipFill>
          <p:spPr bwMode="auto">
            <a:xfrm>
              <a:off x="4296747" y="14687552"/>
              <a:ext cx="7687277" cy="31146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/>
            <p:cNvSpPr/>
            <p:nvPr/>
          </p:nvSpPr>
          <p:spPr>
            <a:xfrm>
              <a:off x="8218365" y="14970696"/>
              <a:ext cx="469216" cy="46921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652997" y="15767450"/>
              <a:ext cx="304800" cy="380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57797" y="15161534"/>
              <a:ext cx="1184855" cy="574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786597" y="15161534"/>
              <a:ext cx="1120184" cy="986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9891756" y="16200803"/>
              <a:ext cx="495300" cy="433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824197" y="16175551"/>
              <a:ext cx="1295400" cy="1084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119597" y="16148449"/>
              <a:ext cx="533400" cy="2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393814" y="15522569"/>
            <a:ext cx="7678124" cy="3132413"/>
            <a:chOff x="12139982" y="22166642"/>
            <a:chExt cx="7678124" cy="3132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" name="Group 1"/>
            <p:cNvGrpSpPr/>
            <p:nvPr/>
          </p:nvGrpSpPr>
          <p:grpSpPr>
            <a:xfrm>
              <a:off x="12139982" y="22166642"/>
              <a:ext cx="7678124" cy="3132413"/>
              <a:chOff x="4300513" y="20870586"/>
              <a:chExt cx="7678124" cy="3132413"/>
            </a:xfrm>
          </p:grpSpPr>
          <p:pic>
            <p:nvPicPr>
              <p:cNvPr id="21" name="Picture 2" descr="http://upload.wikimedia.org/wikipedia/commons/2/29/Le_Dorje_Lakpa_(Himalaya,_N%C3%A9pal)_(8449549937).jp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45" b="22073"/>
              <a:stretch/>
            </p:blipFill>
            <p:spPr bwMode="auto">
              <a:xfrm>
                <a:off x="4300513" y="20870586"/>
                <a:ext cx="7678124" cy="31324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/>
              <p:cNvSpPr/>
              <p:nvPr/>
            </p:nvSpPr>
            <p:spPr>
              <a:xfrm>
                <a:off x="8594781" y="21239112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V="1">
                <a:off x="4440120" y="22152238"/>
                <a:ext cx="1054784" cy="836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9083315" y="21473721"/>
                <a:ext cx="609600" cy="6003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1020783" y="22029332"/>
                <a:ext cx="429737" cy="4896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71104" y="21932034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6088187" y="22278060"/>
                <a:ext cx="1018933" cy="4818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10002720" y="21539286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0551566" y="21616868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9692915" y="21851476"/>
                <a:ext cx="214868" cy="234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14902219" y="22964409"/>
              <a:ext cx="1445376" cy="10915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73049" y="12777051"/>
            <a:ext cx="689086" cy="4863401"/>
            <a:chOff x="3199646" y="19239441"/>
            <a:chExt cx="689086" cy="486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888732" y="19239441"/>
              <a:ext cx="0" cy="486340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1887823" y="21444745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/>
                <a:t>fitness</a:t>
              </a:r>
              <a:endParaRPr lang="he-IL" sz="3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6379" y="19010412"/>
            <a:ext cx="4863401" cy="646331"/>
            <a:chOff x="5832976" y="24915068"/>
            <a:chExt cx="4863401" cy="646331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 flipV="1">
              <a:off x="8264677" y="22483368"/>
              <a:ext cx="0" cy="4863401"/>
            </a:xfrm>
            <a:prstGeom prst="straightConnector1">
              <a:avLst/>
            </a:prstGeom>
            <a:ln w="762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32919" y="24915068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/>
                <a:t>genotype</a:t>
              </a:r>
              <a:endParaRPr lang="he-IL" sz="36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368480" y="39086123"/>
            <a:ext cx="95846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2 </a:t>
            </a:r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– Fitness landscape illustration.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Each node represent a specific genotype. Node labels specify the alleles at the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A/a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and 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B/b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loci and the number of additional deleterious alleles after the forward slash, but only as much as 3 deleterious mutations are shown to keep the figure simple. Arrows define the direction of mutation and their labels denote the relevant mutation rate. Node </a:t>
            </a:r>
            <a:r>
              <a:rPr lang="en-GB" sz="2000" kern="0" dirty="0" err="1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color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indicates the fitness of a genotype, from pale brown for optimal fitness (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1+sH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) to dark brown for lower fitness (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(1-s)</a:t>
            </a:r>
            <a:r>
              <a:rPr lang="en-GB" sz="2000" i="1" kern="0" baseline="3000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3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)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– see the </a:t>
            </a:r>
            <a:r>
              <a:rPr lang="en-GB" sz="2000" kern="0" dirty="0" err="1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colorbar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Parameters: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s=0.01, H=2.</a:t>
            </a:r>
            <a:endParaRPr lang="he-IL" sz="2000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328892" y="32043498"/>
            <a:ext cx="5661117" cy="6986478"/>
            <a:chOff x="18137188" y="16166796"/>
            <a:chExt cx="5303858" cy="6300000"/>
          </a:xfrm>
        </p:grpSpPr>
        <p:pic>
          <p:nvPicPr>
            <p:cNvPr id="1025" name="Picture 1" descr="D:\workspace\ruggedsim\manuscript\fitness_landscap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37188" y="16202025"/>
              <a:ext cx="4152900" cy="614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D:\workspace\ruggedsim\manuscript\fitness_landscape_colorbar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19" t="5537" r="16198" b="8115"/>
            <a:stretch/>
          </p:blipFill>
          <p:spPr bwMode="auto">
            <a:xfrm>
              <a:off x="22538804" y="16166796"/>
              <a:ext cx="902242" cy="63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xtBox 55"/>
          <p:cNvSpPr txBox="1"/>
          <p:nvPr/>
        </p:nvSpPr>
        <p:spPr>
          <a:xfrm>
            <a:off x="8755658" y="31870227"/>
            <a:ext cx="32699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fitness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587</Words>
  <Application>Microsoft Office PowerPoint</Application>
  <PresentationFormat>Custom</PresentationFormat>
  <Paragraphs>132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130</cp:revision>
  <cp:lastPrinted>2011-08-07T18:23:50Z</cp:lastPrinted>
  <dcterms:created xsi:type="dcterms:W3CDTF">2010-06-20T11:39:28Z</dcterms:created>
  <dcterms:modified xsi:type="dcterms:W3CDTF">2013-05-13T08:01:56Z</dcterms:modified>
</cp:coreProperties>
</file>