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33" d="100"/>
          <a:sy n="33" d="100"/>
        </p:scale>
        <p:origin x="-426" y="4080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1224436" y="1368452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115966" y="6655388"/>
            <a:ext cx="11520000" cy="19894425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360000" tIns="454461" rIns="908920" bIns="908920" numCol="2" spcCol="22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Results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 smtClean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Figs. 6 and 7 show that as the mutation rate of stressed individuals increases, the appearance probability (Fig. 6) and fixation probability (Fig .7) of the double mutant </a:t>
            </a:r>
            <a:r>
              <a:rPr lang="en-US" sz="2800" i="1" kern="0" dirty="0" smtClean="0">
                <a:latin typeface="+mn-lt"/>
              </a:rPr>
              <a:t>AB</a:t>
            </a:r>
            <a:r>
              <a:rPr lang="en-US" sz="2800" kern="0" dirty="0" smtClean="0">
                <a:latin typeface="+mn-lt"/>
              </a:rPr>
              <a:t> increase. Note that the lines begin at X1 increase – equivalent to constant low mutation rate. 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Fig. 8 shows that </a:t>
            </a: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the expected adaptation time decreases with the increase in the mutation rate of stressed individuals</a:t>
            </a:r>
            <a:r>
              <a:rPr lang="en-US" sz="2800" kern="0" dirty="0">
                <a:latin typeface="+mn-lt"/>
              </a:rPr>
              <a:t>, </a:t>
            </a:r>
            <a:r>
              <a:rPr lang="en-US" sz="2800" kern="0" dirty="0" smtClean="0">
                <a:latin typeface="+mn-lt"/>
              </a:rPr>
              <a:t>both in the approximation </a:t>
            </a:r>
            <a:r>
              <a:rPr lang="en-US" sz="2800" kern="0" dirty="0">
                <a:latin typeface="+mn-lt"/>
              </a:rPr>
              <a:t>(blue) and </a:t>
            </a:r>
            <a:r>
              <a:rPr lang="en-US" sz="2800" kern="0" dirty="0" smtClean="0">
                <a:latin typeface="+mn-lt"/>
              </a:rPr>
              <a:t>the simulation (black).</a:t>
            </a:r>
            <a:endParaRPr lang="en-US" sz="2800" kern="0" dirty="0" smtClean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The difference between the approximation and the simulation estimation can be accounted to co-occurring double mutants.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64400" y="28062000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1044976" tIns="522488" rIns="1044976" bIns="1044976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We used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multi-locus Wright-Fisher simulations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Fig. 5 describes the model in a similar way to Fig. 4, only node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labels specify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both the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alleles at the A/a and B/b loci </a:t>
            </a:r>
            <a:r>
              <a:rPr lang="en-GB" sz="2800" b="1" kern="0" dirty="0">
                <a:solidFill>
                  <a:srgbClr val="000000"/>
                </a:solidFill>
                <a:latin typeface="+mn-lt"/>
              </a:rPr>
              <a:t>and the number of deleterious </a:t>
            </a:r>
            <a:r>
              <a:rPr lang="en-GB" sz="2800" b="1" kern="0" dirty="0">
                <a:solidFill>
                  <a:srgbClr val="000000"/>
                </a:solidFill>
                <a:latin typeface="+mn-lt"/>
              </a:rPr>
              <a:t>mutations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but only as much as 3 deleterious mutations are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shown to keep the figure simple. 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21200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>
                <a:solidFill>
                  <a:schemeClr val="accent2"/>
                </a:solidFill>
                <a:latin typeface="+mj-lt"/>
              </a:rPr>
              <a:t>Adaptive peak shifts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evolution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traits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coded by multiple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genes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presents an open evolutionary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question, first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described by Sewall Wright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1931 (1):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if different alleles are separately deleterious but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jointly advantageous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, how can a population evolve from one co-adapted gene complex to a better one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?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problem is illustrated using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fitness 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metaphor: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single-peak fitness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landscape selection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drives the population uphill towards the global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maximum (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Fig. 1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).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multi-peak rugged fitness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landscape selection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drives the population uphill towards the closest peak,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preventing it from shifting to the higher peak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Fig. 2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).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Stress-Induced </a:t>
            </a: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Mutagenesis</a:t>
            </a:r>
          </a:p>
          <a:p>
            <a:pPr indent="205704" algn="l" defTabSz="908920" rtl="0">
              <a:defRPr/>
            </a:pP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The mutation rate is induced by stress responses in various species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bacteria 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2-3).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previous work (4) we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studied the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evolution of stress-induced mutagenesis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constant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and changing environments.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showed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that</a:t>
            </a:r>
            <a:r>
              <a:rPr lang="en-US" sz="2800" b="1" kern="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stress-induced mutagenesis is favored by selection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over constant rate mutagenesis  because of the beneficial mutations it generates when 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180963" y="1043492"/>
            <a:ext cx="40800001" cy="193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1600" b="1" dirty="0">
                <a:latin typeface="+mj-lt"/>
              </a:rPr>
              <a:t>Stress-Induced Mutagenesis </a:t>
            </a:r>
            <a:r>
              <a:rPr lang="en-US" sz="11600" b="1" dirty="0" smtClean="0">
                <a:latin typeface="+mj-lt"/>
              </a:rPr>
              <a:t>and the Evolution </a:t>
            </a:r>
            <a:r>
              <a:rPr lang="en-US" sz="11600" b="1" dirty="0">
                <a:latin typeface="+mj-lt"/>
              </a:rPr>
              <a:t>of Complex Traits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80963" y="3456684"/>
            <a:ext cx="40809531" cy="270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>
                <a:latin typeface="+mj-lt"/>
              </a:rPr>
              <a:t>Yoav</a:t>
            </a:r>
            <a:r>
              <a:rPr lang="en-US" sz="8000" b="1" dirty="0">
                <a:latin typeface="+mj-lt"/>
              </a:rPr>
              <a:t> </a:t>
            </a:r>
            <a:r>
              <a:rPr lang="en-US" sz="8000" b="1" dirty="0" smtClean="0">
                <a:latin typeface="+mj-lt"/>
              </a:rPr>
              <a:t>Ram &amp; </a:t>
            </a:r>
            <a:r>
              <a:rPr lang="en-US" sz="8000" b="1" dirty="0">
                <a:latin typeface="+mj-lt"/>
              </a:rPr>
              <a:t>Lilach Hadany</a:t>
            </a:r>
            <a:r>
              <a:rPr lang="en-US" sz="6000" b="1" dirty="0">
                <a:latin typeface="+mj-lt"/>
              </a:rPr>
              <a:t/>
            </a:r>
            <a:br>
              <a:rPr lang="en-US" sz="6000" b="1" dirty="0">
                <a:latin typeface="+mj-lt"/>
              </a:rPr>
            </a:br>
            <a:r>
              <a:rPr lang="en-US" sz="5400" dirty="0" smtClean="0">
                <a:latin typeface="+mj-lt"/>
              </a:rPr>
              <a:t>Department </a:t>
            </a:r>
            <a:r>
              <a:rPr lang="en-US" sz="5400" dirty="0">
                <a:latin typeface="+mj-lt"/>
              </a:rPr>
              <a:t>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4461" rIns="6120000" bIns="90892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Analytic Model</a:t>
            </a:r>
            <a:endParaRPr lang="en-US" sz="2800" kern="0" dirty="0">
              <a:solidFill>
                <a:srgbClr val="000000"/>
              </a:solidFill>
              <a:latin typeface="+mj-lt"/>
            </a:endParaRPr>
          </a:p>
          <a:p>
            <a:pPr algn="l" rtl="0"/>
            <a:r>
              <a:rPr lang="en-GB" sz="2800" kern="0" dirty="0">
                <a:solidFill>
                  <a:srgbClr val="000000"/>
                </a:solidFill>
                <a:latin typeface="+mn-lt"/>
              </a:rPr>
              <a:t>We model two loci, </a:t>
            </a:r>
            <a:r>
              <a:rPr lang="en-GB" sz="28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GB" sz="2800" i="1" kern="0" dirty="0" smtClean="0">
                <a:solidFill>
                  <a:srgbClr val="000000"/>
                </a:solidFill>
                <a:latin typeface="+mn-lt"/>
              </a:rPr>
              <a:t>B/b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. The genotype </a:t>
            </a:r>
            <a:r>
              <a:rPr lang="en-GB" sz="28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is the low peak and </a:t>
            </a:r>
            <a:r>
              <a:rPr lang="en-GB" sz="2800" i="1" kern="0" dirty="0">
                <a:solidFill>
                  <a:srgbClr val="000000"/>
                </a:solidFill>
                <a:latin typeface="+mn-lt"/>
              </a:rPr>
              <a:t>AB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is the higher peak (see Fig. 3).</a:t>
            </a:r>
          </a:p>
          <a:p>
            <a:pPr algn="l" rtl="0"/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GB" sz="2800" kern="0" dirty="0">
                <a:solidFill>
                  <a:srgbClr val="000000"/>
                </a:solidFill>
                <a:latin typeface="+mn-lt"/>
              </a:rPr>
              <a:t>Fig. 4 shows described the model. </a:t>
            </a:r>
            <a:r>
              <a:rPr lang="en-GB" sz="2800" b="1" kern="0" dirty="0">
                <a:solidFill>
                  <a:srgbClr val="000000"/>
                </a:solidFill>
                <a:latin typeface="+mn-lt"/>
              </a:rPr>
              <a:t>E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ach node represent a specific genotype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. Node labels specify the alleles at the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A/a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B/b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loci. The “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RIP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” node represents genotypes with deleterious mutations that will not contribute to adaptation. Arrows define the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direction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mutation and their labels denote the relevant mutation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rate: 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U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for deleterious mutation and 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µ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 for beneficial mutation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. Node </a:t>
            </a:r>
            <a:r>
              <a:rPr lang="en-US" sz="2800" b="1" kern="0" dirty="0" err="1">
                <a:solidFill>
                  <a:srgbClr val="000000"/>
                </a:solidFill>
                <a:latin typeface="+mn-lt"/>
              </a:rPr>
              <a:t>colour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 indicates the fitness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of a genotype, from pale brown for optimal fitness to dark brown for lower fitness.</a:t>
            </a:r>
            <a:endParaRPr lang="en-US" sz="2000" b="1" kern="0" dirty="0">
              <a:solidFill>
                <a:sysClr val="windowText" lastClr="000000"/>
              </a:solidFill>
              <a:latin typeface="+mn-lt"/>
              <a:cs typeface="Helvetica" pitchFamily="34" charset="0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  <a:latin typeface="+mj-lt"/>
                  </a:rPr>
                  <a:t>Analytic Approximations</a:t>
                </a: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appearance probability </a:t>
                </a:r>
                <a:r>
                  <a:rPr lang="en-US" b="1" i="1" kern="0" dirty="0">
                    <a:solidFill>
                      <a:schemeClr val="accent2"/>
                    </a:solidFill>
                    <a:latin typeface="+mj-lt"/>
                  </a:rPr>
                  <a:t>q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with or without stress-induced mutagenesis (SIM):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b="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where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U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genomic deleterious mutation rate,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µ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beneficial mutation rate in the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+mn-lt"/>
                  </a:rPr>
                  <a:t>a/A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and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+mn-lt"/>
                  </a:rPr>
                  <a:t>b/B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loci, </a:t>
                </a:r>
                <a:r>
                  <a:rPr lang="el-GR" sz="2800" b="1" i="1" kern="0" dirty="0" smtClean="0">
                    <a:solidFill>
                      <a:schemeClr val="tx1"/>
                    </a:solidFill>
                    <a:latin typeface="+mn-lt"/>
                  </a:rPr>
                  <a:t>τ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mutation rate fold increase and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s</a:t>
                </a:r>
                <a:r>
                  <a:rPr lang="en-US" sz="2800" kern="0" dirty="0">
                    <a:solidFill>
                      <a:schemeClr val="tx1"/>
                    </a:solidFill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selection.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can be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800" kern="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5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– </a:t>
                </a:r>
                <a:r>
                  <a:rPr lang="en-US" sz="2800" b="1" kern="0" dirty="0">
                    <a:solidFill>
                      <a:schemeClr val="tx2"/>
                    </a:solidFill>
                    <a:latin typeface="+mn-lt"/>
                  </a:rPr>
                  <a:t>SIM increases the appearance probability q if the increased mutation rate is below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0.5.</a:t>
                </a:r>
                <a:endParaRPr lang="en-US" sz="2800" b="1" kern="0" dirty="0">
                  <a:solidFill>
                    <a:schemeClr val="tx2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fixation probability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ρ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as well: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𝑠𝐻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latin typeface="+mn-lt"/>
                  </a:rPr>
                  <a:t>where </a:t>
                </a:r>
                <a:r>
                  <a:rPr lang="en-US" sz="2800" i="1" kern="0" dirty="0" smtClean="0">
                    <a:latin typeface="+mn-lt"/>
                  </a:rPr>
                  <a:t>H</a:t>
                </a:r>
                <a:r>
                  <a:rPr lang="en-US" sz="2800" kern="0" dirty="0" smtClean="0"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relative selective advantage of the double mutant. 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This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𝜌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ker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increases the fixation probability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The population </a:t>
                </a: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adaptation rate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ν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can be approximated by a geometric distribution </a:t>
                </a:r>
                <a:r>
                  <a:rPr lang="en-US" sz="2800" kern="0" dirty="0" smtClean="0">
                    <a:latin typeface="+mn-lt"/>
                  </a:rPr>
                  <a:t>with </a:t>
                </a:r>
                <a:r>
                  <a:rPr lang="en-US" sz="2800" i="1" kern="0" dirty="0" smtClean="0">
                    <a:latin typeface="+mn-lt"/>
                  </a:rPr>
                  <a:t>1/</a:t>
                </a:r>
                <a:r>
                  <a:rPr lang="en-US" sz="2800" i="1" kern="0" dirty="0" err="1" smtClean="0">
                    <a:latin typeface="+mn-lt"/>
                  </a:rPr>
                  <a:t>Nq</a:t>
                </a:r>
                <a:r>
                  <a:rPr lang="el-GR" sz="2800" i="1" kern="0" dirty="0" smtClean="0">
                    <a:latin typeface="+mn-lt"/>
                  </a:rPr>
                  <a:t>ρ</a:t>
                </a:r>
                <a:r>
                  <a:rPr lang="en-US" sz="2800" kern="0" dirty="0" smtClean="0">
                    <a:latin typeface="+mn-lt"/>
                  </a:rPr>
                  <a:t> as the </a:t>
                </a:r>
                <a:r>
                  <a:rPr lang="en-US" sz="2800" kern="0" dirty="0" smtClean="0">
                    <a:latin typeface="+mn-lt"/>
                  </a:rPr>
                  <a:t>probability and </a:t>
                </a:r>
                <a:r>
                  <a:rPr lang="en-US" sz="2800" i="1" kern="0" dirty="0" smtClean="0">
                    <a:latin typeface="+mn-lt"/>
                  </a:rPr>
                  <a:t>N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as the population size: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increases the adaption rate if the increased mutation rate is below 1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8836" y="28062001"/>
            <a:ext cx="11520000" cy="484595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analyzed  the adaption time on a rugged fitness landscape with and without stress-induced mutagenesis. 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Our results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suggest that </a:t>
            </a: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stress-induced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mutagenesis can resolve the problem of adaptive peak shifts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by increasing the capacity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of populations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to adapt, in particular in the case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adaptation, without the burden of deleterious mutations that is created by constitutive mutagenesis in asexual populations.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29308836" y="38870073"/>
            <a:ext cx="11520000" cy="2558389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795600" tIns="252000" rIns="795600" bIns="7956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For more information</a:t>
            </a: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Please contact Yoav Ram at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yoavram@post.tau.ac.il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or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+972-545-383136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or visit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www.yoavram.com</a:t>
            </a: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8836" y="34132092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Literature 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Wright </a:t>
            </a:r>
            <a:r>
              <a:rPr lang="en-US" sz="2400" dirty="0" smtClean="0">
                <a:latin typeface="+mn-lt"/>
              </a:rPr>
              <a:t>S. </a:t>
            </a:r>
            <a:r>
              <a:rPr lang="en-US" sz="2400" i="1" dirty="0">
                <a:latin typeface="+mn-lt"/>
              </a:rPr>
              <a:t>Am Nat</a:t>
            </a:r>
            <a:r>
              <a:rPr lang="en-US" sz="2400" dirty="0">
                <a:latin typeface="+mn-lt"/>
              </a:rPr>
              <a:t> 1988, 131:115–123.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Galhardo</a:t>
            </a:r>
            <a:r>
              <a:rPr lang="en-US" sz="2400" dirty="0">
                <a:latin typeface="+mn-lt"/>
              </a:rPr>
              <a:t> RS, </a:t>
            </a:r>
            <a:r>
              <a:rPr lang="en-US" sz="2400" dirty="0" smtClean="0">
                <a:latin typeface="+mn-lt"/>
              </a:rPr>
              <a:t>et al. </a:t>
            </a:r>
            <a:r>
              <a:rPr lang="en-US" sz="2400" i="1" dirty="0" err="1" smtClean="0">
                <a:latin typeface="+mn-lt"/>
              </a:rPr>
              <a:t>Crit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Rev </a:t>
            </a:r>
            <a:r>
              <a:rPr lang="en-US" sz="2400" i="1" dirty="0" err="1">
                <a:latin typeface="+mn-lt"/>
              </a:rPr>
              <a:t>Biochem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Biol</a:t>
            </a:r>
            <a:r>
              <a:rPr lang="en-US" sz="2400" dirty="0">
                <a:latin typeface="+mn-lt"/>
              </a:rPr>
              <a:t> 2007, 42:399–435.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Bjedov</a:t>
            </a:r>
            <a:r>
              <a:rPr lang="en-US" sz="2400" dirty="0">
                <a:latin typeface="+mn-lt"/>
              </a:rPr>
              <a:t> I,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Science</a:t>
            </a:r>
            <a:r>
              <a:rPr lang="en-US" sz="2400" dirty="0">
                <a:latin typeface="+mn-lt"/>
              </a:rPr>
              <a:t> 2003, 300:1404–9.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Ram Y, </a:t>
            </a:r>
            <a:r>
              <a:rPr lang="en-US" sz="2400" dirty="0" err="1">
                <a:latin typeface="+mn-lt"/>
              </a:rPr>
              <a:t>Hadany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L. </a:t>
            </a:r>
            <a:r>
              <a:rPr lang="en-US" sz="2400" i="1" dirty="0" smtClean="0">
                <a:latin typeface="+mn-lt"/>
              </a:rPr>
              <a:t>Evolution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2012, 66:2315–28.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Kibota</a:t>
            </a:r>
            <a:r>
              <a:rPr lang="en-US" sz="2400" dirty="0">
                <a:latin typeface="+mn-lt"/>
              </a:rPr>
              <a:t> TT, Lynch </a:t>
            </a:r>
            <a:r>
              <a:rPr lang="en-US" sz="2400" dirty="0" smtClean="0">
                <a:latin typeface="+mn-lt"/>
              </a:rPr>
              <a:t>M. </a:t>
            </a:r>
            <a:r>
              <a:rPr lang="en-US" sz="2400" i="1" dirty="0">
                <a:latin typeface="+mn-lt"/>
              </a:rPr>
              <a:t>Nature</a:t>
            </a:r>
            <a:r>
              <a:rPr lang="en-US" sz="2400" dirty="0">
                <a:latin typeface="+mn-lt"/>
              </a:rPr>
              <a:t> 1996, 381:694–6.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Gordo </a:t>
            </a:r>
            <a:r>
              <a:rPr lang="en-US" sz="2400" dirty="0" smtClean="0">
                <a:latin typeface="+mn-lt"/>
              </a:rPr>
              <a:t>I, et al. </a:t>
            </a:r>
            <a:r>
              <a:rPr lang="en-US" sz="2400" i="1" dirty="0">
                <a:latin typeface="+mn-lt"/>
              </a:rPr>
              <a:t>J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Microbiol</a:t>
            </a:r>
            <a:r>
              <a:rPr lang="en-US" sz="2400" i="1" dirty="0">
                <a:latin typeface="+mn-lt"/>
              </a:rPr>
              <a:t> Biotech</a:t>
            </a:r>
            <a:r>
              <a:rPr lang="en-US" sz="2400" dirty="0">
                <a:latin typeface="+mn-lt"/>
              </a:rPr>
              <a:t> 2011, 21:20–35.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Drake JW,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Genetics</a:t>
            </a:r>
            <a:r>
              <a:rPr lang="en-US" sz="2400" dirty="0">
                <a:latin typeface="+mn-lt"/>
              </a:rPr>
              <a:t> 1998, 148:1667–86.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Wielgoss</a:t>
            </a:r>
            <a:r>
              <a:rPr lang="en-US" sz="2400" dirty="0">
                <a:latin typeface="+mn-lt"/>
              </a:rPr>
              <a:t> S, et </a:t>
            </a:r>
            <a:r>
              <a:rPr lang="en-US" sz="2400" dirty="0" smtClean="0">
                <a:latin typeface="+mn-lt"/>
              </a:rPr>
              <a:t>al. </a:t>
            </a:r>
            <a:r>
              <a:rPr lang="en-US" sz="2400" i="1" dirty="0">
                <a:latin typeface="+mn-lt"/>
              </a:rPr>
              <a:t>G3</a:t>
            </a:r>
            <a:r>
              <a:rPr lang="en-US" sz="2400" dirty="0">
                <a:latin typeface="+mn-lt"/>
              </a:rPr>
              <a:t> 2011, 1:183.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Hall LMC, Henderson-</a:t>
            </a:r>
            <a:r>
              <a:rPr lang="en-US" sz="2400" dirty="0" err="1">
                <a:latin typeface="+mn-lt"/>
              </a:rPr>
              <a:t>Begg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SK. </a:t>
            </a:r>
            <a:r>
              <a:rPr lang="en-US" sz="2400" i="1" dirty="0" smtClean="0">
                <a:latin typeface="+mn-lt"/>
              </a:rPr>
              <a:t>Microbiology </a:t>
            </a:r>
            <a:r>
              <a:rPr lang="en-US" sz="2400" i="1" dirty="0">
                <a:latin typeface="+mn-lt"/>
              </a:rPr>
              <a:t>(UK)</a:t>
            </a:r>
            <a:r>
              <a:rPr lang="en-US" sz="2400" dirty="0">
                <a:latin typeface="+mn-lt"/>
              </a:rPr>
              <a:t> 2006, </a:t>
            </a:r>
            <a:endParaRPr lang="en-US" sz="2400" dirty="0" smtClean="0">
              <a:latin typeface="+mn-lt"/>
            </a:endParaRPr>
          </a:p>
          <a:p>
            <a:pPr marL="0" lvl="0" indent="0" algn="l" rtl="0"/>
            <a:r>
              <a:rPr lang="en-US" sz="2400" dirty="0" smtClean="0">
                <a:latin typeface="+mn-lt"/>
              </a:rPr>
              <a:t>       152(</a:t>
            </a:r>
            <a:r>
              <a:rPr lang="en-US" sz="2400" dirty="0" err="1" smtClean="0">
                <a:latin typeface="+mn-lt"/>
              </a:rPr>
              <a:t>Pt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9):2505–14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84661" y="11593588"/>
            <a:ext cx="7687277" cy="3114674"/>
            <a:chOff x="4296747" y="14687552"/>
            <a:chExt cx="7687277" cy="3114674"/>
          </a:xfrm>
        </p:grpSpPr>
        <p:pic>
          <p:nvPicPr>
            <p:cNvPr id="33" name="Picture 2" descr="http://www.adventuretrekking.org/images/Ronthipeak6065m_00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6" t="16200" r="9847" b="29727"/>
            <a:stretch/>
          </p:blipFill>
          <p:spPr bwMode="auto">
            <a:xfrm>
              <a:off x="4296747" y="14687552"/>
              <a:ext cx="7687277" cy="3114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/>
            <p:cNvSpPr/>
            <p:nvPr/>
          </p:nvSpPr>
          <p:spPr>
            <a:xfrm>
              <a:off x="8218365" y="14970696"/>
              <a:ext cx="469216" cy="46921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652997" y="15767450"/>
              <a:ext cx="304800" cy="3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57797" y="15161534"/>
              <a:ext cx="1184855" cy="57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786597" y="15161534"/>
              <a:ext cx="1120184" cy="986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891756" y="16200803"/>
              <a:ext cx="495300" cy="43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824197" y="16175551"/>
              <a:ext cx="1295400" cy="1084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19597" y="16148449"/>
              <a:ext cx="533400" cy="2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3049" y="12561027"/>
            <a:ext cx="689086" cy="4863401"/>
            <a:chOff x="3199646" y="19239441"/>
            <a:chExt cx="689086" cy="486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888732" y="19239441"/>
              <a:ext cx="0" cy="48634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887823" y="21444745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fitness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6379" y="18794388"/>
            <a:ext cx="4863401" cy="646331"/>
            <a:chOff x="5832976" y="24915068"/>
            <a:chExt cx="4863401" cy="646331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 flipV="1">
              <a:off x="8264677" y="22483368"/>
              <a:ext cx="0" cy="4863401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32919" y="24915068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genotype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91130"/>
              </p:ext>
            </p:extLst>
          </p:nvPr>
        </p:nvGraphicFramePr>
        <p:xfrm>
          <a:off x="16574400" y="21864012"/>
          <a:ext cx="9900000" cy="3627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9928"/>
                <a:gridCol w="2306813"/>
                <a:gridCol w="4745453"/>
                <a:gridCol w="1337806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5, 6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6</a:t>
                      </a:r>
                      <a:endParaRPr lang="he-IL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6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9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8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-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4</a:t>
                      </a: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6378939" y="25861241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800" b="1" kern="0" dirty="0" smtClean="0">
                <a:solidFill>
                  <a:sysClr val="windowText" lastClr="000000"/>
                </a:solidFill>
                <a:cs typeface="Helvetica" pitchFamily="34" charset="0"/>
              </a:rPr>
              <a:t>Table 1</a:t>
            </a:r>
            <a:r>
              <a:rPr lang="en-US" sz="2800" b="1" kern="0" dirty="0">
                <a:solidFill>
                  <a:sysClr val="windowText" lastClr="000000"/>
                </a:solidFill>
                <a:cs typeface="Helvetica" pitchFamily="34" charset="0"/>
              </a:rPr>
              <a:t>. </a:t>
            </a:r>
            <a:r>
              <a:rPr lang="en-US" sz="2800" kern="0" dirty="0" smtClean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  <a:endParaRPr lang="en-US" sz="2800" kern="0" dirty="0">
              <a:solidFill>
                <a:sysClr val="windowText" lastClr="000000"/>
              </a:solidFill>
              <a:cs typeface="Helvetica" pitchFamily="34" charset="0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43205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324" y="40785775"/>
            <a:ext cx="3914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D:\university\confrences\GRC2013\adaptation_time_s_0.05_logN_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112" y="18938404"/>
            <a:ext cx="9145588" cy="73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:\university\confrences\GRC2013\app_fix_probs_s_0.05_logN_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572" y="8281220"/>
            <a:ext cx="6084888" cy="97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D:\university\confrences\GRC2013\fitness_landscape_analytic_model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r="6304"/>
          <a:stretch/>
        </p:blipFill>
        <p:spPr bwMode="auto">
          <a:xfrm>
            <a:off x="7638138" y="35001818"/>
            <a:ext cx="501012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:\workspace\ruggedsim\manuscript\fitness_landscape_colorbar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9" t="5537" r="16198" b="8115"/>
          <a:stretch/>
        </p:blipFill>
        <p:spPr bwMode="auto">
          <a:xfrm>
            <a:off x="12648258" y="34951089"/>
            <a:ext cx="879668" cy="63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14936" y="3470815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393814" y="15306545"/>
            <a:ext cx="7678124" cy="3132413"/>
            <a:chOff x="4393814" y="15306545"/>
            <a:chExt cx="7678124" cy="3132413"/>
          </a:xfrm>
        </p:grpSpPr>
        <p:grpSp>
          <p:nvGrpSpPr>
            <p:cNvPr id="2" name="Group 1"/>
            <p:cNvGrpSpPr/>
            <p:nvPr/>
          </p:nvGrpSpPr>
          <p:grpSpPr>
            <a:xfrm>
              <a:off x="4393814" y="15306545"/>
              <a:ext cx="7678124" cy="3132413"/>
              <a:chOff x="4300513" y="20870586"/>
              <a:chExt cx="7678124" cy="3132413"/>
            </a:xfrm>
          </p:grpSpPr>
          <p:pic>
            <p:nvPicPr>
              <p:cNvPr id="21" name="Picture 2" descr="http://upload.wikimedia.org/wikipedia/commons/2/29/Le_Dorje_Lakpa_(Himalaya,_N%C3%A9pal)_(8449549937).jpg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45" b="22073"/>
              <a:stretch/>
            </p:blipFill>
            <p:spPr bwMode="auto">
              <a:xfrm>
                <a:off x="4300513" y="20870586"/>
                <a:ext cx="7678124" cy="31324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/>
              <p:cNvSpPr/>
              <p:nvPr/>
            </p:nvSpPr>
            <p:spPr>
              <a:xfrm>
                <a:off x="8594781" y="21239112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6105654" y="21539286"/>
                <a:ext cx="2402472" cy="4878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71104" y="21932034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6114210" y="22288527"/>
                <a:ext cx="961111" cy="5445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7168622" y="16104313"/>
              <a:ext cx="1432805" cy="1164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4393814" y="16669238"/>
              <a:ext cx="1174206" cy="97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9277601" y="15975246"/>
              <a:ext cx="598699" cy="693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4" name="Picture 20" descr="D:\university\confrences\GRC2013\fitness_bar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09" y="28785216"/>
            <a:ext cx="5487988" cy="548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8418245" y="28836599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[3]</a:t>
            </a:r>
            <a:endParaRPr lang="he-IL" sz="4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418245" y="35066861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[4]</a:t>
            </a:r>
            <a:endParaRPr lang="he-IL" sz="4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552779" y="11558620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[1]</a:t>
            </a:r>
            <a:endParaRPr lang="he-IL" sz="4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0533206" y="15283597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[2]</a:t>
            </a:r>
            <a:endParaRPr lang="he-IL" sz="4800" dirty="0"/>
          </a:p>
        </p:txBody>
      </p:sp>
      <p:pic>
        <p:nvPicPr>
          <p:cNvPr id="1046" name="Picture 22" descr="D:\university\confrences\GRC2013\fitness_landscape_stochastic_mode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148" y="31611812"/>
            <a:ext cx="9629651" cy="96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16638077" y="31695573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[5]</a:t>
            </a:r>
            <a:endParaRPr lang="he-IL" sz="4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0171652" y="8497244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[6]</a:t>
            </a:r>
            <a:endParaRPr lang="he-IL" sz="4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0171651" y="13066847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[7]</a:t>
            </a:r>
            <a:endParaRPr lang="he-IL" sz="4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0884741" y="19519539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[8]</a:t>
            </a:r>
            <a:endParaRPr lang="he-IL" sz="4800" dirty="0"/>
          </a:p>
        </p:txBody>
      </p:sp>
      <p:pic>
        <p:nvPicPr>
          <p:cNvPr id="1047" name="Picture 23" descr="D:\university\confrences\GRC2013\fitness_landscape_colorbar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8" t="8590" r="15914" b="8599"/>
          <a:stretch/>
        </p:blipFill>
        <p:spPr bwMode="auto">
          <a:xfrm>
            <a:off x="25923180" y="32874221"/>
            <a:ext cx="1215997" cy="75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4808424" y="3238473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pic>
        <p:nvPicPr>
          <p:cNvPr id="1052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2572" y="39051084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796" y="36292332"/>
            <a:ext cx="1905000" cy="23812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4913</TotalTime>
  <Words>1059</Words>
  <Application>Microsoft Office PowerPoint</Application>
  <PresentationFormat>Custom</PresentationFormat>
  <Paragraphs>239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171</cp:revision>
  <cp:lastPrinted>2011-08-07T18:23:50Z</cp:lastPrinted>
  <dcterms:created xsi:type="dcterms:W3CDTF">2010-06-20T11:39:28Z</dcterms:created>
  <dcterms:modified xsi:type="dcterms:W3CDTF">2013-05-23T12:09:59Z</dcterms:modified>
</cp:coreProperties>
</file>