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20" d="100"/>
          <a:sy n="20" d="100"/>
        </p:scale>
        <p:origin x="-1992" y="156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180964" y="759375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712" y="6721200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performed Wright-Fisher simulations without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recombination, tracking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frequency of </a:t>
            </a:r>
            <a:r>
              <a:rPr lang="en-US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and the number of deleterious mutations in each type – see Figure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3.</a:t>
            </a: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evolution of complex traits, coded by multiple genes, 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?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 below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illustrates this problem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b="1" kern="0" dirty="0" smtClean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mutation rate is induced by stress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responses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v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(2-3)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and yeast, and may also be induced by stress in algae, flies and human cancer cells.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previous work (4) we modeled the evolution of stress-induced mutagenesis in asexual population in constant and changing environments. Our results showed that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stress-induced mutagenesis is favored by selection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over constant rate mutagenesis  because of the beneficial mutations it generates 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Consider an asexual population with two bi-allelic loci,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at a mutation-selection balance. An environmental change causes the previously deleterious combination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to be favorable, but the intermediate types </a:t>
            </a:r>
            <a:r>
              <a:rPr lang="en-US" sz="2800" i="1" kern="0" dirty="0" err="1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800" i="1" kern="0" dirty="0" err="1">
                <a:solidFill>
                  <a:srgbClr val="000000"/>
                </a:solidFill>
                <a:latin typeface="+mn-lt"/>
              </a:rPr>
              <a:t>aB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are still deleterious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addition to adaptation, the population must also cope with deleterious mutations, so we assumed that individuals with deleterious mutations will not contribute to the adaptation process.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accent2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accent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accent6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accent3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i="1" kern="0" dirty="0" smtClean="0">
                    <a:solidFill>
                      <a:schemeClr val="accent4"/>
                    </a:solidFill>
                    <a:latin typeface="+mn-lt"/>
                  </a:rPr>
                  <a:t>H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is easy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with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1/</a:t>
                </a:r>
                <a:r>
                  <a:rPr lang="en-US" sz="2800" i="1" kern="0" dirty="0" err="1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</a:t>
                </a:r>
                <a:r>
                  <a:rPr lang="en-US" sz="2800" i="1" kern="0" dirty="0" err="1" smtClean="0">
                    <a:solidFill>
                      <a:srgbClr val="000000"/>
                    </a:solidFill>
                    <a:latin typeface="+mn-lt"/>
                  </a:rPr>
                  <a:t>q</a:t>
                </a:r>
                <a:r>
                  <a:rPr lang="el-GR" sz="2800" i="1" kern="0" dirty="0" smtClean="0">
                    <a:solidFill>
                      <a:srgbClr val="000000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as the probability, with </a:t>
                </a:r>
                <a:r>
                  <a:rPr lang="en-US" sz="2800" i="1" kern="0" dirty="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 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2000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stress-induced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mutagenesis can resolve the problem of adaptive peak shifts 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9029975"/>
            <a:ext cx="11520000" cy="239848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For more information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Please contact Yoav Ram at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yoavram@post.tau.ac.il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or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+972-545-383136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or visit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www.yoavram.com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27946" y="19750633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1.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 metaphor.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Height represents fitness and  different geographic coordinates represent different genotypes. Mutation and drift move the population in all directions whereas selection drives the population uphill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(A) A single-peak fitness landscape. Selection drives the population uphill towards the global maximum. (B) A multi-peak rugged fitness landscape. Selection drives the population uphill towards the closest peak – the global or local maximum.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131:115–123.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42:399–435.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</a:t>
            </a:r>
            <a:r>
              <a:rPr lang="en-US" sz="2400" i="1" dirty="0">
                <a:latin typeface="+mn-lt"/>
              </a:rPr>
              <a:t>et al</a:t>
            </a:r>
            <a:r>
              <a:rPr lang="en-US" sz="2400" i="1" dirty="0" smtClean="0">
                <a:latin typeface="+mn-lt"/>
              </a:rPr>
              <a:t>.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300:1404–9.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66:2315–28.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381:694–6.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21:20–35.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148:1667–86.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1:183.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2006, 152(</a:t>
            </a:r>
            <a:r>
              <a:rPr lang="en-US" sz="2400" dirty="0" err="1">
                <a:latin typeface="+mn-lt"/>
              </a:rPr>
              <a:t>Pt</a:t>
            </a:r>
            <a:r>
              <a:rPr lang="en-US" sz="2400" dirty="0">
                <a:latin typeface="+mn-lt"/>
              </a:rPr>
              <a:t> 9):2505–14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809612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93814" y="15522569"/>
            <a:ext cx="7678124" cy="3132413"/>
            <a:chOff x="12139982" y="22166642"/>
            <a:chExt cx="7678124" cy="3132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12139982" y="22166642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40120" y="22152238"/>
                <a:ext cx="1054784" cy="83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083315" y="21473721"/>
                <a:ext cx="609600" cy="6003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1020783" y="22029332"/>
                <a:ext cx="429737" cy="489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088187" y="22278060"/>
                <a:ext cx="1018933" cy="481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0002720" y="21539286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551566" y="21616868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692915" y="21851476"/>
                <a:ext cx="214868" cy="234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4902219" y="22964409"/>
              <a:ext cx="1445376" cy="109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777051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9010412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42664" y="38878990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simulations.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loci and the number of additional deleterious alleles after the forward slash, but only as much as 3 deleterious mutations are shown to keep the figure simple. Arrows define the direction of mutation and their labels denote the relevant mutation rate. 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(1-s)</a:t>
            </a:r>
            <a:r>
              <a:rPr lang="en-GB" sz="2000" i="1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– see the </a:t>
            </a:r>
            <a:r>
              <a:rPr lang="en-GB" sz="2000" kern="0" dirty="0" err="1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colourbar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9925"/>
              </p:ext>
            </p:extLst>
          </p:nvPr>
        </p:nvGraphicFramePr>
        <p:xfrm>
          <a:off x="16572877" y="21215940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5, 6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800" dirty="0" smtClean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Helvetica" pitchFamily="34" charset="0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9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Helvetica" pitchFamily="34" charset="0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Helvetica" pitchFamily="34" charset="0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Helvetica" pitchFamily="34" charset="0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7416" y="25213169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Table 1</a:t>
            </a: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Model parameters and estimated values for bacteria.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84676" y="38980108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2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illustration for analytical model.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loci. The “RIP” node represents genotypes with deleterious mutations that will not contribute to adaptation. Arrows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define the direction of mutation and their labels denote the relevant mutation rate. Node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colour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GB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1-s)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30" name="Picture 6" descr="D:\workspace\ruggedsim\manuscript\fitness_landscape_4_type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6"/>
          <a:stretch/>
        </p:blipFill>
        <p:spPr bwMode="auto">
          <a:xfrm>
            <a:off x="4752828" y="32619924"/>
            <a:ext cx="7108839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workspace\ruggedsim\manuscript\fitness_landsc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172" y="31118677"/>
            <a:ext cx="7621927" cy="762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3013763" y="30824632"/>
            <a:ext cx="3629497" cy="7946930"/>
            <a:chOff x="8755658" y="31870227"/>
            <a:chExt cx="3269978" cy="7159749"/>
          </a:xfrm>
        </p:grpSpPr>
        <p:pic>
          <p:nvPicPr>
            <p:cNvPr id="16" name="Picture 2" descr="D:\workspace\ruggedsim\manuscript\fitness_landscape_colorbar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19" t="5537" r="16198" b="8115"/>
            <a:stretch/>
          </p:blipFill>
          <p:spPr bwMode="auto">
            <a:xfrm>
              <a:off x="10027006" y="32043498"/>
              <a:ext cx="963016" cy="698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8755658" y="31870227"/>
              <a:ext cx="32699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fitness</a:t>
              </a:r>
              <a:endParaRPr lang="he-IL" sz="2400" dirty="0"/>
            </a:p>
          </p:txBody>
        </p:sp>
      </p:grpSp>
      <p:pic>
        <p:nvPicPr>
          <p:cNvPr id="1033" name="Picture 9" descr="C:\Users\yoavram\Pictures\yoav_mypictr_Fac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628" y="39172652"/>
            <a:ext cx="1679338" cy="20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324" y="40756828"/>
            <a:ext cx="3914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D:\workspace\ruggedsim\manuscript\analytic_simulation_comparison_SIM_U_0.0004_s_0.05_logN_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237" y="17523825"/>
            <a:ext cx="8756948" cy="656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workspace\ruggedsim\manuscript\analytic_simulation_comparison_appearance_SIM_U_0.0004_s_0.05_logN_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580" y="7833793"/>
            <a:ext cx="6120000" cy="459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workspace\ruggedsim\manuscript\analytic_simulation_comparison_fixation_SIM_U_0.0004_s_0.05_logN_8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820" y="12691889"/>
            <a:ext cx="6120000" cy="459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9862781" y="24503161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6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Adaptation time.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generations before fixation of a double mutant. The simulation results verify the analytical results: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stress-induced </a:t>
            </a:r>
            <a:r>
              <a:rPr lang="en-US" sz="2000" b="1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mutagenesis increases the adaptation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rate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Parameters used: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=2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068836" y="7988860"/>
            <a:ext cx="5203805" cy="4054957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 anchor="ctr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5.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Waiting time for appearance of double mutant.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generations before the appearance of a double mutant. Approximated by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1/</a:t>
            </a:r>
            <a:r>
              <a:rPr lang="en-US" sz="2000" i="1" kern="0" dirty="0" err="1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Nq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 used: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361015" y="13021389"/>
            <a:ext cx="5203805" cy="4054957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 anchor="ctr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5. Fixation attempts.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The number of double mutants extinctions before fixation. Approximated by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1/</a:t>
            </a:r>
            <a:r>
              <a:rPr lang="el-GR" sz="2000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ρ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 used: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=0.0004,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µ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/5000,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=0.05,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=2, </a:t>
            </a:r>
            <a:r>
              <a:rPr lang="en-US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N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=10</a:t>
            </a:r>
            <a:r>
              <a:rPr lang="en-US" sz="2000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8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, see Table 1 for refs.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1221</Words>
  <Application>Microsoft Office PowerPoint</Application>
  <PresentationFormat>Custom</PresentationFormat>
  <Paragraphs>182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154</cp:revision>
  <cp:lastPrinted>2011-08-07T18:23:50Z</cp:lastPrinted>
  <dcterms:created xsi:type="dcterms:W3CDTF">2010-06-20T11:39:28Z</dcterms:created>
  <dcterms:modified xsi:type="dcterms:W3CDTF">2013-05-22T08:29:59Z</dcterms:modified>
</cp:coreProperties>
</file>