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41" d="100"/>
          <a:sy n="41" d="100"/>
        </p:scale>
        <p:origin x="1206" y="5874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י"ג/סיון/תשע"ג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1224436" y="1368452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115966" y="6655388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360000" tIns="454461" rIns="908920" bIns="908920" numCol="2" spcCol="22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Results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  <a:latin typeface="+mj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Figs. 6 and 7 show that as the mutation rate of stressed individuals increases, the appearance probability (Fig. 6) and fixation probability (Fig .7) of the double mutant </a:t>
            </a:r>
            <a:r>
              <a:rPr lang="en-US" sz="2800" i="1" kern="0" dirty="0" smtClean="0">
                <a:latin typeface="+mn-lt"/>
              </a:rPr>
              <a:t>AB</a:t>
            </a:r>
            <a:r>
              <a:rPr lang="en-US" sz="2800" kern="0" dirty="0" smtClean="0">
                <a:latin typeface="+mn-lt"/>
              </a:rPr>
              <a:t> increase. Note that the lines begin at X1 increase – equivalent to constant low mutation rate. 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Fig. 8 shows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the expected adaptation time decreases with the increase in the mutation rate of stressed individuals</a:t>
            </a:r>
            <a:r>
              <a:rPr lang="en-US" sz="2800" kern="0" dirty="0">
                <a:latin typeface="+mn-lt"/>
              </a:rPr>
              <a:t>, </a:t>
            </a:r>
            <a:r>
              <a:rPr lang="en-US" sz="2800" kern="0" dirty="0" smtClean="0">
                <a:latin typeface="+mn-lt"/>
              </a:rPr>
              <a:t>both in the approximation </a:t>
            </a:r>
            <a:r>
              <a:rPr lang="en-US" sz="2800" kern="0" dirty="0">
                <a:latin typeface="+mn-lt"/>
              </a:rPr>
              <a:t>(blue) and </a:t>
            </a:r>
            <a:r>
              <a:rPr lang="en-US" sz="2800" kern="0" dirty="0" smtClean="0">
                <a:latin typeface="+mn-lt"/>
              </a:rPr>
              <a:t>the simulation (black).</a:t>
            </a:r>
            <a:endParaRPr lang="en-US" sz="2800" kern="0" dirty="0" smtClean="0"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2800" kern="0" dirty="0" smtClean="0">
                <a:latin typeface="+mn-lt"/>
              </a:rPr>
              <a:t>The difference between the approximation and the simulation estimation can be accounted to co-occurring double mutants.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 smtClean="0">
              <a:solidFill>
                <a:schemeClr val="accent2"/>
              </a:solidFill>
              <a:latin typeface="+mn-lt"/>
            </a:endParaRP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64400" y="28062000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We used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multi-locus Wright-Fisher simulations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5 describes the model in a similar way to Fig. 4, only node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labels specify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both the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alleles at the A/a and B/b loci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and the number of deleterious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mutations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but only as much as 3 deleterious mutations are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shown to keep the figure simple. 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 smtClean="0">
              <a:solidFill>
                <a:srgbClr val="000000"/>
              </a:solidFill>
              <a:latin typeface="+mn-lt"/>
            </a:endParaRPr>
          </a:p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endParaRPr lang="en-US" sz="28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21200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b="1" kern="0" dirty="0">
                <a:solidFill>
                  <a:schemeClr val="accent2"/>
                </a:solidFill>
                <a:latin typeface="+mj-lt"/>
              </a:rPr>
              <a:t>Adaptive peak shifts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evolution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traits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coded by multiple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genes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?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problem is illustrated using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metaphor: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single-peak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global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maximum 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1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multi-peak rugged fitness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landscape selection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drives the population uphill towards the closest peak,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preventing it from shifting to the higher peak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Fig. 2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).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b="1" kern="0" dirty="0" smtClean="0">
              <a:solidFill>
                <a:schemeClr val="accent2"/>
              </a:solidFill>
              <a:latin typeface="+mj-lt"/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Stress-Induced </a:t>
            </a:r>
            <a:r>
              <a:rPr lang="en-US" b="1" kern="0" dirty="0" smtClean="0">
                <a:solidFill>
                  <a:schemeClr val="accent2"/>
                </a:solidFill>
                <a:latin typeface="+mj-lt"/>
              </a:rPr>
              <a:t>Mutagenesis</a:t>
            </a:r>
          </a:p>
          <a:p>
            <a:pPr indent="205704" algn="l" defTabSz="908920" rtl="0">
              <a:defRPr/>
            </a:pP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The mutation rate is induced by stress responses in various species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bacteria (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2-3).</a:t>
            </a: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studied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evolution of stress-induced mutagenesis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constant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and changing environments.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showed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that</a:t>
            </a:r>
            <a:r>
              <a:rPr lang="en-US" sz="2800" b="1" kern="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stress-induced mutagenesis is favored by selection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over constant rate mutagenesis  because of the beneficial mutations it generates 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180963" y="1043492"/>
            <a:ext cx="40800001" cy="193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1600" b="1" dirty="0">
                <a:latin typeface="+mj-lt"/>
              </a:rPr>
              <a:t>Stress-Induced Mutagenesis </a:t>
            </a:r>
            <a:r>
              <a:rPr lang="en-US" sz="11600" b="1" dirty="0" smtClean="0">
                <a:latin typeface="+mj-lt"/>
              </a:rPr>
              <a:t>and the Evolution </a:t>
            </a:r>
            <a:r>
              <a:rPr lang="en-US" sz="11600" b="1" dirty="0">
                <a:latin typeface="+mj-lt"/>
              </a:rPr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180963" y="3456684"/>
            <a:ext cx="40809531" cy="270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>
                <a:latin typeface="+mj-lt"/>
              </a:rPr>
              <a:t>Yoav</a:t>
            </a:r>
            <a:r>
              <a:rPr lang="en-US" sz="8000" b="1" dirty="0">
                <a:latin typeface="+mj-lt"/>
              </a:rPr>
              <a:t> </a:t>
            </a:r>
            <a:r>
              <a:rPr lang="en-US" sz="8000" b="1" dirty="0" smtClean="0">
                <a:latin typeface="+mj-lt"/>
              </a:rPr>
              <a:t>Ram &amp; </a:t>
            </a:r>
            <a:r>
              <a:rPr lang="en-US" sz="8000" b="1" dirty="0">
                <a:latin typeface="+mj-lt"/>
              </a:rPr>
              <a:t>Lilach Hadany</a:t>
            </a:r>
            <a:r>
              <a:rPr lang="en-US" sz="6000" b="1" dirty="0">
                <a:latin typeface="+mj-lt"/>
              </a:rPr>
              <a:t/>
            </a:r>
            <a:br>
              <a:rPr lang="en-US" sz="6000" b="1" dirty="0">
                <a:latin typeface="+mj-lt"/>
              </a:rPr>
            </a:br>
            <a:r>
              <a:rPr lang="en-US" sz="5400" dirty="0" smtClean="0">
                <a:latin typeface="+mj-lt"/>
              </a:rPr>
              <a:t>Department </a:t>
            </a:r>
            <a:r>
              <a:rPr lang="en-US" sz="5400" dirty="0">
                <a:latin typeface="+mj-lt"/>
              </a:rPr>
              <a:t>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10800" tIns="454461" rIns="612000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Analytic Model</a:t>
            </a:r>
            <a:endParaRPr lang="en-US" sz="2800" kern="0" dirty="0">
              <a:solidFill>
                <a:srgbClr val="000000"/>
              </a:solidFill>
              <a:latin typeface="+mj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We model two loci,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GB" sz="2800" i="1" kern="0" dirty="0" smtClean="0">
                <a:solidFill>
                  <a:srgbClr val="000000"/>
                </a:solidFill>
                <a:latin typeface="+mn-lt"/>
              </a:rPr>
              <a:t>B/b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. The genotype </a:t>
            </a:r>
            <a:r>
              <a:rPr lang="en-GB" sz="28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8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low peak and </a:t>
            </a:r>
            <a:r>
              <a:rPr lang="en-GB" sz="2800" i="1" kern="0" dirty="0">
                <a:solidFill>
                  <a:srgbClr val="000000"/>
                </a:solidFill>
                <a:latin typeface="+mn-lt"/>
              </a:rPr>
              <a:t>AB </a:t>
            </a:r>
            <a:r>
              <a:rPr lang="en-GB" sz="2800" kern="0" dirty="0">
                <a:solidFill>
                  <a:srgbClr val="000000"/>
                </a:solidFill>
                <a:latin typeface="+mn-lt"/>
              </a:rPr>
              <a:t>is the higher peak (see Fig. 3).</a:t>
            </a:r>
          </a:p>
          <a:p>
            <a:pPr algn="l" rtl="0"/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algn="l" rtl="0"/>
            <a:r>
              <a:rPr lang="en-GB" sz="2800" kern="0" dirty="0">
                <a:solidFill>
                  <a:srgbClr val="000000"/>
                </a:solidFill>
                <a:latin typeface="+mn-lt"/>
              </a:rPr>
              <a:t>Fig. 4 shows described the model. </a:t>
            </a:r>
            <a:r>
              <a:rPr lang="en-GB" sz="2800" b="1" kern="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ach node represent a specific genotype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labels specify the alleles at the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A/a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B/b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loci. The “</a:t>
            </a:r>
            <a:r>
              <a:rPr lang="en-US" sz="2800" i="1" kern="0" dirty="0">
                <a:solidFill>
                  <a:srgbClr val="000000"/>
                </a:solidFill>
                <a:latin typeface="+mn-lt"/>
              </a:rPr>
              <a:t>RIP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” node represents genotypes with deleterious mutations that will not contribute to adaptation. Arrows define the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direction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of mutation and their labels denote the relevant mutation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rate: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U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for deleterious mutation and </a:t>
            </a:r>
            <a:r>
              <a:rPr lang="en-US" sz="2800" b="1" i="1" kern="0" dirty="0">
                <a:solidFill>
                  <a:srgbClr val="000000"/>
                </a:solidFill>
                <a:latin typeface="+mn-lt"/>
              </a:rPr>
              <a:t>µ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for beneficial mutation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. Node </a:t>
            </a:r>
            <a:r>
              <a:rPr lang="en-US" sz="2800" b="1" kern="0" dirty="0" err="1">
                <a:solidFill>
                  <a:srgbClr val="000000"/>
                </a:solidFill>
                <a:latin typeface="+mn-lt"/>
              </a:rPr>
              <a:t>colour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 indicates the fitness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 of a genotype, from pale brown for optimal fitness to dark brown for lower fitness.</a:t>
            </a:r>
            <a:endParaRPr lang="en-US" sz="2000" b="1" kern="0" dirty="0">
              <a:solidFill>
                <a:sysClr val="windowText" lastClr="000000"/>
              </a:solidFill>
              <a:latin typeface="+mn-lt"/>
              <a:cs typeface="Helvetica" pitchFamily="34" charset="0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GB" sz="2800" kern="0" dirty="0" smtClean="0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  <a:latin typeface="+mj-lt"/>
                  </a:rPr>
                  <a:t>Analytic approximations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appearance probability </a:t>
                </a:r>
                <a:r>
                  <a:rPr lang="en-US" b="1" i="1" kern="0" dirty="0">
                    <a:solidFill>
                      <a:schemeClr val="accent2"/>
                    </a:solidFill>
                    <a:latin typeface="+mj-lt"/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tx1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>
                    <a:solidFill>
                      <a:schemeClr val="tx2"/>
                    </a:solidFill>
                    <a:latin typeface="+mn-lt"/>
                  </a:rPr>
                  <a:t>SIM increases the appearance probability q if the increased mutation rate is below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0.5.</a:t>
                </a:r>
                <a:endParaRPr lang="en-US" sz="2800" b="1" kern="0" dirty="0">
                  <a:solidFill>
                    <a:schemeClr val="tx2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𝑠𝐻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latin typeface="+mn-lt"/>
                  </a:rPr>
                  <a:t>where </a:t>
                </a:r>
                <a:r>
                  <a:rPr lang="en-US" sz="2800" i="1" kern="0" dirty="0" smtClean="0">
                    <a:latin typeface="+mn-lt"/>
                  </a:rPr>
                  <a:t>H</a:t>
                </a:r>
                <a:r>
                  <a:rPr lang="en-US" sz="2800" kern="0" dirty="0" smtClean="0"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fixation probability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  <a:latin typeface="+mj-lt"/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  <a:latin typeface="+mj-lt"/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  <a:latin typeface="+mj-lt"/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</a:t>
                </a:r>
                <a:r>
                  <a:rPr lang="en-US" sz="2800" kern="0" dirty="0" smtClean="0">
                    <a:latin typeface="+mn-lt"/>
                  </a:rPr>
                  <a:t>with </a:t>
                </a:r>
                <a:r>
                  <a:rPr lang="en-US" sz="2800" i="1" kern="0" dirty="0" smtClean="0">
                    <a:latin typeface="+mn-lt"/>
                  </a:rPr>
                  <a:t>1/</a:t>
                </a:r>
                <a:r>
                  <a:rPr lang="en-US" sz="2800" i="1" kern="0" dirty="0" err="1" smtClean="0">
                    <a:latin typeface="+mn-lt"/>
                  </a:rPr>
                  <a:t>Nq</a:t>
                </a:r>
                <a:r>
                  <a:rPr lang="el-GR" sz="2800" i="1" kern="0" dirty="0" smtClean="0">
                    <a:latin typeface="+mn-lt"/>
                  </a:rPr>
                  <a:t>ρ</a:t>
                </a:r>
                <a:r>
                  <a:rPr lang="en-US" sz="2800" kern="0" dirty="0" smtClean="0">
                    <a:latin typeface="+mn-lt"/>
                  </a:rPr>
                  <a:t> as the </a:t>
                </a:r>
                <a:r>
                  <a:rPr lang="en-US" sz="2800" kern="0" dirty="0" smtClean="0">
                    <a:latin typeface="+mn-lt"/>
                  </a:rPr>
                  <a:t>probability and </a:t>
                </a:r>
                <a:r>
                  <a:rPr lang="en-US" sz="2800" i="1" kern="0" dirty="0" smtClean="0"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– </a:t>
                </a:r>
                <a:r>
                  <a:rPr lang="en-US" sz="2800" b="1" kern="0" dirty="0" smtClean="0">
                    <a:solidFill>
                      <a:schemeClr val="tx2"/>
                    </a:solidFill>
                    <a:latin typeface="+mn-lt"/>
                  </a:rPr>
                  <a:t>SIM increases the adaption rate if the increased mutation rate is below 1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1200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2000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We analyzed  the adaption time on a rugged fitness landscape with and without stress-induced mutagenesis. </a:t>
            </a:r>
          </a:p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Our results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suggest that </a:t>
            </a:r>
            <a:r>
              <a:rPr lang="en-US" sz="2800" b="1" kern="0" dirty="0" smtClean="0">
                <a:solidFill>
                  <a:schemeClr val="tx2"/>
                </a:solidFill>
                <a:latin typeface="+mn-lt"/>
              </a:rPr>
              <a:t>stress-induced </a:t>
            </a:r>
            <a:r>
              <a:rPr lang="en-US" sz="2800" b="1" kern="0" dirty="0">
                <a:solidFill>
                  <a:schemeClr val="tx2"/>
                </a:solidFill>
                <a:latin typeface="+mn-lt"/>
              </a:rPr>
              <a:t>mutagenesis can resolve the problem of adaptive peak shifts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by increasing the capacity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of populations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to adapt, in particular in the case of complex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adaptation, without the burden of deleterious mutations that is created by constitutive mutagenesis in asexual populations.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6" name="Text Box 70"/>
          <p:cNvSpPr txBox="1">
            <a:spLocks noChangeArrowheads="1"/>
          </p:cNvSpPr>
          <p:nvPr/>
        </p:nvSpPr>
        <p:spPr bwMode="auto">
          <a:xfrm>
            <a:off x="29308836" y="39029975"/>
            <a:ext cx="11520000" cy="239848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795600" tIns="252000" rIns="795600" bIns="7956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For more information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Please contact Yoav Ram at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yoavram@post.tau.ac.il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or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+972-545-383136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or visit </a:t>
            </a:r>
            <a:r>
              <a:rPr lang="en-US" sz="2800" i="1" dirty="0">
                <a:solidFill>
                  <a:srgbClr val="000000"/>
                </a:solidFill>
                <a:latin typeface="+mn-lt"/>
              </a:rPr>
              <a:t>www.yoavram.com</a:t>
            </a: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  <a:latin typeface="+mj-lt"/>
              </a:rPr>
              <a:t>Literature 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Wright </a:t>
            </a:r>
            <a:r>
              <a:rPr lang="en-US" sz="2400" dirty="0" smtClean="0">
                <a:latin typeface="+mn-lt"/>
              </a:rPr>
              <a:t>S. </a:t>
            </a:r>
            <a:r>
              <a:rPr lang="en-US" sz="2400" i="1" dirty="0">
                <a:latin typeface="+mn-lt"/>
              </a:rPr>
              <a:t>Am Nat</a:t>
            </a:r>
            <a:r>
              <a:rPr lang="en-US" sz="2400" dirty="0">
                <a:latin typeface="+mn-lt"/>
              </a:rPr>
              <a:t> 1988, 131:115–123.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Galhardo</a:t>
            </a:r>
            <a:r>
              <a:rPr lang="en-US" sz="2400" dirty="0">
                <a:latin typeface="+mn-lt"/>
              </a:rPr>
              <a:t> RS, </a:t>
            </a:r>
            <a:r>
              <a:rPr lang="en-US" sz="2400" dirty="0" smtClean="0">
                <a:latin typeface="+mn-lt"/>
              </a:rPr>
              <a:t>et al. </a:t>
            </a:r>
            <a:r>
              <a:rPr lang="en-US" sz="2400" i="1" dirty="0" err="1" smtClean="0">
                <a:latin typeface="+mn-lt"/>
              </a:rPr>
              <a:t>Crit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Rev </a:t>
            </a:r>
            <a:r>
              <a:rPr lang="en-US" sz="2400" i="1" dirty="0" err="1">
                <a:latin typeface="+mn-lt"/>
              </a:rPr>
              <a:t>Biochem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Biol</a:t>
            </a:r>
            <a:r>
              <a:rPr lang="en-US" sz="2400" dirty="0">
                <a:latin typeface="+mn-lt"/>
              </a:rPr>
              <a:t> 2007, 42:399–435.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Bjedov</a:t>
            </a:r>
            <a:r>
              <a:rPr lang="en-US" sz="2400" dirty="0">
                <a:latin typeface="+mn-lt"/>
              </a:rPr>
              <a:t> I, </a:t>
            </a:r>
            <a:r>
              <a:rPr lang="en-US" sz="2400" i="1" dirty="0">
                <a:latin typeface="+mn-lt"/>
              </a:rPr>
              <a:t>et al</a:t>
            </a:r>
            <a:r>
              <a:rPr lang="en-US" sz="2400" i="1" dirty="0" smtClean="0">
                <a:latin typeface="+mn-lt"/>
              </a:rPr>
              <a:t>.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Science</a:t>
            </a:r>
            <a:r>
              <a:rPr lang="en-US" sz="2400" dirty="0">
                <a:latin typeface="+mn-lt"/>
              </a:rPr>
              <a:t> 2003, 300:1404–9.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Ram Y, </a:t>
            </a:r>
            <a:r>
              <a:rPr lang="en-US" sz="2400" dirty="0" err="1">
                <a:latin typeface="+mn-lt"/>
              </a:rPr>
              <a:t>Hadany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L. </a:t>
            </a:r>
            <a:r>
              <a:rPr lang="en-US" sz="2400" i="1" dirty="0" smtClean="0">
                <a:latin typeface="+mn-lt"/>
              </a:rPr>
              <a:t>Evolution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2012, 66:2315–28.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Kibota</a:t>
            </a:r>
            <a:r>
              <a:rPr lang="en-US" sz="2400" dirty="0">
                <a:latin typeface="+mn-lt"/>
              </a:rPr>
              <a:t> TT, Lynch </a:t>
            </a:r>
            <a:r>
              <a:rPr lang="en-US" sz="2400" dirty="0" smtClean="0">
                <a:latin typeface="+mn-lt"/>
              </a:rPr>
              <a:t>M. </a:t>
            </a:r>
            <a:r>
              <a:rPr lang="en-US" sz="2400" i="1" dirty="0">
                <a:latin typeface="+mn-lt"/>
              </a:rPr>
              <a:t>Nature</a:t>
            </a:r>
            <a:r>
              <a:rPr lang="en-US" sz="2400" dirty="0">
                <a:latin typeface="+mn-lt"/>
              </a:rPr>
              <a:t> 1996, 381:694–6.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Gordo </a:t>
            </a:r>
            <a:r>
              <a:rPr lang="en-US" sz="2400" dirty="0" smtClean="0">
                <a:latin typeface="+mn-lt"/>
              </a:rPr>
              <a:t>I, et al. </a:t>
            </a:r>
            <a:r>
              <a:rPr lang="en-US" sz="2400" i="1" dirty="0">
                <a:latin typeface="+mn-lt"/>
              </a:rPr>
              <a:t>J </a:t>
            </a:r>
            <a:r>
              <a:rPr lang="en-US" sz="2400" i="1" dirty="0" err="1">
                <a:latin typeface="+mn-lt"/>
              </a:rPr>
              <a:t>Mol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Microbiol</a:t>
            </a:r>
            <a:r>
              <a:rPr lang="en-US" sz="2400" i="1" dirty="0">
                <a:latin typeface="+mn-lt"/>
              </a:rPr>
              <a:t> Biotech</a:t>
            </a:r>
            <a:r>
              <a:rPr lang="en-US" sz="2400" dirty="0">
                <a:latin typeface="+mn-lt"/>
              </a:rPr>
              <a:t> 2011, 21:20–35.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Drake JW, et al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i="1" dirty="0">
                <a:latin typeface="+mn-lt"/>
              </a:rPr>
              <a:t>Genetics</a:t>
            </a:r>
            <a:r>
              <a:rPr lang="en-US" sz="2400" dirty="0">
                <a:latin typeface="+mn-lt"/>
              </a:rPr>
              <a:t> 1998, 148:1667–86.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 err="1">
                <a:latin typeface="+mn-lt"/>
              </a:rPr>
              <a:t>Wielgoss</a:t>
            </a:r>
            <a:r>
              <a:rPr lang="en-US" sz="2400" dirty="0">
                <a:latin typeface="+mn-lt"/>
              </a:rPr>
              <a:t> S, et </a:t>
            </a:r>
            <a:r>
              <a:rPr lang="en-US" sz="2400" dirty="0" smtClean="0">
                <a:latin typeface="+mn-lt"/>
              </a:rPr>
              <a:t>al. </a:t>
            </a:r>
            <a:r>
              <a:rPr lang="en-US" sz="2400" i="1" dirty="0">
                <a:latin typeface="+mn-lt"/>
              </a:rPr>
              <a:t>G3</a:t>
            </a:r>
            <a:r>
              <a:rPr lang="en-US" sz="2400" dirty="0">
                <a:latin typeface="+mn-lt"/>
              </a:rPr>
              <a:t> 2011, 1:183.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dirty="0">
                <a:latin typeface="+mn-lt"/>
              </a:rPr>
              <a:t>Hall LMC, Henderson-</a:t>
            </a:r>
            <a:r>
              <a:rPr lang="en-US" sz="2400" dirty="0" err="1">
                <a:latin typeface="+mn-lt"/>
              </a:rPr>
              <a:t>Begg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SK. </a:t>
            </a:r>
            <a:r>
              <a:rPr lang="en-US" sz="2400" i="1" dirty="0" smtClean="0">
                <a:latin typeface="+mn-lt"/>
              </a:rPr>
              <a:t>Microbiology </a:t>
            </a:r>
            <a:r>
              <a:rPr lang="en-US" sz="2400" i="1" dirty="0">
                <a:latin typeface="+mn-lt"/>
              </a:rPr>
              <a:t>(UK)</a:t>
            </a:r>
            <a:r>
              <a:rPr lang="en-US" sz="2400" dirty="0">
                <a:latin typeface="+mn-lt"/>
              </a:rPr>
              <a:t> 2006, 152(</a:t>
            </a:r>
            <a:r>
              <a:rPr lang="en-US" sz="2400" dirty="0" err="1">
                <a:latin typeface="+mn-lt"/>
              </a:rPr>
              <a:t>Pt</a:t>
            </a:r>
            <a:r>
              <a:rPr lang="en-US" sz="2400" dirty="0">
                <a:latin typeface="+mn-lt"/>
              </a:rPr>
              <a:t> 9):2505–14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84661" y="11593588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561027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fitness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8794388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genotype</a:t>
              </a:r>
              <a:endParaRPr lang="he-IL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53272"/>
              </p:ext>
            </p:extLst>
          </p:nvPr>
        </p:nvGraphicFramePr>
        <p:xfrm>
          <a:off x="16574400" y="21864012"/>
          <a:ext cx="9900000" cy="3627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09928"/>
                <a:gridCol w="2306813"/>
                <a:gridCol w="4745453"/>
                <a:gridCol w="1337806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Citation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Sign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5, 6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 smtClean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6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9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1-100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8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-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8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8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8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8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78939" y="25861241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Table 1</a:t>
            </a:r>
            <a:r>
              <a:rPr lang="en-US" sz="2800" b="1" kern="0" dirty="0">
                <a:solidFill>
                  <a:sysClr val="windowText" lastClr="000000"/>
                </a:solidFill>
                <a:cs typeface="Helvetica" pitchFamily="34" charset="0"/>
              </a:rPr>
              <a:t>. </a:t>
            </a:r>
            <a:r>
              <a:rPr lang="en-US" sz="2800" b="1" kern="0" dirty="0" smtClean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  <a:endParaRPr lang="en-US" sz="2800" b="1" kern="0" dirty="0">
              <a:solidFill>
                <a:sysClr val="windowText" lastClr="000000"/>
              </a:solidFill>
              <a:cs typeface="Helvetica" pitchFamily="34" charset="0"/>
            </a:endParaRPr>
          </a:p>
        </p:txBody>
      </p:sp>
      <p:pic>
        <p:nvPicPr>
          <p:cNvPr id="1033" name="Picture 9" descr="C:\Users\yoavram\Pictures\yoav_mypictr_Face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628" y="39172652"/>
            <a:ext cx="1679338" cy="209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0" y="0"/>
            <a:ext cx="43205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24" y="40756828"/>
            <a:ext cx="3914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D:\university\confrences\GRC2013\adaptation_time_s_0.05_logN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112" y="18290332"/>
            <a:ext cx="9145588" cy="73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D:\university\confrences\GRC2013\app_fix_probs_s_0.05_logN_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72" y="7921180"/>
            <a:ext cx="6084888" cy="97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D:\university\confrences\GRC2013\fitness_landscape_analytic_model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r="6304"/>
          <a:stretch/>
        </p:blipFill>
        <p:spPr bwMode="auto">
          <a:xfrm>
            <a:off x="7638138" y="35001818"/>
            <a:ext cx="501012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workspace\ruggedsim\manuscript\fitness_landscape_colorbar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9" t="5537" r="16198" b="8115"/>
          <a:stretch/>
        </p:blipFill>
        <p:spPr bwMode="auto">
          <a:xfrm>
            <a:off x="12648258" y="34951089"/>
            <a:ext cx="879668" cy="6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14936" y="3470815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393814" y="15306545"/>
            <a:ext cx="7678124" cy="3132413"/>
            <a:chOff x="4393814" y="15306545"/>
            <a:chExt cx="7678124" cy="3132413"/>
          </a:xfrm>
        </p:grpSpPr>
        <p:grpSp>
          <p:nvGrpSpPr>
            <p:cNvPr id="2" name="Group 1"/>
            <p:cNvGrpSpPr/>
            <p:nvPr/>
          </p:nvGrpSpPr>
          <p:grpSpPr>
            <a:xfrm>
              <a:off x="4393814" y="15306545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6105654" y="21539286"/>
                <a:ext cx="2402472" cy="4878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6114210" y="22288527"/>
                <a:ext cx="961111" cy="5445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7168622" y="16104313"/>
              <a:ext cx="1432805" cy="1164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393814" y="16669238"/>
              <a:ext cx="1174206" cy="97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9277601" y="15975246"/>
              <a:ext cx="598699" cy="693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4" name="Picture 20" descr="D:\university\confrences\GRC2013\fitness_bar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9" y="28785216"/>
            <a:ext cx="5487988" cy="54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8418245" y="28836599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[3]</a:t>
            </a:r>
            <a:endParaRPr lang="he-IL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418245" y="35066861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dirty="0" smtClean="0"/>
              <a:t>[4]</a:t>
            </a:r>
            <a:endParaRPr lang="he-IL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52779" y="11558620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[1]</a:t>
            </a:r>
            <a:endParaRPr lang="he-IL" sz="4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533206" y="1528359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[2]</a:t>
            </a:r>
            <a:endParaRPr lang="he-IL" sz="4800" dirty="0"/>
          </a:p>
        </p:txBody>
      </p:sp>
      <p:pic>
        <p:nvPicPr>
          <p:cNvPr id="1046" name="Picture 22" descr="D:\university\confrences\GRC2013\fitness_landscape_stochastic_mode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148" y="31683820"/>
            <a:ext cx="9629651" cy="96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16638077" y="31695573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171652" y="8137204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[6]</a:t>
            </a:r>
            <a:endParaRPr lang="he-IL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171651" y="12706807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[7]</a:t>
            </a:r>
            <a:endParaRPr lang="he-IL" sz="4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884741" y="18899495"/>
            <a:ext cx="151915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800" dirty="0" smtClean="0"/>
              <a:t>[8]</a:t>
            </a:r>
            <a:endParaRPr lang="he-IL" sz="4800" dirty="0"/>
          </a:p>
        </p:txBody>
      </p:sp>
      <p:pic>
        <p:nvPicPr>
          <p:cNvPr id="1047" name="Picture 23" descr="D:\university\confrences\GRC2013\fitness_landscape_colorbar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8" t="8590" r="15914" b="8599"/>
          <a:stretch/>
        </p:blipFill>
        <p:spPr bwMode="auto">
          <a:xfrm>
            <a:off x="25923180" y="32874221"/>
            <a:ext cx="1215997" cy="7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808424" y="32384736"/>
            <a:ext cx="29869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fitness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1058</Words>
  <Application>Microsoft Office PowerPoint</Application>
  <PresentationFormat>Custom</PresentationFormat>
  <Paragraphs>236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169</cp:revision>
  <cp:lastPrinted>2011-08-07T18:23:50Z</cp:lastPrinted>
  <dcterms:created xsi:type="dcterms:W3CDTF">2010-06-20T11:39:28Z</dcterms:created>
  <dcterms:modified xsi:type="dcterms:W3CDTF">2013-05-23T11:58:59Z</dcterms:modified>
</cp:coreProperties>
</file>