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>
        <p:scale>
          <a:sx n="35" d="100"/>
          <a:sy n="35" d="100"/>
        </p:scale>
        <p:origin x="222" y="3858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792388" y="759375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307712" y="6748834"/>
            <a:ext cx="11520000" cy="19894425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</a:rPr>
              <a:t>Results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5721157" y="28060045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1044976" tIns="522488" rIns="1044976" bIns="1044976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</a:rPr>
              <a:t>Simulations</a:t>
            </a: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</a:rPr>
              <a:t>We performed Wright-Fisher simulations without recombination. We tracked the frequency of </a:t>
            </a:r>
            <a:r>
              <a:rPr lang="en-US" sz="2800" i="1" kern="0" dirty="0" err="1" smtClean="0">
                <a:solidFill>
                  <a:srgbClr val="000000"/>
                </a:solidFill>
              </a:rPr>
              <a:t>ab</a:t>
            </a:r>
            <a:r>
              <a:rPr lang="en-US" sz="2800" kern="0" dirty="0" smtClean="0">
                <a:solidFill>
                  <a:srgbClr val="000000"/>
                </a:solidFill>
              </a:rPr>
              <a:t>, </a:t>
            </a:r>
            <a:r>
              <a:rPr lang="en-US" sz="2800" i="1" kern="0" dirty="0" err="1" smtClean="0">
                <a:solidFill>
                  <a:srgbClr val="000000"/>
                </a:solidFill>
              </a:rPr>
              <a:t>Ab</a:t>
            </a:r>
            <a:r>
              <a:rPr lang="en-US" sz="2800" kern="0" dirty="0" smtClean="0">
                <a:solidFill>
                  <a:srgbClr val="000000"/>
                </a:solidFill>
              </a:rPr>
              <a:t>, </a:t>
            </a:r>
            <a:r>
              <a:rPr lang="en-US" sz="2800" i="1" kern="0" dirty="0" err="1" smtClean="0">
                <a:solidFill>
                  <a:srgbClr val="000000"/>
                </a:solidFill>
              </a:rPr>
              <a:t>aB</a:t>
            </a:r>
            <a:r>
              <a:rPr lang="en-US" sz="2800" kern="0" dirty="0">
                <a:solidFill>
                  <a:srgbClr val="000000"/>
                </a:solidFill>
              </a:rPr>
              <a:t> </a:t>
            </a:r>
            <a:r>
              <a:rPr lang="en-US" sz="2800" kern="0" dirty="0" smtClean="0">
                <a:solidFill>
                  <a:srgbClr val="000000"/>
                </a:solidFill>
              </a:rPr>
              <a:t>and </a:t>
            </a:r>
            <a:r>
              <a:rPr lang="en-US" sz="2800" i="1" kern="0" dirty="0" smtClean="0">
                <a:solidFill>
                  <a:srgbClr val="000000"/>
                </a:solidFill>
              </a:rPr>
              <a:t>AB</a:t>
            </a:r>
            <a:r>
              <a:rPr lang="en-US" sz="2800" kern="0" dirty="0" smtClean="0">
                <a:solidFill>
                  <a:srgbClr val="000000"/>
                </a:solidFill>
              </a:rPr>
              <a:t> and the number of deleterious mutations in each type – see Figure 2.</a:t>
            </a:r>
            <a:endParaRPr lang="en-US" sz="2800" i="1" kern="0" dirty="0">
              <a:solidFill>
                <a:srgbClr val="000000"/>
              </a:solidFill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48834"/>
            <a:ext cx="11520000" cy="1989442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Background</a:t>
            </a: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The evolution of complex traits, coded by multiple genes, presents an open evolutionary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question, first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described by Sewall Wright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1931 (1):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if different alleles are separately deleterious but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jointly advantageous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, how can a population evolve from one co-adapted gene complex to a better one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?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1 below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illustrates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this problem using the </a:t>
            </a:r>
            <a:r>
              <a:rPr lang="en-US" sz="2800" i="1" kern="0" dirty="0" smtClean="0">
                <a:solidFill>
                  <a:srgbClr val="000000"/>
                </a:solidFill>
                <a:latin typeface="+mn-lt"/>
              </a:rPr>
              <a:t>fitness 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metaphor.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b="1" kern="0" dirty="0" smtClean="0">
              <a:solidFill>
                <a:schemeClr val="accent2"/>
              </a:solidFill>
            </a:endParaRPr>
          </a:p>
          <a:p>
            <a:pPr indent="205704" algn="l" defTabSz="908920" rtl="0">
              <a:defRPr/>
            </a:pPr>
            <a:r>
              <a:rPr lang="en-US" b="1" kern="0" dirty="0" smtClean="0">
                <a:solidFill>
                  <a:schemeClr val="accent2"/>
                </a:solidFill>
              </a:rPr>
              <a:t>Stress-Induced Mutagenesis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various species of bacteria as well as yeast, algae, flies and human cancer cells (2-3), the mutation rate is induced by stress responses.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previous work (4) we modeled the evolution of stress-induced mutagenesis in asexual population in constant and changing environments. Our results showed that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stress-induced mutagenesis is favored by selection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over constant rate mutagenesis  because of the beneficial mutations it generates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when they are most needed.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200001" y="1043492"/>
            <a:ext cx="40790494" cy="203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2600" b="1" dirty="0"/>
              <a:t>Stress-Induced Mutagenesis </a:t>
            </a:r>
            <a:r>
              <a:rPr lang="en-US" sz="12600" b="1" dirty="0" smtClean="0"/>
              <a:t>&amp; Evolution </a:t>
            </a:r>
            <a:r>
              <a:rPr lang="en-US" sz="12600" b="1" dirty="0"/>
              <a:t>of Complex Traits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079523" y="3456684"/>
            <a:ext cx="40910972" cy="261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/>
              <a:t>Yoav</a:t>
            </a:r>
            <a:r>
              <a:rPr lang="en-US" sz="8000" b="1" dirty="0"/>
              <a:t> Ram, Lilach Hadany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5400" dirty="0"/>
              <a:t>Department 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400000" y="28060049"/>
            <a:ext cx="11520000" cy="13368413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50495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</a:rPr>
              <a:t>Analytic Model</a:t>
            </a: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>
              <a:defRPr/>
            </a:pPr>
            <a:r>
              <a:rPr lang="en-US" sz="2800" kern="0" dirty="0">
                <a:solidFill>
                  <a:srgbClr val="000000"/>
                </a:solidFill>
              </a:rPr>
              <a:t>Consider an asexual population with two bi-allelic loci, </a:t>
            </a:r>
            <a:r>
              <a:rPr lang="en-US" sz="2800" i="1" kern="0" dirty="0">
                <a:solidFill>
                  <a:srgbClr val="000000"/>
                </a:solidFill>
              </a:rPr>
              <a:t>a/A</a:t>
            </a:r>
            <a:r>
              <a:rPr lang="en-US" sz="2800" kern="0" dirty="0">
                <a:solidFill>
                  <a:srgbClr val="000000"/>
                </a:solidFill>
              </a:rPr>
              <a:t> and </a:t>
            </a:r>
            <a:r>
              <a:rPr lang="en-US" sz="2800" i="1" kern="0" dirty="0">
                <a:solidFill>
                  <a:srgbClr val="000000"/>
                </a:solidFill>
              </a:rPr>
              <a:t>b/B</a:t>
            </a:r>
            <a:r>
              <a:rPr lang="en-US" sz="2800" kern="0" dirty="0">
                <a:solidFill>
                  <a:srgbClr val="000000"/>
                </a:solidFill>
              </a:rPr>
              <a:t> at a mutation-selection balance. An environmental change causes the previously deleterious combination </a:t>
            </a:r>
            <a:r>
              <a:rPr lang="en-US" sz="2800" i="1" kern="0" dirty="0">
                <a:solidFill>
                  <a:srgbClr val="000000"/>
                </a:solidFill>
              </a:rPr>
              <a:t>AB</a:t>
            </a:r>
            <a:r>
              <a:rPr lang="en-US" sz="2800" kern="0" dirty="0">
                <a:solidFill>
                  <a:srgbClr val="000000"/>
                </a:solidFill>
              </a:rPr>
              <a:t> to be favorable, but the intermediate types </a:t>
            </a:r>
            <a:r>
              <a:rPr lang="en-US" sz="2800" i="1" kern="0" dirty="0" err="1">
                <a:solidFill>
                  <a:srgbClr val="000000"/>
                </a:solidFill>
              </a:rPr>
              <a:t>Ab</a:t>
            </a:r>
            <a:r>
              <a:rPr lang="en-US" sz="2800" kern="0" dirty="0">
                <a:solidFill>
                  <a:srgbClr val="000000"/>
                </a:solidFill>
              </a:rPr>
              <a:t> and </a:t>
            </a:r>
            <a:r>
              <a:rPr lang="en-US" sz="2800" i="1" kern="0" dirty="0" err="1">
                <a:solidFill>
                  <a:srgbClr val="000000"/>
                </a:solidFill>
              </a:rPr>
              <a:t>aB</a:t>
            </a:r>
            <a:r>
              <a:rPr lang="en-US" sz="2800" kern="0" dirty="0">
                <a:solidFill>
                  <a:srgbClr val="000000"/>
                </a:solidFill>
              </a:rPr>
              <a:t> are still deleterious</a:t>
            </a:r>
            <a:r>
              <a:rPr lang="en-US" sz="2800" kern="0" dirty="0" smtClean="0">
                <a:solidFill>
                  <a:srgbClr val="000000"/>
                </a:solidFill>
              </a:rPr>
              <a:t>.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</a:rPr>
              <a:t>In addition to adaptation, the population must also cope with deleterious mutations, so we assumed that individuals with deleterious mutations will not contribute to the adaptation process.</a:t>
            </a: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15762877" y="6722078"/>
                <a:ext cx="11520000" cy="1992118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8920" tIns="454461" rIns="908920" bIns="90892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704" algn="just" defTabSz="908920" rtl="0" eaLnBrk="1" hangingPunct="1">
                  <a:tabLst>
                    <a:tab pos="631195" algn="l"/>
                  </a:tabLst>
                  <a:defRPr/>
                </a:pPr>
                <a:r>
                  <a:rPr lang="en-US" sz="4400" b="1" kern="0" dirty="0" smtClean="0">
                    <a:solidFill>
                      <a:schemeClr val="accent2"/>
                    </a:solidFill>
                  </a:rPr>
                  <a:t>Analytic approximations</a:t>
                </a: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</a:rPr>
                  <a:t>The appearance </a:t>
                </a:r>
                <a:r>
                  <a:rPr lang="en-US" b="1" kern="0" dirty="0">
                    <a:solidFill>
                      <a:schemeClr val="accent2"/>
                    </a:solidFill>
                  </a:rPr>
                  <a:t>probability </a:t>
                </a:r>
                <a:r>
                  <a:rPr lang="en-US" b="1" i="1" kern="0" dirty="0">
                    <a:solidFill>
                      <a:schemeClr val="accent2"/>
                    </a:solidFill>
                  </a:rPr>
                  <a:t>q</a:t>
                </a:r>
                <a:r>
                  <a:rPr lang="en-US" b="1" kern="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with or without stress-induced mutagenesis (SIM):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 ker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6"/>
                          </a:solidFill>
                          <a:latin typeface="Cambria Math"/>
                        </a:rPr>
                        <m:t>𝜏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where </a:t>
                </a:r>
                <a:r>
                  <a:rPr lang="en-US" sz="2800" b="1" i="1" kern="0" dirty="0" smtClean="0">
                    <a:solidFill>
                      <a:schemeClr val="accent2"/>
                    </a:solidFill>
                    <a:latin typeface="+mn-lt"/>
                  </a:rPr>
                  <a:t>U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genomic deleterious mutation rate, </a:t>
                </a:r>
                <a:r>
                  <a:rPr lang="en-US" sz="2800" b="1" i="1" kern="0" dirty="0" smtClean="0">
                    <a:solidFill>
                      <a:schemeClr val="accent1"/>
                    </a:solidFill>
                    <a:latin typeface="+mn-lt"/>
                  </a:rPr>
                  <a:t>µ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beneficial mutation rate in the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a/A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and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b/B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loci, </a:t>
                </a:r>
                <a:r>
                  <a:rPr lang="el-GR" sz="2800" b="1" i="1" kern="0" dirty="0" smtClean="0">
                    <a:solidFill>
                      <a:schemeClr val="accent6"/>
                    </a:solidFill>
                    <a:latin typeface="+mn-lt"/>
                  </a:rPr>
                  <a:t>τ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mutation rate fold increase and </a:t>
                </a:r>
                <a:r>
                  <a:rPr lang="en-US" sz="2800" b="1" i="1" kern="0" dirty="0" smtClean="0">
                    <a:solidFill>
                      <a:schemeClr val="accent3"/>
                    </a:solidFill>
                    <a:latin typeface="+mn-lt"/>
                  </a:rPr>
                  <a:t>s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selection.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It can be 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800" kern="0" dirty="0">
                    <a:solidFill>
                      <a:srgbClr val="000000"/>
                    </a:solidFill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</a:rPr>
                  <a:t>The fixation probability </a:t>
                </a:r>
                <a:r>
                  <a:rPr lang="el-GR" b="1" i="1" kern="0" dirty="0">
                    <a:solidFill>
                      <a:schemeClr val="accent2"/>
                    </a:solidFill>
                  </a:rPr>
                  <a:t>ρ</a:t>
                </a:r>
                <a:r>
                  <a:rPr lang="en-US" b="1" kern="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as well: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𝜌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where </a:t>
                </a:r>
                <a:r>
                  <a:rPr lang="en-US" sz="2800" i="1" kern="0" dirty="0" smtClean="0">
                    <a:solidFill>
                      <a:schemeClr val="accent4"/>
                    </a:solidFill>
                    <a:latin typeface="+mn-lt"/>
                  </a:rPr>
                  <a:t>H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relative selective advantage of the double mutant. 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It is easy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𝜌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 kern="0">
                        <a:solidFill>
                          <a:schemeClr val="accent6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.</a:t>
                </a: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 smtClean="0">
                    <a:solidFill>
                      <a:schemeClr val="accent2"/>
                    </a:solidFill>
                  </a:rPr>
                  <a:t>The population </a:t>
                </a:r>
                <a:r>
                  <a:rPr lang="en-US" b="1" kern="0" dirty="0">
                    <a:solidFill>
                      <a:schemeClr val="accent2"/>
                    </a:solidFill>
                  </a:rPr>
                  <a:t>adaptation rate </a:t>
                </a:r>
                <a:r>
                  <a:rPr lang="el-GR" b="1" i="1" kern="0" dirty="0">
                    <a:solidFill>
                      <a:schemeClr val="accent2"/>
                    </a:solidFill>
                  </a:rPr>
                  <a:t>ν</a:t>
                </a:r>
                <a:r>
                  <a:rPr lang="en-US" b="1" kern="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can be approximated by a geometric distribution with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1/</a:t>
                </a:r>
                <a:r>
                  <a:rPr lang="en-US" sz="2800" i="1" kern="0" dirty="0" err="1" smtClean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N</a:t>
                </a:r>
                <a:r>
                  <a:rPr lang="en-US" sz="2800" i="1" kern="0" dirty="0" err="1" smtClean="0">
                    <a:solidFill>
                      <a:srgbClr val="000000"/>
                    </a:solidFill>
                    <a:latin typeface="+mn-lt"/>
                  </a:rPr>
                  <a:t>q</a:t>
                </a:r>
                <a:r>
                  <a:rPr lang="el-GR" sz="2800" i="1" kern="0" dirty="0" smtClean="0">
                    <a:solidFill>
                      <a:srgbClr val="000000"/>
                    </a:solidFill>
                    <a:latin typeface="+mn-lt"/>
                  </a:rPr>
                  <a:t>ρ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as the probability, with </a:t>
                </a:r>
                <a:r>
                  <a:rPr lang="en-US" sz="2800" i="1" kern="0" dirty="0" smtClean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N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as the population size: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800" b="0" i="1" kern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kern="0" smtClean="0">
                          <a:solidFill>
                            <a:schemeClr val="accent6"/>
                          </a:solidFill>
                          <a:latin typeface="Cambria Math"/>
                        </a:rPr>
                        <m:t>𝜏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accent3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𝜈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. </a:t>
                </a:r>
              </a:p>
              <a:p>
                <a:pPr indent="205704" algn="l" defTabSz="908920" rtl="0">
                  <a:defRPr/>
                </a:pP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877" y="6722078"/>
                <a:ext cx="11520000" cy="19921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8836" y="28060049"/>
            <a:ext cx="11520000" cy="543086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</a:rPr>
              <a:t>Summary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</a:rPr>
              <a:t>We analyzed  the adaption time on a rugged fitness landscape with and without stress-induced mutagenesis. 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</a:rPr>
              <a:t>Our results </a:t>
            </a:r>
            <a:r>
              <a:rPr lang="en-US" sz="2800" kern="0" dirty="0">
                <a:solidFill>
                  <a:srgbClr val="000000"/>
                </a:solidFill>
              </a:rPr>
              <a:t>suggest that </a:t>
            </a:r>
            <a:r>
              <a:rPr lang="en-US" sz="2800" kern="0" dirty="0" smtClean="0">
                <a:solidFill>
                  <a:srgbClr val="000000"/>
                </a:solidFill>
              </a:rPr>
              <a:t>stress-induced </a:t>
            </a:r>
            <a:r>
              <a:rPr lang="en-US" sz="2800" kern="0" dirty="0">
                <a:solidFill>
                  <a:srgbClr val="000000"/>
                </a:solidFill>
              </a:rPr>
              <a:t>mutagenesis can resolve the problem of adaptive peak shifts by increasing the capacity </a:t>
            </a:r>
            <a:r>
              <a:rPr lang="en-US" sz="2800" kern="0" dirty="0" smtClean="0">
                <a:solidFill>
                  <a:srgbClr val="000000"/>
                </a:solidFill>
              </a:rPr>
              <a:t>of populations </a:t>
            </a:r>
            <a:r>
              <a:rPr lang="en-US" sz="2800" kern="0" dirty="0">
                <a:solidFill>
                  <a:srgbClr val="000000"/>
                </a:solidFill>
              </a:rPr>
              <a:t>to adapt, in particular in the case of complex </a:t>
            </a:r>
            <a:r>
              <a:rPr lang="en-US" sz="2800" kern="0" dirty="0" smtClean="0">
                <a:solidFill>
                  <a:srgbClr val="000000"/>
                </a:solidFill>
              </a:rPr>
              <a:t>adaptation, without the burden of deleterious mutations that is created by constitutive mutagenesis in asexual populations.</a:t>
            </a:r>
            <a:endParaRPr lang="en-US" sz="2800" kern="0" dirty="0">
              <a:solidFill>
                <a:srgbClr val="000000"/>
              </a:solidFill>
            </a:endParaRPr>
          </a:p>
        </p:txBody>
      </p:sp>
      <p:sp>
        <p:nvSpPr>
          <p:cNvPr id="156" name="Text Box 70"/>
          <p:cNvSpPr txBox="1">
            <a:spLocks noChangeArrowheads="1"/>
          </p:cNvSpPr>
          <p:nvPr/>
        </p:nvSpPr>
        <p:spPr bwMode="auto">
          <a:xfrm>
            <a:off x="29308836" y="39029975"/>
            <a:ext cx="11520000" cy="239848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795600" tIns="252000" rIns="795600" bIns="7956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For more information</a:t>
            </a: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Please contact Yoav Ram at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yoavram@post.tau.ac.il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or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+972-545-383136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or visit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www.yoavram.com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27946" y="19750633"/>
            <a:ext cx="10409860" cy="2140099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1.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Fitness landscape metaphor.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Height represents fitness and  different geographic coordinates represent different genotypes. Mutation and drift move the population in all directions whereas selection drives the population uphill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(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A) A single-peak fitness landscape. Selection drives the population uphill towards the global maximum. (B) A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multi-peak rugged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fitness landscape. Selection drives the population uphill towards the closest peak – the global or local maximum.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8836" y="34291996"/>
            <a:ext cx="11520000" cy="47379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Literature </a:t>
            </a:r>
            <a:r>
              <a:rPr lang="en-US" sz="4400" b="1" kern="0" dirty="0">
                <a:solidFill>
                  <a:schemeClr val="accent2"/>
                </a:solidFill>
              </a:rPr>
              <a:t>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/>
              <a:t>Wright </a:t>
            </a:r>
            <a:r>
              <a:rPr lang="en-US" sz="2400" dirty="0" smtClean="0"/>
              <a:t>S. </a:t>
            </a:r>
            <a:r>
              <a:rPr lang="en-US" sz="2400" i="1" dirty="0"/>
              <a:t>Am Nat</a:t>
            </a:r>
            <a:r>
              <a:rPr lang="en-US" sz="2400" dirty="0"/>
              <a:t> 1988, 131:115–123.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/>
              <a:t>Galhardo</a:t>
            </a:r>
            <a:r>
              <a:rPr lang="en-US" sz="2400" dirty="0"/>
              <a:t> RS, </a:t>
            </a:r>
            <a:r>
              <a:rPr lang="en-US" sz="2400" dirty="0" smtClean="0"/>
              <a:t>et al. </a:t>
            </a:r>
            <a:r>
              <a:rPr lang="en-US" sz="2400" i="1" dirty="0" err="1" smtClean="0"/>
              <a:t>Crit</a:t>
            </a:r>
            <a:r>
              <a:rPr lang="en-US" sz="2400" i="1" dirty="0" smtClean="0"/>
              <a:t> </a:t>
            </a:r>
            <a:r>
              <a:rPr lang="en-US" sz="2400" i="1" dirty="0"/>
              <a:t>Rev </a:t>
            </a:r>
            <a:r>
              <a:rPr lang="en-US" sz="2400" i="1" dirty="0" err="1"/>
              <a:t>Biochem</a:t>
            </a:r>
            <a:r>
              <a:rPr lang="en-US" sz="2400" i="1" dirty="0"/>
              <a:t> </a:t>
            </a:r>
            <a:r>
              <a:rPr lang="en-US" sz="2400" i="1" dirty="0" err="1"/>
              <a:t>Mol</a:t>
            </a:r>
            <a:r>
              <a:rPr lang="en-US" sz="2400" i="1" dirty="0"/>
              <a:t> </a:t>
            </a:r>
            <a:r>
              <a:rPr lang="en-US" sz="2400" i="1" dirty="0" err="1"/>
              <a:t>Biol</a:t>
            </a:r>
            <a:r>
              <a:rPr lang="en-US" sz="2400" dirty="0"/>
              <a:t> 2007, 42:399–435.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/>
              <a:t>Bjedov</a:t>
            </a:r>
            <a:r>
              <a:rPr lang="en-US" sz="2400" dirty="0"/>
              <a:t> I, </a:t>
            </a:r>
            <a:r>
              <a:rPr lang="en-US" sz="2400" i="1" dirty="0"/>
              <a:t>et al</a:t>
            </a:r>
            <a:r>
              <a:rPr lang="en-US" sz="2400" i="1" dirty="0" smtClean="0"/>
              <a:t>.</a:t>
            </a:r>
            <a:r>
              <a:rPr lang="en-US" sz="2400" dirty="0" smtClean="0"/>
              <a:t>. </a:t>
            </a:r>
            <a:r>
              <a:rPr lang="en-US" sz="2400" i="1" dirty="0"/>
              <a:t>Science</a:t>
            </a:r>
            <a:r>
              <a:rPr lang="en-US" sz="2400" dirty="0"/>
              <a:t> 2003, 300:1404–9.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/>
              <a:t>Ram Y, </a:t>
            </a:r>
            <a:r>
              <a:rPr lang="en-US" sz="2400" dirty="0" err="1"/>
              <a:t>Hadany</a:t>
            </a:r>
            <a:r>
              <a:rPr lang="en-US" sz="2400" dirty="0"/>
              <a:t> </a:t>
            </a:r>
            <a:r>
              <a:rPr lang="en-US" sz="2400" dirty="0" smtClean="0"/>
              <a:t>L. </a:t>
            </a:r>
            <a:r>
              <a:rPr lang="en-US" sz="2400" i="1" dirty="0" smtClean="0"/>
              <a:t>Evolution</a:t>
            </a:r>
            <a:r>
              <a:rPr lang="en-US" sz="2400" dirty="0" smtClean="0"/>
              <a:t> </a:t>
            </a:r>
            <a:r>
              <a:rPr lang="en-US" sz="2400" dirty="0"/>
              <a:t>2012, 66:2315–28.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/>
              <a:t>Kibota</a:t>
            </a:r>
            <a:r>
              <a:rPr lang="en-US" sz="2400" dirty="0"/>
              <a:t> TT, Lynch </a:t>
            </a:r>
            <a:r>
              <a:rPr lang="en-US" sz="2400" dirty="0" smtClean="0"/>
              <a:t>M. </a:t>
            </a:r>
            <a:r>
              <a:rPr lang="en-US" sz="2400" i="1" dirty="0"/>
              <a:t>Nature</a:t>
            </a:r>
            <a:r>
              <a:rPr lang="en-US" sz="2400" dirty="0"/>
              <a:t> 1996, 381:694–6.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/>
              <a:t>Gordo </a:t>
            </a:r>
            <a:r>
              <a:rPr lang="en-US" sz="2400" dirty="0" smtClean="0"/>
              <a:t>I, et al. </a:t>
            </a:r>
            <a:r>
              <a:rPr lang="en-US" sz="2400" i="1" dirty="0"/>
              <a:t>J </a:t>
            </a:r>
            <a:r>
              <a:rPr lang="en-US" sz="2400" i="1" dirty="0" err="1"/>
              <a:t>Mol</a:t>
            </a:r>
            <a:r>
              <a:rPr lang="en-US" sz="2400" i="1" dirty="0"/>
              <a:t> </a:t>
            </a:r>
            <a:r>
              <a:rPr lang="en-US" sz="2400" i="1" dirty="0" err="1"/>
              <a:t>Microbiol</a:t>
            </a:r>
            <a:r>
              <a:rPr lang="en-US" sz="2400" i="1" dirty="0"/>
              <a:t> Biotech</a:t>
            </a:r>
            <a:r>
              <a:rPr lang="en-US" sz="2400" dirty="0"/>
              <a:t> 2011, 21:20–35.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/>
              <a:t>Drake JW, et al</a:t>
            </a:r>
            <a:r>
              <a:rPr lang="en-US" sz="2400" dirty="0" smtClean="0"/>
              <a:t>. </a:t>
            </a:r>
            <a:r>
              <a:rPr lang="en-US" sz="2400" i="1" dirty="0"/>
              <a:t>Genetics</a:t>
            </a:r>
            <a:r>
              <a:rPr lang="en-US" sz="2400" dirty="0"/>
              <a:t> 1998, 148:1667–86.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/>
              <a:t>Wielgoss</a:t>
            </a:r>
            <a:r>
              <a:rPr lang="en-US" sz="2400" dirty="0"/>
              <a:t> S, et </a:t>
            </a:r>
            <a:r>
              <a:rPr lang="en-US" sz="2400" dirty="0" smtClean="0"/>
              <a:t>al. </a:t>
            </a:r>
            <a:r>
              <a:rPr lang="en-US" sz="2400" i="1" dirty="0"/>
              <a:t>G3</a:t>
            </a:r>
            <a:r>
              <a:rPr lang="en-US" sz="2400" dirty="0"/>
              <a:t> 2011, 1:183.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/>
              <a:t>Hall LMC, Henderson-</a:t>
            </a:r>
            <a:r>
              <a:rPr lang="en-US" sz="2400" dirty="0" err="1"/>
              <a:t>Begg</a:t>
            </a:r>
            <a:r>
              <a:rPr lang="en-US" sz="2400" dirty="0"/>
              <a:t> </a:t>
            </a:r>
            <a:r>
              <a:rPr lang="en-US" sz="2400" dirty="0" smtClean="0"/>
              <a:t>SK. </a:t>
            </a:r>
            <a:r>
              <a:rPr lang="en-US" sz="2400" i="1" dirty="0" smtClean="0"/>
              <a:t>Microbiology </a:t>
            </a:r>
            <a:r>
              <a:rPr lang="en-US" sz="2400" i="1" dirty="0"/>
              <a:t>(UK)</a:t>
            </a:r>
            <a:r>
              <a:rPr lang="en-US" sz="2400" dirty="0"/>
              <a:t> 2006, 152(</a:t>
            </a:r>
            <a:r>
              <a:rPr lang="en-US" sz="2400" dirty="0" err="1"/>
              <a:t>Pt</a:t>
            </a:r>
            <a:r>
              <a:rPr lang="en-US" sz="2400" dirty="0"/>
              <a:t> 9):2505–14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4384661" y="11809612"/>
            <a:ext cx="7687277" cy="3114674"/>
            <a:chOff x="4296747" y="14687552"/>
            <a:chExt cx="7687277" cy="3114674"/>
          </a:xfrm>
        </p:grpSpPr>
        <p:pic>
          <p:nvPicPr>
            <p:cNvPr id="33" name="Picture 2" descr="http://www.adventuretrekking.org/images/Ronthipeak6065m_00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6" t="16200" r="9847" b="29727"/>
            <a:stretch/>
          </p:blipFill>
          <p:spPr bwMode="auto">
            <a:xfrm>
              <a:off x="4296747" y="14687552"/>
              <a:ext cx="7687277" cy="31146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33"/>
            <p:cNvSpPr/>
            <p:nvPr/>
          </p:nvSpPr>
          <p:spPr>
            <a:xfrm>
              <a:off x="8218365" y="14970696"/>
              <a:ext cx="469216" cy="46921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652997" y="15767450"/>
              <a:ext cx="304800" cy="380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957797" y="15161534"/>
              <a:ext cx="1184855" cy="574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8786597" y="15161534"/>
              <a:ext cx="1120184" cy="986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9891756" y="16200803"/>
              <a:ext cx="495300" cy="433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824197" y="16175551"/>
              <a:ext cx="1295400" cy="1084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119597" y="16148449"/>
              <a:ext cx="533400" cy="2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393814" y="15522569"/>
            <a:ext cx="7678124" cy="3132413"/>
            <a:chOff x="12139982" y="22166642"/>
            <a:chExt cx="7678124" cy="3132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" name="Group 1"/>
            <p:cNvGrpSpPr/>
            <p:nvPr/>
          </p:nvGrpSpPr>
          <p:grpSpPr>
            <a:xfrm>
              <a:off x="12139982" y="22166642"/>
              <a:ext cx="7678124" cy="3132413"/>
              <a:chOff x="4300513" y="20870586"/>
              <a:chExt cx="7678124" cy="3132413"/>
            </a:xfrm>
          </p:grpSpPr>
          <p:pic>
            <p:nvPicPr>
              <p:cNvPr id="21" name="Picture 2" descr="http://upload.wikimedia.org/wikipedia/commons/2/29/Le_Dorje_Lakpa_(Himalaya,_N%C3%A9pal)_(8449549937).jp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545" b="22073"/>
              <a:stretch/>
            </p:blipFill>
            <p:spPr bwMode="auto">
              <a:xfrm>
                <a:off x="4300513" y="20870586"/>
                <a:ext cx="7678124" cy="31324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21"/>
              <p:cNvSpPr/>
              <p:nvPr/>
            </p:nvSpPr>
            <p:spPr>
              <a:xfrm>
                <a:off x="8594781" y="21239112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V="1">
                <a:off x="4440120" y="22152238"/>
                <a:ext cx="1054784" cy="836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9083315" y="21473721"/>
                <a:ext cx="609600" cy="6003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11020783" y="22029332"/>
                <a:ext cx="429737" cy="4896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571104" y="21932034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6088187" y="22278060"/>
                <a:ext cx="1018933" cy="4818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10002720" y="21539286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0551566" y="21616868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9692915" y="21851476"/>
                <a:ext cx="214868" cy="234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14902219" y="22964409"/>
              <a:ext cx="1445376" cy="10915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73049" y="12777051"/>
            <a:ext cx="689086" cy="4863401"/>
            <a:chOff x="3199646" y="19239441"/>
            <a:chExt cx="689086" cy="4863401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888732" y="19239441"/>
              <a:ext cx="0" cy="486340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1887823" y="21444745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/>
                <a:t>fitness</a:t>
              </a:r>
              <a:endParaRPr lang="he-IL" sz="3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6379" y="19010412"/>
            <a:ext cx="4863401" cy="646331"/>
            <a:chOff x="5832976" y="24915068"/>
            <a:chExt cx="4863401" cy="646331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 flipV="1">
              <a:off x="8264677" y="22483368"/>
              <a:ext cx="0" cy="4863401"/>
            </a:xfrm>
            <a:prstGeom prst="straightConnector1">
              <a:avLst/>
            </a:prstGeom>
            <a:ln w="762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32919" y="24915068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/>
                <a:t>genotype</a:t>
              </a:r>
              <a:endParaRPr lang="he-IL" sz="36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6742664" y="38878990"/>
            <a:ext cx="95846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3 </a:t>
            </a:r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– Fitness landscape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illustration for simulations.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Each node represent a specific genotype. Node labels specify the alleles at the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A/a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and 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B/b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loci and the number of additional deleterious alleles after the forward slash, but only as much as 3 deleterious mutations are shown to keep the figure simple. Arrows define the direction of mutation and their labels denote the relevant mutation rate.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Node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colour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indicates the fitness of a genotype, from pale brown for optimal fitness (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1+sH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) to dark brown for lower fitness (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(1-s)</a:t>
            </a:r>
            <a:r>
              <a:rPr lang="en-GB" sz="2000" i="1" kern="0" baseline="3000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3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)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– see the </a:t>
            </a:r>
            <a:r>
              <a:rPr lang="en-GB" sz="2000" kern="0" dirty="0" err="1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colourbar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Parameters: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s=0.01, H=2.</a:t>
            </a:r>
            <a:endParaRPr lang="he-IL" sz="2000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30944"/>
              </p:ext>
            </p:extLst>
          </p:nvPr>
        </p:nvGraphicFramePr>
        <p:xfrm>
          <a:off x="16995188" y="21642660"/>
          <a:ext cx="9000000" cy="3200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81608"/>
                <a:gridCol w="2263552"/>
                <a:gridCol w="3942125"/>
                <a:gridCol w="1312715"/>
              </a:tblGrid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Citation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Estimate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Name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Symbol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5, 6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0.001-0.01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Selection coefficient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i="1" dirty="0" smtClean="0">
                          <a:latin typeface="Helvetica" pitchFamily="34" charset="0"/>
                          <a:cs typeface="Helvetica" pitchFamily="34" charset="0"/>
                        </a:rPr>
                        <a:t>s</a:t>
                      </a:r>
                      <a:endParaRPr lang="he-IL" sz="24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latin typeface="Helvetica" pitchFamily="34" charset="0"/>
                          <a:cs typeface="Helvetica" pitchFamily="34" charset="0"/>
                        </a:rPr>
                        <a:t>6</a:t>
                      </a:r>
                      <a:endParaRPr lang="he-IL" sz="2400" dirty="0" smtClean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1-10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Double mutant advantage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i="1" dirty="0" smtClean="0">
                          <a:latin typeface="Helvetica" pitchFamily="34" charset="0"/>
                          <a:cs typeface="Helvetica" pitchFamily="34" charset="0"/>
                        </a:rPr>
                        <a:t>H</a:t>
                      </a:r>
                      <a:endParaRPr lang="he-IL" sz="24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0.003-0.0004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Genomic mutation rate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i="1" dirty="0" smtClean="0">
                          <a:latin typeface="Helvetica" pitchFamily="34" charset="0"/>
                          <a:cs typeface="Helvetica" pitchFamily="34" charset="0"/>
                        </a:rPr>
                        <a:t>U</a:t>
                      </a:r>
                      <a:endParaRPr lang="he-IL" sz="24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6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i="1" dirty="0" smtClean="0">
                          <a:latin typeface="Helvetica" pitchFamily="34" charset="0"/>
                          <a:cs typeface="Helvetica" pitchFamily="34" charset="0"/>
                        </a:rPr>
                        <a:t>U</a:t>
                      </a:r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/5000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Beneficial site mutation rate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400" i="1" dirty="0" smtClean="0">
                          <a:latin typeface="Helvetica" pitchFamily="34" charset="0"/>
                          <a:cs typeface="Helvetica" pitchFamily="34" charset="0"/>
                        </a:rPr>
                        <a:t>µ</a:t>
                      </a:r>
                      <a:endParaRPr lang="he-IL" sz="24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9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1-100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Mutation rate increase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400" i="1" dirty="0" smtClean="0">
                          <a:latin typeface="Helvetica" pitchFamily="34" charset="0"/>
                          <a:cs typeface="Helvetica" pitchFamily="34" charset="0"/>
                        </a:rPr>
                        <a:t>τ</a:t>
                      </a:r>
                      <a:endParaRPr lang="he-IL" sz="24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-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10</a:t>
                      </a:r>
                      <a:r>
                        <a:rPr lang="en-US" sz="2400" baseline="30000" dirty="0" smtClean="0">
                          <a:latin typeface="Helvetica" pitchFamily="34" charset="0"/>
                          <a:cs typeface="Helvetica" pitchFamily="34" charset="0"/>
                        </a:rPr>
                        <a:t>4</a:t>
                      </a:r>
                      <a:r>
                        <a:rPr lang="en-US" sz="2400" baseline="0" dirty="0" smtClean="0">
                          <a:latin typeface="Helvetica" pitchFamily="34" charset="0"/>
                          <a:cs typeface="Helvetica" pitchFamily="34" charset="0"/>
                        </a:rPr>
                        <a:t>-10</a:t>
                      </a:r>
                      <a:r>
                        <a:rPr lang="en-US" sz="2400" baseline="30000" dirty="0" smtClean="0">
                          <a:latin typeface="Helvetica" pitchFamily="34" charset="0"/>
                          <a:cs typeface="Helvetica" pitchFamily="34" charset="0"/>
                        </a:rPr>
                        <a:t>10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latin typeface="Helvetica" pitchFamily="34" charset="0"/>
                          <a:cs typeface="Helvetica" pitchFamily="34" charset="0"/>
                        </a:rPr>
                        <a:t>Population size</a:t>
                      </a:r>
                      <a:endParaRPr lang="he-IL" sz="24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i="1" dirty="0" smtClean="0">
                          <a:latin typeface="Helvetica" pitchFamily="34" charset="0"/>
                          <a:cs typeface="Helvetica" pitchFamily="34" charset="0"/>
                        </a:rPr>
                        <a:t>N</a:t>
                      </a:r>
                      <a:endParaRPr lang="he-IL" sz="24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6330079" y="25203100"/>
            <a:ext cx="1040986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Table 1</a:t>
            </a: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Model parameters and estimated values for bacteria.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384676" y="38980108"/>
            <a:ext cx="95846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2 </a:t>
            </a:r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– Fitness landscape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illustration for analytical model.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Each node represent a specific genotype.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Node labels specify the alleles at the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A/a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and 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B/b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loci. The “RIP” node represents genotypes with deleterious mutations that will not contribute to adaptation. Arrows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define the direction of mutation and their labels denote the relevant mutation rate. Node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colour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indicates the fitness of a genotype, from pale brown for optimal fitness (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1+sH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) to dark brown for lower fitness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(</a:t>
            </a:r>
            <a:r>
              <a:rPr lang="en-GB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1-s)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Parameters: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s=0.01, H=2.</a:t>
            </a:r>
            <a:endParaRPr lang="he-IL" sz="2000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30" name="Picture 6" descr="D:\workspace\ruggedsim\manuscript\fitness_landscape_4_type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6"/>
          <a:stretch/>
        </p:blipFill>
        <p:spPr bwMode="auto">
          <a:xfrm>
            <a:off x="4752828" y="32763940"/>
            <a:ext cx="7108839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workspace\ruggedsim\manuscript\fitness_landscap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172" y="31118677"/>
            <a:ext cx="7621927" cy="762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23013763" y="30824632"/>
            <a:ext cx="3629497" cy="7946930"/>
            <a:chOff x="8755658" y="31870227"/>
            <a:chExt cx="3269978" cy="7159749"/>
          </a:xfrm>
        </p:grpSpPr>
        <p:pic>
          <p:nvPicPr>
            <p:cNvPr id="16" name="Picture 2" descr="D:\workspace\ruggedsim\manuscript\fitness_landscape_colorbar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19" t="5537" r="16198" b="8115"/>
            <a:stretch/>
          </p:blipFill>
          <p:spPr bwMode="auto">
            <a:xfrm>
              <a:off x="10027006" y="32043498"/>
              <a:ext cx="963016" cy="6986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8755658" y="31870227"/>
              <a:ext cx="326997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fitness</a:t>
              </a:r>
              <a:endParaRPr lang="he-IL" sz="2400" dirty="0"/>
            </a:p>
          </p:txBody>
        </p:sp>
      </p:grpSp>
      <p:pic>
        <p:nvPicPr>
          <p:cNvPr id="1033" name="Picture 9" descr="C:\Users\yoavram\Pictures\yoav_mypictr_Facebook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628" y="39172652"/>
            <a:ext cx="1679338" cy="209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43205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324" y="40756828"/>
            <a:ext cx="3914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 descr="D:\workspace\ruggedsim\manuscript\analytic_simulation_comparison_SIM_U_0.0004_s_0.05_logN_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237" y="16618690"/>
            <a:ext cx="8756948" cy="656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:\workspace\ruggedsim\manuscript\analytic_simulation_comparison_appearance_SIM_U_0.0004_s_0.05_logN_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3580" y="7833793"/>
            <a:ext cx="6120000" cy="459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D:\workspace\ruggedsim\manuscript\analytic_simulation_comparison_fixation_SIM_U_0.0004_s_0.05_logN_8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4820" y="12331849"/>
            <a:ext cx="6120000" cy="459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29862781" y="23598026"/>
            <a:ext cx="10409860" cy="2140099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</a:t>
            </a: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6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Adaptation time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The number of generations before fixation of a double mutant. The simulation results verify the analytical results: </a:t>
            </a:r>
            <a:r>
              <a:rPr lang="en-US" sz="2000" b="1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stress-induced </a:t>
            </a:r>
            <a:r>
              <a:rPr lang="en-US" sz="2000" b="1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mutagenesis increases the adaptation </a:t>
            </a:r>
            <a:r>
              <a:rPr lang="en-US" sz="2000" b="1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rate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Parameters used: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=0.0004,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µ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/5000,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=0.05,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H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=2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,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=10</a:t>
            </a:r>
            <a:r>
              <a:rPr lang="en-US" sz="2000" kern="0" baseline="3000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8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, see Table 1 for refs.</a:t>
            </a:r>
            <a:endParaRPr lang="en-US" sz="2000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068836" y="7988860"/>
            <a:ext cx="5203805" cy="4054957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 anchor="ctr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5.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Waiting time for appearance of double mutant. 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The number of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generations before the appearance of a double mutant. Approximated by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1/</a:t>
            </a:r>
            <a:r>
              <a:rPr lang="en-US" sz="2000" i="1" kern="0" dirty="0" err="1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Nq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Parameters used: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=0.0004,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µ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/5000,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=0.05,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=10</a:t>
            </a:r>
            <a:r>
              <a:rPr lang="en-US" sz="2000" kern="0" baseline="3000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8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, see Table 1 for refs.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361015" y="12661349"/>
            <a:ext cx="5203805" cy="4054957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 anchor="ctr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5. Fixation attempts.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The number of double mutants extinctions before fixation. Approximated by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1/</a:t>
            </a:r>
            <a:r>
              <a:rPr lang="el-GR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ρ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Parameters used: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=0.0004,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µ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/5000,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=0.05,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H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=2,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N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=10</a:t>
            </a:r>
            <a:r>
              <a:rPr lang="en-US" sz="2000" kern="0" baseline="3000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8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, see Table 1 for refs.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1215</Words>
  <Application>Microsoft Office PowerPoint</Application>
  <PresentationFormat>Custom</PresentationFormat>
  <Paragraphs>182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151</cp:revision>
  <cp:lastPrinted>2011-08-07T18:23:50Z</cp:lastPrinted>
  <dcterms:created xsi:type="dcterms:W3CDTF">2010-06-20T11:39:28Z</dcterms:created>
  <dcterms:modified xsi:type="dcterms:W3CDTF">2013-05-14T10:09:21Z</dcterms:modified>
</cp:coreProperties>
</file>