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32" d="100"/>
          <a:sy n="32" d="100"/>
        </p:scale>
        <p:origin x="-72" y="5286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24436" y="1368452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712" y="6721200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Results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performed Wright-Fisher simulations without recombination, tracking the frequency of </a:t>
            </a:r>
            <a:r>
              <a:rPr lang="en-US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and the number of deleterious mutations in each type – see Figure 3.</a:t>
            </a: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The evolution of complex traits, coded by multiple genes, 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if different alleles are separately deleterious but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jointly advantageous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, how can a population evolve from one co-adapted gene complex to a better one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?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1 below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illustrates this problem using 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b="1" kern="0" dirty="0" smtClean="0">
              <a:solidFill>
                <a:schemeClr val="accent2"/>
              </a:solidFill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Stress-Induced Mutagenesis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mutation rate is induced by stress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responses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various species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bacteria (2-3)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and yeast, and may also be induced by stress in algae, flies and human cancer cells.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(4) we modeled the evolution of stress-induced mutagenesis in asexual population in constant and changing environments. Our results showed that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stress-induced mutagenesis is favored by selection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over constant rate mutagenesis  because of the beneficial mutations it generates when 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>
                <a:latin typeface="+mj-lt"/>
              </a:rPr>
              <a:t>Stress-Induced Mutagenesis </a:t>
            </a:r>
            <a:r>
              <a:rPr lang="en-US" sz="11600" b="1" dirty="0" smtClean="0">
                <a:latin typeface="+mj-lt"/>
              </a:rPr>
              <a:t>and the Evolution </a:t>
            </a:r>
            <a:r>
              <a:rPr lang="en-US" sz="11600" b="1" dirty="0">
                <a:latin typeface="+mj-lt"/>
              </a:rPr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Analytic Model</a:t>
            </a:r>
            <a:endParaRPr lang="en-US" sz="2800" kern="0" dirty="0">
              <a:solidFill>
                <a:srgbClr val="000000"/>
              </a:solidFill>
              <a:latin typeface="+mj-lt"/>
            </a:endParaRP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Consider an asexual population with two bi-allelic loci,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b/B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at a mutation-selection balance. An environmental change causes the previously deleterious combination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to be favorable, but the intermediate types </a:t>
            </a:r>
            <a:r>
              <a:rPr lang="en-US" sz="2800" i="1" kern="0" dirty="0" err="1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800" i="1" kern="0" dirty="0" err="1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are still deleterious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addition to adaptation, the population must also cope with deleterious mutations, so we assumed that individuals with deleterious mutations will not contribute to the adaptation process.</a:t>
            </a: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Analytic approximations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appearance probability </a:t>
                </a:r>
                <a:r>
                  <a:rPr lang="en-US" b="1" i="1" kern="0" dirty="0">
                    <a:solidFill>
                      <a:schemeClr val="accent2"/>
                    </a:solidFill>
                    <a:latin typeface="+mj-lt"/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accent2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accent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accent6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accent3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selection.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as well: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i="1" kern="0" dirty="0" smtClean="0">
                    <a:solidFill>
                      <a:schemeClr val="accent4"/>
                    </a:solidFill>
                    <a:latin typeface="+mn-lt"/>
                  </a:rPr>
                  <a:t>H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is easy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The population </a:t>
                </a: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adaptation rate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ν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can be approximated by a geometric distribution with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1/</a:t>
                </a:r>
                <a:r>
                  <a:rPr lang="en-US" sz="2800" i="1" kern="0" dirty="0" err="1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N</a:t>
                </a:r>
                <a:r>
                  <a:rPr lang="en-US" sz="2800" i="1" kern="0" dirty="0" err="1" smtClean="0">
                    <a:solidFill>
                      <a:srgbClr val="000000"/>
                    </a:solidFill>
                    <a:latin typeface="+mn-lt"/>
                  </a:rPr>
                  <a:t>q</a:t>
                </a:r>
                <a:r>
                  <a:rPr lang="el-GR" sz="2800" i="1" kern="0" dirty="0" smtClean="0">
                    <a:solidFill>
                      <a:srgbClr val="000000"/>
                    </a:solidFill>
                    <a:latin typeface="+mn-lt"/>
                  </a:rPr>
                  <a:t>ρ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as the probability, with </a:t>
                </a:r>
                <a:r>
                  <a:rPr lang="en-US" sz="2800" i="1" kern="0" dirty="0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 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8836" y="28062000"/>
            <a:ext cx="11520000" cy="543086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 the adaption time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Our results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suggest that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stress-induced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mutagenesis can resolve the problem of adaptive peak shifts by increasing the capacity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adapt, in particular in the case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adaptation, without the burden of deleterious mutations that is created by constitutive mutagenesis in asexual populations.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9029975"/>
            <a:ext cx="11520000" cy="239848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For more information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Please contact Yoav Ram at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yoavram@post.tau.ac.il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or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+972-545-383136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or visit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www.yoavram.com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27946" y="19750633"/>
            <a:ext cx="10409860" cy="2140099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1.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Fitness landscape metaphor.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Height represents fitness and  different geographic coordinates represent different genotypes. Mutation and drift move the population in all directions whereas selection drives the population uphill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(A) A single-peak fitness landscape. Selection drives the population uphill towards the global maximum. (B) A multi-peak rugged fitness landscape. Selection drives the population uphill towards the closest peak – the global or local maximum.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8836" y="34291996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Wright </a:t>
            </a:r>
            <a:r>
              <a:rPr lang="en-US" sz="2400" dirty="0" smtClean="0">
                <a:latin typeface="+mn-lt"/>
              </a:rPr>
              <a:t>S. </a:t>
            </a:r>
            <a:r>
              <a:rPr lang="en-US" sz="2400" i="1" dirty="0">
                <a:latin typeface="+mn-lt"/>
              </a:rPr>
              <a:t>Am Nat</a:t>
            </a:r>
            <a:r>
              <a:rPr lang="en-US" sz="2400" dirty="0">
                <a:latin typeface="+mn-lt"/>
              </a:rPr>
              <a:t> 1988, 131:115–123.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42:399–435.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</a:t>
            </a:r>
            <a:r>
              <a:rPr lang="en-US" sz="2400" i="1" dirty="0">
                <a:latin typeface="+mn-lt"/>
              </a:rPr>
              <a:t>et al</a:t>
            </a:r>
            <a:r>
              <a:rPr lang="en-US" sz="2400" i="1" dirty="0" smtClean="0">
                <a:latin typeface="+mn-lt"/>
              </a:rPr>
              <a:t>.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300:1404–9.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66:2315–28.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Kibota</a:t>
            </a:r>
            <a:r>
              <a:rPr lang="en-US" sz="2400" dirty="0">
                <a:latin typeface="+mn-lt"/>
              </a:rPr>
              <a:t> TT, Lynch </a:t>
            </a:r>
            <a:r>
              <a:rPr lang="en-US" sz="2400" dirty="0" smtClean="0">
                <a:latin typeface="+mn-lt"/>
              </a:rPr>
              <a:t>M. </a:t>
            </a:r>
            <a:r>
              <a:rPr lang="en-US" sz="2400" i="1" dirty="0">
                <a:latin typeface="+mn-lt"/>
              </a:rPr>
              <a:t>Nature</a:t>
            </a:r>
            <a:r>
              <a:rPr lang="en-US" sz="2400" dirty="0">
                <a:latin typeface="+mn-lt"/>
              </a:rPr>
              <a:t> 1996, 381:694–6.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21:20–35.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148:1667–86.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1:183.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2006, 152(</a:t>
            </a:r>
            <a:r>
              <a:rPr lang="en-US" sz="2400" dirty="0" err="1">
                <a:latin typeface="+mn-lt"/>
              </a:rPr>
              <a:t>Pt</a:t>
            </a:r>
            <a:r>
              <a:rPr lang="en-US" sz="2400" dirty="0">
                <a:latin typeface="+mn-lt"/>
              </a:rPr>
              <a:t> 9):2505–14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84661" y="11809612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93814" y="15522569"/>
            <a:ext cx="7678124" cy="3132413"/>
            <a:chOff x="12139982" y="22166642"/>
            <a:chExt cx="7678124" cy="3132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Group 1"/>
            <p:cNvGrpSpPr/>
            <p:nvPr/>
          </p:nvGrpSpPr>
          <p:grpSpPr>
            <a:xfrm>
              <a:off x="12139982" y="22166642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440120" y="22152238"/>
                <a:ext cx="1054784" cy="83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9083315" y="21473721"/>
                <a:ext cx="609600" cy="6003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1020783" y="22029332"/>
                <a:ext cx="429737" cy="4896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6088187" y="22278060"/>
                <a:ext cx="1018933" cy="4818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0002720" y="21539286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551566" y="21616868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9692915" y="21851476"/>
                <a:ext cx="214868" cy="234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14902219" y="22964409"/>
              <a:ext cx="1445376" cy="10915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777051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fitness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9010412"/>
            <a:ext cx="4863401" cy="646331"/>
            <a:chOff x="5832976" y="24915068"/>
            <a:chExt cx="4863401" cy="646331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15068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genotype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6742664" y="38878990"/>
            <a:ext cx="95846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3 </a:t>
            </a:r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– Fitness landscape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illustration for simulations.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Each node represent a specific genotype. Node labels specify the alleles at the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A/a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and 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B/b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loci and the number of additional deleterious alleles after the forward slash, but only as much as 3 deleterious mutations are shown to keep the figure simple. Arrows define the direction of mutation and their labels denote the relevant mutation rate. Node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indicates the fitness of a genotype, from pale brown for optimal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1+sH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 to dark brown for lower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(1-s)</a:t>
            </a:r>
            <a:r>
              <a:rPr lang="en-GB" sz="2000" i="1" kern="0" baseline="3000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3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– see the </a:t>
            </a:r>
            <a:r>
              <a:rPr lang="en-GB" sz="2000" kern="0" dirty="0" err="1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colourbar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Parameters: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s=0.01, H=2.</a:t>
            </a:r>
            <a:endParaRPr lang="he-IL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9925"/>
              </p:ext>
            </p:extLst>
          </p:nvPr>
        </p:nvGraphicFramePr>
        <p:xfrm>
          <a:off x="16572877" y="21215940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5, 6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Helvetica" pitchFamily="34" charset="0"/>
                          <a:cs typeface="Helvetica" pitchFamily="34" charset="0"/>
                        </a:rPr>
                        <a:t>6</a:t>
                      </a:r>
                      <a:endParaRPr lang="he-IL" sz="2800" dirty="0" smtClean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6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Helvetica" pitchFamily="34" charset="0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9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Helvetica" pitchFamily="34" charset="0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-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Helvetica" pitchFamily="34" charset="0"/>
                          <a:cs typeface="Helvetica" pitchFamily="34" charset="0"/>
                        </a:rPr>
                        <a:t>4</a:t>
                      </a:r>
                      <a:r>
                        <a:rPr lang="en-US" sz="2800" baseline="0" dirty="0" smtClean="0">
                          <a:latin typeface="Helvetica" pitchFamily="34" charset="0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Helvetica" pitchFamily="34" charset="0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77416" y="25213169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Table 1</a:t>
            </a: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Model parameters and estimated values for bacteria.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84676" y="38980108"/>
            <a:ext cx="95846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2 </a:t>
            </a:r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– Fitness landscape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illustration for analytical model.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Each node represent a specific genotype. Node labels specify the alleles at the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A/a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and 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B/b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loci. The “RIP” node represents genotypes with deleterious mutations that will not contribute to adaptation. Arrows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define the direction of mutation and their labels denote the relevant mutation rate. Node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indicates the fitness of a genotype, from pale brown for optimal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1+sH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 to dark brown for lower fitness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(</a:t>
            </a:r>
            <a:r>
              <a:rPr lang="en-GB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1-s)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Parameters: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s=0.01, H=2.</a:t>
            </a:r>
            <a:endParaRPr lang="he-IL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33" name="Picture 9" descr="C:\Users\yoavram\Pictures\yoav_mypictr_Faceboo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628" y="39172652"/>
            <a:ext cx="1679338" cy="209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324" y="40756828"/>
            <a:ext cx="3914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35481015" y="7988860"/>
            <a:ext cx="5203805" cy="4054957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 anchor="ctr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5.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Waiting time for appearance of double mutant.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The number of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generations before the appearance of a double mutant. Approximated by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1/</a:t>
            </a:r>
            <a:r>
              <a:rPr lang="en-US" sz="2000" i="1" kern="0" dirty="0" err="1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Nq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Parameters used: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=0.0004,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µ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/5000,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=0.05,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=10</a:t>
            </a:r>
            <a:r>
              <a:rPr lang="en-US" sz="2000" kern="0" baseline="3000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8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see Table 1 for refs.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31" name="Picture 7" descr="D:\university\confrences\GRC2013\adaptation_time_s_0.05_logN_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112" y="17498244"/>
            <a:ext cx="9145588" cy="73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9862781" y="24719185"/>
            <a:ext cx="10409860" cy="2140099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6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Adaptation time.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The number of generations before fixation of a double mutant. The simulation results verify the analytical results: </a:t>
            </a:r>
            <a:r>
              <a:rPr lang="en-US" sz="2000" b="1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stress-induced </a:t>
            </a:r>
            <a:r>
              <a:rPr lang="en-US" sz="2000" b="1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mutagenesis increases the adaptation </a:t>
            </a:r>
            <a:r>
              <a:rPr lang="en-US" sz="2000" b="1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rate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Parameters used: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=0.0004,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µ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/5000,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=0.05,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=2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=10</a:t>
            </a:r>
            <a:r>
              <a:rPr lang="en-US" sz="2000" kern="0" baseline="3000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8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see Table 1 for refs.</a:t>
            </a:r>
            <a:endParaRPr lang="en-US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9" name="Picture 6" descr="D:\university\confrences\GRC2013\app_fix_probs_s_0.05_logN_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572" y="7921180"/>
            <a:ext cx="6084888" cy="97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niversity\confrences\GRC2013\fitness_landscape_stochastic_mode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236" y="30937690"/>
            <a:ext cx="7562850" cy="756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3301795" y="30649658"/>
            <a:ext cx="3629497" cy="7946930"/>
            <a:chOff x="8755658" y="31870227"/>
            <a:chExt cx="3269978" cy="7159749"/>
          </a:xfrm>
        </p:grpSpPr>
        <p:pic>
          <p:nvPicPr>
            <p:cNvPr id="16" name="Picture 2" descr="D:\workspace\ruggedsim\manuscript\fitness_landscape_colorbar.pn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19" t="5537" r="16198" b="8115"/>
            <a:stretch/>
          </p:blipFill>
          <p:spPr bwMode="auto">
            <a:xfrm>
              <a:off x="10027006" y="32043498"/>
              <a:ext cx="963016" cy="698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8755658" y="31870227"/>
              <a:ext cx="326997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fitness</a:t>
              </a:r>
              <a:endParaRPr lang="he-IL" sz="2400" dirty="0"/>
            </a:p>
          </p:txBody>
        </p:sp>
      </p:grpSp>
      <p:pic>
        <p:nvPicPr>
          <p:cNvPr id="17" name="Picture 13" descr="D:\university\confrences\GRC2013\fitness_landscape_analytic_mode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64" y="32553546"/>
            <a:ext cx="6115051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/>
          <p:cNvGrpSpPr/>
          <p:nvPr/>
        </p:nvGrpSpPr>
        <p:grpSpPr>
          <a:xfrm>
            <a:off x="9321075" y="32344543"/>
            <a:ext cx="2986964" cy="6540077"/>
            <a:chOff x="8755658" y="31870227"/>
            <a:chExt cx="3269978" cy="7159749"/>
          </a:xfrm>
        </p:grpSpPr>
        <p:pic>
          <p:nvPicPr>
            <p:cNvPr id="62" name="Picture 2" descr="D:\workspace\ruggedsim\manuscript\fitness_landscape_colorbar.pn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19" t="5537" r="16198" b="8115"/>
            <a:stretch/>
          </p:blipFill>
          <p:spPr bwMode="auto">
            <a:xfrm>
              <a:off x="10027006" y="32043498"/>
              <a:ext cx="963016" cy="698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8755658" y="31870227"/>
              <a:ext cx="326997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fitness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1183</Words>
  <Application>Microsoft Office PowerPoint</Application>
  <PresentationFormat>Custom</PresentationFormat>
  <Paragraphs>182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160</cp:revision>
  <cp:lastPrinted>2011-08-07T18:23:50Z</cp:lastPrinted>
  <dcterms:created xsi:type="dcterms:W3CDTF">2010-06-20T11:39:28Z</dcterms:created>
  <dcterms:modified xsi:type="dcterms:W3CDTF">2013-05-22T20:21:09Z</dcterms:modified>
</cp:coreProperties>
</file>