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829"/>
    <a:srgbClr val="59A754"/>
    <a:srgbClr val="3B7EB5"/>
    <a:srgbClr val="A3C1BA"/>
    <a:srgbClr val="004080"/>
    <a:srgbClr val="0000FF"/>
    <a:srgbClr val="FF6FCF"/>
    <a:srgbClr val="FFFF66"/>
    <a:srgbClr val="19191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-1512" y="96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6/15/2015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5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24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24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C1BA">
            <a:alpha val="6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 smtClean="0">
                    <a:solidFill>
                      <a:srgbClr val="3B7EB5"/>
                    </a:solidFill>
                    <a:latin typeface="Calibri" pitchFamily="34" charset="0"/>
                  </a:rPr>
                  <a:t>Fitness inference</a:t>
                </a:r>
                <a:endParaRPr lang="en-US" altLang="he-IL" sz="4200" b="1" dirty="0">
                  <a:solidFill>
                    <a:srgbClr val="3B7EB5"/>
                  </a:solidFill>
                  <a:latin typeface="Calibri" pitchFamily="34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b="1" dirty="0" smtClean="0">
                    <a:latin typeface="Calibri" panose="020F0502020204030204" pitchFamily="34" charset="0"/>
                  </a:rPr>
                  <a:t>Classical population genetics.</a:t>
                </a:r>
                <a:r>
                  <a:rPr lang="en-US" altLang="he-IL" dirty="0" smtClean="0">
                    <a:latin typeface="Times New Roman" pitchFamily="18" charset="0"/>
                  </a:rPr>
                  <a:t> </a:t>
                </a:r>
                <a:r>
                  <a:rPr lang="en-US" altLang="he-IL" sz="2500" dirty="0">
                    <a:latin typeface="Times New Roman" pitchFamily="18" charset="0"/>
                  </a:rPr>
                  <a:t>A</a:t>
                </a:r>
                <a:r>
                  <a:rPr lang="en-US" altLang="he-IL" sz="2500" dirty="0" smtClean="0">
                    <a:latin typeface="Times New Roman" pitchFamily="18" charset="0"/>
                  </a:rPr>
                  <a:t>ccording to Crow &amp; Kimura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3</a:t>
                </a:r>
                <a:r>
                  <a:rPr lang="en-US" altLang="he-IL" sz="2500" dirty="0" smtClean="0">
                    <a:latin typeface="Times New Roman" pitchFamily="18" charset="0"/>
                  </a:rPr>
                  <a:t> the frequency of the red strain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changes according to: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3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3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3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6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3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3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36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36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where</a:t>
                </a:r>
                <a:r>
                  <a:rPr lang="en-US" altLang="he-IL" sz="25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initial frequency and 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selection coefficient of the red strain.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b="1" dirty="0" smtClean="0">
                  <a:latin typeface="Calibri" panose="020F0502020204030204" pitchFamily="34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b="1" dirty="0" smtClean="0">
                    <a:latin typeface="Calibri" panose="020F0502020204030204" pitchFamily="34" charset="0"/>
                  </a:rPr>
                  <a:t>Effective </a:t>
                </a:r>
                <a:r>
                  <a:rPr lang="en-US" altLang="he-IL" b="1" dirty="0">
                    <a:latin typeface="Calibri" panose="020F0502020204030204" pitchFamily="34" charset="0"/>
                  </a:rPr>
                  <a:t>selection </a:t>
                </a:r>
                <a:r>
                  <a:rPr lang="en-US" altLang="he-IL" b="1" dirty="0" smtClean="0">
                    <a:latin typeface="Calibri" panose="020F0502020204030204" pitchFamily="34" charset="0"/>
                  </a:rPr>
                  <a:t>coefficient. </a:t>
                </a:r>
                <a:r>
                  <a:rPr lang="en-US" altLang="he-IL" sz="2500" dirty="0" smtClean="0">
                    <a:latin typeface="Times New Roman" pitchFamily="18" charset="0"/>
                  </a:rPr>
                  <a:t>We fit the above  equation to the frequency of the red strain in the competition simulation. 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The inferred </a:t>
                </a:r>
                <a14:m>
                  <m:oMath xmlns:m="http://schemas.openxmlformats.org/officeDocument/2006/math">
                    <m:r>
                      <a:rPr lang="en-US" altLang="he-IL" sz="25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is the </a:t>
                </a:r>
                <a:r>
                  <a:rPr lang="en-US" altLang="he-IL" sz="2500" i="1" dirty="0" smtClean="0">
                    <a:latin typeface="Times New Roman" pitchFamily="18" charset="0"/>
                  </a:rPr>
                  <a:t>effective selection coefficient</a:t>
                </a:r>
                <a:r>
                  <a:rPr lang="en-US" altLang="he-IL" sz="2500" dirty="0" smtClean="0">
                    <a:latin typeface="Times New Roman" pitchFamily="18" charset="0"/>
                  </a:rPr>
                  <a:t>: the selection coefficient in an idealized population that would cause similar change in frequency as the population under consideration.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" descr="D:\university\presentations\GRC 2015\frequency_f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286236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>
                    <a:solidFill>
                      <a:srgbClr val="59A754"/>
                    </a:solidFill>
                    <a:latin typeface="Calibri" pitchFamily="34" charset="0"/>
                  </a:rPr>
                  <a:t>Growth models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r>
                  <a:rPr lang="en-US" b="1" dirty="0">
                    <a:latin typeface="Calibri" panose="020F0502020204030204" pitchFamily="34" charset="0"/>
                  </a:rPr>
                  <a:t>Data.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Growth </a:t>
                </a:r>
                <a:r>
                  <a:rPr lang="en-US" sz="2500" dirty="0">
                    <a:solidFill>
                      <a:srgbClr val="000000"/>
                    </a:solidFill>
                    <a:latin typeface="Times New Roman"/>
                  </a:rPr>
                  <a:t>curves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of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two different </a:t>
                </a:r>
                <a:r>
                  <a:rPr lang="en-US" sz="2500" i="1" dirty="0" smtClean="0">
                    <a:solidFill>
                      <a:srgbClr val="000000"/>
                    </a:solidFill>
                    <a:latin typeface="Times New Roman"/>
                  </a:rPr>
                  <a:t>E. coli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strains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(</a:t>
                </a:r>
                <a:r>
                  <a:rPr lang="en-US" sz="2500" dirty="0" smtClean="0">
                    <a:solidFill>
                      <a:srgbClr val="E02829"/>
                    </a:solidFill>
                    <a:latin typeface="Times New Roman"/>
                  </a:rPr>
                  <a:t>TG1 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and </a:t>
                </a:r>
                <a:r>
                  <a:rPr lang="en-US" sz="2500" dirty="0" smtClean="0">
                    <a:solidFill>
                      <a:srgbClr val="59A754"/>
                    </a:solidFill>
                    <a:latin typeface="Times New Roman"/>
                  </a:rPr>
                  <a:t>DH5</a:t>
                </a:r>
                <a:r>
                  <a:rPr lang="el-GR" sz="2500" dirty="0">
                    <a:solidFill>
                      <a:srgbClr val="59A754"/>
                    </a:solidFill>
                    <a:latin typeface="Times New Roman"/>
                  </a:rPr>
                  <a:t>α</a:t>
                </a:r>
                <a:r>
                  <a:rPr lang="en-US" sz="2500" dirty="0" smtClean="0">
                    <a:solidFill>
                      <a:srgbClr val="000000"/>
                    </a:solidFill>
                    <a:latin typeface="Times New Roman"/>
                  </a:rPr>
                  <a:t>):</a:t>
                </a: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 algn="just" eaLnBrk="1" hangingPunct="1">
                  <a:spcBef>
                    <a:spcPct val="50000"/>
                  </a:spcBef>
                </a:pPr>
                <a:endParaRPr lang="en-US" altLang="he-IL" sz="2400" b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180000"/>
                <a:endParaRPr lang="en-US" sz="2500" dirty="0" smtClean="0">
                  <a:latin typeface="Times New Roman" pitchFamily="18" charset="0"/>
                </a:endParaRPr>
              </a:p>
              <a:p>
                <a:pPr indent="180000"/>
                <a:r>
                  <a:rPr lang="en-US" b="1" dirty="0">
                    <a:latin typeface="Calibri" panose="020F0502020204030204" pitchFamily="34" charset="0"/>
                  </a:rPr>
                  <a:t>Model fitting. </a:t>
                </a:r>
                <a:r>
                  <a:rPr lang="en-US" sz="2500" dirty="0" smtClean="0">
                    <a:latin typeface="Times New Roman" pitchFamily="18" charset="0"/>
                  </a:rPr>
                  <a:t>We fit the </a:t>
                </a:r>
                <a:r>
                  <a:rPr lang="en-US" sz="2500" b="1" dirty="0" err="1" smtClean="0">
                    <a:latin typeface="Times New Roman" pitchFamily="18" charset="0"/>
                  </a:rPr>
                  <a:t>Baranyi</a:t>
                </a:r>
                <a:r>
                  <a:rPr lang="en-US" sz="2500" b="1" dirty="0" smtClean="0">
                    <a:latin typeface="Times New Roman" pitchFamily="18" charset="0"/>
                  </a:rPr>
                  <a:t>-Roberts </a:t>
                </a:r>
                <a:r>
                  <a:rPr lang="en-US" sz="2500" b="1" dirty="0" smtClean="0">
                    <a:latin typeface="Times New Roman" pitchFamily="18" charset="0"/>
                  </a:rPr>
                  <a:t>growth model</a:t>
                </a:r>
                <a:r>
                  <a:rPr lang="en-US" sz="2500" baseline="30000" dirty="0" smtClean="0">
                    <a:latin typeface="Times New Roman" pitchFamily="18" charset="0"/>
                  </a:rPr>
                  <a:t>1</a:t>
                </a:r>
                <a:r>
                  <a:rPr lang="en-US" sz="2500" dirty="0" smtClean="0">
                    <a:latin typeface="Times New Roman" pitchFamily="18" charset="0"/>
                  </a:rPr>
                  <a:t>,</a:t>
                </a:r>
                <a:r>
                  <a:rPr lang="en-US" sz="2500" b="1" dirty="0" smtClean="0">
                    <a:latin typeface="Times New Roman" pitchFamily="18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</a:rPr>
                  <a:t>an extension of </a:t>
                </a:r>
                <a:r>
                  <a:rPr lang="en-US" sz="2500" dirty="0">
                    <a:latin typeface="Times New Roman" pitchFamily="18" charset="0"/>
                  </a:rPr>
                  <a:t>the logistic </a:t>
                </a:r>
                <a:r>
                  <a:rPr lang="en-US" sz="2500" dirty="0" smtClean="0">
                    <a:latin typeface="Times New Roman" pitchFamily="18" charset="0"/>
                  </a:rPr>
                  <a:t>growth model </a:t>
                </a:r>
                <a:r>
                  <a:rPr lang="en-US" sz="2500" b="1" dirty="0" smtClean="0">
                    <a:latin typeface="Times New Roman" pitchFamily="18" charset="0"/>
                  </a:rPr>
                  <a:t> </a:t>
                </a:r>
                <a:r>
                  <a:rPr lang="en-US" sz="2500" dirty="0" smtClean="0">
                    <a:latin typeface="Times New Roman" pitchFamily="18" charset="0"/>
                  </a:rPr>
                  <a:t>that includes lag and deceleration </a:t>
                </a:r>
                <a:r>
                  <a:rPr lang="en-US" sz="2500" dirty="0" smtClean="0">
                    <a:latin typeface="Times New Roman" pitchFamily="18" charset="0"/>
                  </a:rPr>
                  <a:t>phases:</a:t>
                </a:r>
              </a:p>
              <a:p>
                <a:pPr indent="180000"/>
                <a:endParaRPr lang="en-US" altLang="he-IL" sz="2400" i="1" dirty="0">
                  <a:latin typeface="Cambria Math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population 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maximum density </a:t>
                </a:r>
                <a:endParaRPr lang="en-US" altLang="he-IL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rate </a:t>
                </a:r>
                <a:r>
                  <a:rPr lang="en-US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 density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growth deceleration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physiological adjustment function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altLang="he-IL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physio</a:t>
                </a:r>
                <a:r>
                  <a:rPr lang="en-US" altLang="he-IL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adjustment rate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indent="180000"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4249400"/>
                <a:ext cx="8458200" cy="19831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D:\university\presentations\GRC 2015\model_fit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25887832"/>
            <a:ext cx="7748588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18128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</a:pPr>
            <a:r>
              <a:rPr lang="en-US" altLang="he-IL" sz="4200" b="1" dirty="0" smtClean="0">
                <a:solidFill>
                  <a:srgbClr val="E02829"/>
                </a:solidFill>
                <a:latin typeface="Calibri" pitchFamily="34" charset="0"/>
              </a:rPr>
              <a:t>Experimental test</a:t>
            </a:r>
            <a:endParaRPr lang="en-US" altLang="he-IL" sz="4200" b="1" dirty="0">
              <a:solidFill>
                <a:srgbClr val="E02829"/>
              </a:solidFill>
              <a:latin typeface="Calibri" pitchFamily="34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b="1" dirty="0">
                <a:latin typeface="Calibri" panose="020F0502020204030204" pitchFamily="34" charset="0"/>
              </a:rPr>
              <a:t>Experimental Design. </a:t>
            </a:r>
            <a:r>
              <a:rPr lang="en-US" altLang="he-IL" sz="2500" dirty="0" smtClean="0">
                <a:latin typeface="Times New Roman" pitchFamily="18" charset="0"/>
              </a:rPr>
              <a:t>We grow our strains separately </a:t>
            </a:r>
            <a:r>
              <a:rPr lang="en-US" altLang="he-IL" sz="2500" dirty="0" smtClean="0">
                <a:latin typeface="Times New Roman" pitchFamily="18" charset="0"/>
              </a:rPr>
              <a:t>and in </a:t>
            </a:r>
            <a:r>
              <a:rPr lang="en-US" altLang="he-IL" sz="2500" dirty="0" smtClean="0">
                <a:latin typeface="Times New Roman" pitchFamily="18" charset="0"/>
              </a:rPr>
              <a:t>competition </a:t>
            </a:r>
            <a:r>
              <a:rPr lang="en-US" altLang="he-IL" sz="2500" dirty="0" smtClean="0">
                <a:latin typeface="Times New Roman" pitchFamily="18" charset="0"/>
              </a:rPr>
              <a:t>in a 96-well plate and measure their OD over time.</a:t>
            </a: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endParaRPr lang="en-US" altLang="he-IL" sz="2500" dirty="0" smtClean="0">
              <a:latin typeface="Times New Roman" pitchFamily="18" charset="0"/>
            </a:endParaRPr>
          </a:p>
          <a:p>
            <a:pPr indent="180000" eaLnBrk="1" hangingPunct="1">
              <a:spcBef>
                <a:spcPct val="10000"/>
              </a:spcBef>
            </a:pPr>
            <a:r>
              <a:rPr lang="en-US" altLang="he-IL" b="1" dirty="0" smtClean="0">
                <a:latin typeface="Calibri" panose="020F0502020204030204" pitchFamily="34" charset="0"/>
              </a:rPr>
              <a:t>Results</a:t>
            </a:r>
            <a:r>
              <a:rPr lang="en-US" altLang="he-IL" b="1" dirty="0">
                <a:latin typeface="Calibri" panose="020F0502020204030204" pitchFamily="34" charset="0"/>
              </a:rPr>
              <a:t>.</a:t>
            </a:r>
            <a:r>
              <a:rPr lang="en-US" altLang="he-IL" sz="2500" dirty="0" smtClean="0">
                <a:latin typeface="Times New Roman" pitchFamily="18" charset="0"/>
              </a:rPr>
              <a:t> The </a:t>
            </a:r>
            <a:r>
              <a:rPr lang="en-US" altLang="he-IL" sz="2500" dirty="0" smtClean="0">
                <a:latin typeface="Times New Roman" pitchFamily="18" charset="0"/>
              </a:rPr>
              <a:t>total OD predicted by the model (solid blue line) is in good agreement with the total OD in the competition experiments (black markers).</a:t>
            </a:r>
          </a:p>
        </p:txBody>
      </p:sp>
      <p:pic>
        <p:nvPicPr>
          <p:cNvPr id="5" name="Picture 2" descr="D:\university\presentations\GRC 2015\plot_strains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13140000"/>
            <a:ext cx="7989888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0530755" y="35783432"/>
            <a:ext cx="8410239" cy="61130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10955768" y="35783839"/>
            <a:ext cx="8458924" cy="611305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523914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indent="180000" eaLnBrk="1" hangingPunct="1">
              <a:spcBef>
                <a:spcPct val="50000"/>
              </a:spcBef>
              <a:tabLst>
                <a:tab pos="635000" algn="l"/>
              </a:tabLst>
            </a:pPr>
            <a:r>
              <a:rPr lang="en-US" altLang="he-IL" sz="4200" b="1" dirty="0">
                <a:solidFill>
                  <a:srgbClr val="59A754"/>
                </a:solidFill>
                <a:latin typeface="Calibri" pitchFamily="34" charset="0"/>
              </a:rPr>
              <a:t>Introduction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Experiments </a:t>
            </a:r>
            <a:r>
              <a:rPr lang="en-US" sz="2500" dirty="0">
                <a:latin typeface="+mn-lt"/>
              </a:rPr>
              <a:t>often use </a:t>
            </a:r>
            <a:r>
              <a:rPr lang="en-US" sz="2500" b="1" dirty="0">
                <a:latin typeface="+mn-lt"/>
              </a:rPr>
              <a:t>growth curves </a:t>
            </a:r>
            <a:r>
              <a:rPr lang="en-US" sz="2500" dirty="0">
                <a:latin typeface="+mn-lt"/>
              </a:rPr>
              <a:t>to estimate the growth </a:t>
            </a:r>
            <a:r>
              <a:rPr lang="en-US" sz="2500" dirty="0" smtClean="0">
                <a:latin typeface="+mn-lt"/>
              </a:rPr>
              <a:t>rate as </a:t>
            </a:r>
            <a:r>
              <a:rPr lang="en-US" sz="2500" dirty="0">
                <a:latin typeface="+mn-lt"/>
              </a:rPr>
              <a:t>a proxy of </a:t>
            </a:r>
            <a:r>
              <a:rPr lang="en-US" sz="2500" dirty="0" smtClean="0">
                <a:latin typeface="+mn-lt"/>
              </a:rPr>
              <a:t>fitness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Models </a:t>
            </a:r>
            <a:r>
              <a:rPr lang="en-US" sz="2500" dirty="0">
                <a:latin typeface="+mn-lt"/>
              </a:rPr>
              <a:t>use </a:t>
            </a:r>
            <a:r>
              <a:rPr lang="en-US" sz="2500" b="1" dirty="0" smtClean="0">
                <a:latin typeface="+mn-lt"/>
              </a:rPr>
              <a:t>selection coefficients </a:t>
            </a:r>
            <a:r>
              <a:rPr lang="en-US" sz="2500" dirty="0" smtClean="0">
                <a:latin typeface="+mn-lt"/>
              </a:rPr>
              <a:t>for the </a:t>
            </a:r>
            <a:r>
              <a:rPr lang="en-US" sz="2500" dirty="0">
                <a:latin typeface="+mn-lt"/>
              </a:rPr>
              <a:t>relative fitness of </a:t>
            </a:r>
            <a:r>
              <a:rPr lang="en-US" sz="2500" dirty="0" smtClean="0">
                <a:latin typeface="+mn-lt"/>
              </a:rPr>
              <a:t>genotypes</a:t>
            </a:r>
            <a:endParaRPr lang="en-US" sz="2500" dirty="0" smtClean="0">
              <a:latin typeface="+mn-lt"/>
            </a:endParaRP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The </a:t>
            </a:r>
            <a:r>
              <a:rPr lang="en-US" sz="2500">
                <a:latin typeface="+mn-lt"/>
              </a:rPr>
              <a:t>only </a:t>
            </a:r>
            <a:r>
              <a:rPr lang="en-US" sz="2500" smtClean="0">
                <a:latin typeface="+mn-lt"/>
              </a:rPr>
              <a:t>bridge </a:t>
            </a:r>
            <a:r>
              <a:rPr lang="en-US" sz="2500" dirty="0">
                <a:latin typeface="+mn-lt"/>
              </a:rPr>
              <a:t>between experiments and </a:t>
            </a:r>
            <a:r>
              <a:rPr lang="en-US" sz="2500" dirty="0" smtClean="0">
                <a:latin typeface="+mn-lt"/>
              </a:rPr>
              <a:t>theory, </a:t>
            </a:r>
            <a:r>
              <a:rPr lang="en-US" sz="2500" b="1" dirty="0" smtClean="0">
                <a:latin typeface="+mn-lt"/>
              </a:rPr>
              <a:t>competition assays</a:t>
            </a:r>
            <a:r>
              <a:rPr lang="en-US" sz="2500" dirty="0" smtClean="0">
                <a:latin typeface="+mn-lt"/>
              </a:rPr>
              <a:t>, </a:t>
            </a:r>
            <a:r>
              <a:rPr lang="en-US" sz="2500" dirty="0" smtClean="0">
                <a:latin typeface="+mn-lt"/>
              </a:rPr>
              <a:t>are </a:t>
            </a:r>
            <a:r>
              <a:rPr lang="en-US" sz="2500" dirty="0">
                <a:latin typeface="+mn-lt"/>
              </a:rPr>
              <a:t>expensive and </a:t>
            </a:r>
            <a:r>
              <a:rPr lang="en-US" sz="2500" dirty="0" smtClean="0">
                <a:latin typeface="+mn-lt"/>
              </a:rPr>
              <a:t>laborious.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n-lt"/>
              </a:rPr>
              <a:t>We suggest an </a:t>
            </a:r>
            <a:r>
              <a:rPr lang="en-US" sz="2500" b="1" dirty="0" smtClean="0">
                <a:latin typeface="+mn-lt"/>
              </a:rPr>
              <a:t>alternative </a:t>
            </a:r>
            <a:r>
              <a:rPr lang="en-US" sz="2500" b="1" dirty="0" smtClean="0">
                <a:latin typeface="+mn-lt"/>
              </a:rPr>
              <a:t>method </a:t>
            </a:r>
            <a:r>
              <a:rPr lang="en-US" sz="2500" dirty="0" smtClean="0">
                <a:latin typeface="+mn-lt"/>
              </a:rPr>
              <a:t>that can predict competitions from </a:t>
            </a:r>
            <a:r>
              <a:rPr lang="en-US" sz="2500" dirty="0">
                <a:latin typeface="+mn-lt"/>
              </a:rPr>
              <a:t>growth </a:t>
            </a:r>
            <a:r>
              <a:rPr lang="en-US" sz="2500" dirty="0" smtClean="0">
                <a:latin typeface="+mn-lt"/>
              </a:rPr>
              <a:t>curves and estimate selection coefficients.</a:t>
            </a:r>
            <a:endParaRPr lang="en-US" altLang="he-IL" sz="2500" dirty="0">
              <a:latin typeface="+mn-lt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1012977" y="35853029"/>
            <a:ext cx="7409527" cy="3242478"/>
          </a:xfrm>
          <a:prstGeom prst="rect">
            <a:avLst/>
          </a:prstGeom>
          <a:solidFill>
            <a:schemeClr val="bg1"/>
          </a:solidFill>
          <a:ln w="38100">
            <a:noFill/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50000"/>
              </a:spcBef>
            </a:pPr>
            <a:r>
              <a:rPr lang="en-GB" sz="2200" dirty="0" smtClean="0">
                <a:latin typeface="Times New Roman" pitchFamily="18" charset="0"/>
              </a:rPr>
              <a:t>We thank I. Ben-Zion, L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 smtClean="0">
                <a:latin typeface="Times New Roman" pitchFamily="18" charset="0"/>
              </a:rPr>
              <a:t>Zelcbuch</a:t>
            </a:r>
            <a:r>
              <a:rPr lang="en-GB" sz="2200" dirty="0" smtClean="0">
                <a:latin typeface="Times New Roman" pitchFamily="18" charset="0"/>
              </a:rPr>
              <a:t>, E. Kroll, Y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>
                <a:latin typeface="Times New Roman" pitchFamily="18" charset="0"/>
              </a:rPr>
              <a:t>Pilpel</a:t>
            </a:r>
            <a:r>
              <a:rPr lang="en-GB" sz="2200" dirty="0">
                <a:latin typeface="Times New Roman" pitchFamily="18" charset="0"/>
              </a:rPr>
              <a:t>, D. </a:t>
            </a:r>
            <a:r>
              <a:rPr lang="en-GB" sz="2200" dirty="0" err="1">
                <a:latin typeface="Times New Roman" pitchFamily="18" charset="0"/>
              </a:rPr>
              <a:t>Hizi</a:t>
            </a:r>
            <a:r>
              <a:rPr lang="en-GB" sz="2200" dirty="0">
                <a:latin typeface="Times New Roman" pitchFamily="18" charset="0"/>
              </a:rPr>
              <a:t>, I. </a:t>
            </a:r>
            <a:r>
              <a:rPr lang="en-GB" sz="2200" dirty="0" err="1">
                <a:latin typeface="Times New Roman" pitchFamily="18" charset="0"/>
              </a:rPr>
              <a:t>Frumkin</a:t>
            </a:r>
            <a:r>
              <a:rPr lang="en-GB" sz="2200" dirty="0">
                <a:latin typeface="Times New Roman" pitchFamily="18" charset="0"/>
              </a:rPr>
              <a:t>, O. </a:t>
            </a:r>
            <a:r>
              <a:rPr lang="en-GB" sz="2200" dirty="0" err="1">
                <a:latin typeface="Times New Roman" pitchFamily="18" charset="0"/>
              </a:rPr>
              <a:t>Dahan</a:t>
            </a:r>
            <a:r>
              <a:rPr lang="en-GB" sz="2200" dirty="0">
                <a:latin typeface="Times New Roman" pitchFamily="18" charset="0"/>
              </a:rPr>
              <a:t>, and A. </a:t>
            </a:r>
            <a:r>
              <a:rPr lang="en-GB" sz="2200" dirty="0" err="1">
                <a:latin typeface="Times New Roman" pitchFamily="18" charset="0"/>
              </a:rPr>
              <a:t>Yona</a:t>
            </a:r>
            <a:r>
              <a:rPr lang="en-GB" sz="2200" dirty="0">
                <a:latin typeface="Times New Roman" pitchFamily="18" charset="0"/>
              </a:rPr>
              <a:t> for sharing </a:t>
            </a:r>
            <a:r>
              <a:rPr lang="en-GB" sz="2200" dirty="0" smtClean="0">
                <a:latin typeface="Times New Roman" pitchFamily="18" charset="0"/>
              </a:rPr>
              <a:t>materials, data</a:t>
            </a:r>
            <a:r>
              <a:rPr lang="en-GB" sz="2200" dirty="0">
                <a:latin typeface="Times New Roman" pitchFamily="18" charset="0"/>
              </a:rPr>
              <a:t>, impressions, and ideas; </a:t>
            </a:r>
            <a:r>
              <a:rPr lang="en-GB" sz="2200" dirty="0" smtClean="0">
                <a:latin typeface="Times New Roman" pitchFamily="18" charset="0"/>
              </a:rPr>
              <a:t>N. Wertheimer, A. Rosenberg, A</a:t>
            </a:r>
            <a:r>
              <a:rPr lang="en-GB" sz="2200" dirty="0">
                <a:latin typeface="Times New Roman" pitchFamily="18" charset="0"/>
              </a:rPr>
              <a:t>. </a:t>
            </a:r>
            <a:r>
              <a:rPr lang="en-GB" sz="2200" dirty="0" err="1" smtClean="0">
                <a:latin typeface="Times New Roman" pitchFamily="18" charset="0"/>
              </a:rPr>
              <a:t>Zisman</a:t>
            </a:r>
            <a:r>
              <a:rPr lang="en-GB" sz="2200" dirty="0" smtClean="0">
                <a:latin typeface="Times New Roman" pitchFamily="18" charset="0"/>
              </a:rPr>
              <a:t>, F. Yang, and E. </a:t>
            </a:r>
            <a:r>
              <a:rPr lang="en-GB" sz="2200" dirty="0" err="1" smtClean="0">
                <a:latin typeface="Times New Roman" pitchFamily="18" charset="0"/>
              </a:rPr>
              <a:t>Shtifman</a:t>
            </a:r>
            <a:r>
              <a:rPr lang="en-GB" sz="2200" dirty="0" smtClean="0">
                <a:latin typeface="Times New Roman" pitchFamily="18" charset="0"/>
              </a:rPr>
              <a:t> Segal for generous help in the wet lab. </a:t>
            </a:r>
            <a:endParaRPr lang="en-GB" sz="22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GB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6718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indent="180000" eaLnBrk="1" hangingPunct="1">
                  <a:spcBef>
                    <a:spcPct val="50000"/>
                  </a:spcBef>
                  <a:tabLst>
                    <a:tab pos="635000" algn="l"/>
                  </a:tabLst>
                </a:pPr>
                <a:r>
                  <a:rPr lang="en-US" altLang="he-IL" sz="4200" b="1" dirty="0">
                    <a:solidFill>
                      <a:srgbClr val="3B7EB5"/>
                    </a:solidFill>
                    <a:latin typeface="Calibri" pitchFamily="34" charset="0"/>
                  </a:rPr>
                  <a:t>Competition prediction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500" dirty="0">
                    <a:latin typeface="+mn-lt"/>
                  </a:rPr>
                  <a:t>Competitions </a:t>
                </a:r>
                <a:r>
                  <a:rPr lang="en-US" sz="2500" dirty="0" smtClean="0">
                    <a:latin typeface="+mn-lt"/>
                  </a:rPr>
                  <a:t>are </a:t>
                </a:r>
                <a:r>
                  <a:rPr lang="en-US" sz="2500" dirty="0">
                    <a:latin typeface="+mn-lt"/>
                  </a:rPr>
                  <a:t>simulated by integrating a </a:t>
                </a:r>
                <a:r>
                  <a:rPr lang="en-US" sz="2500" b="1" dirty="0" smtClean="0">
                    <a:latin typeface="+mn-lt"/>
                  </a:rPr>
                  <a:t>two-species </a:t>
                </a:r>
                <a:r>
                  <a:rPr lang="en-US" sz="2500" b="1" dirty="0">
                    <a:latin typeface="+mn-lt"/>
                  </a:rPr>
                  <a:t>ordinary differential equation </a:t>
                </a:r>
                <a:r>
                  <a:rPr lang="en-US" sz="2500" dirty="0">
                    <a:latin typeface="+mn-lt"/>
                  </a:rPr>
                  <a:t>(ODE). We assume that the only interaction between strains </a:t>
                </a:r>
                <a:r>
                  <a:rPr lang="en-US" sz="2500" dirty="0" smtClean="0">
                    <a:latin typeface="+mn-lt"/>
                  </a:rPr>
                  <a:t>is </a:t>
                </a:r>
                <a:r>
                  <a:rPr lang="en-US" sz="2500" b="1" dirty="0">
                    <a:latin typeface="+mn-lt"/>
                  </a:rPr>
                  <a:t>resource competition</a:t>
                </a:r>
                <a:r>
                  <a:rPr lang="en-US" sz="2500" baseline="30000" dirty="0">
                    <a:latin typeface="+mn-lt"/>
                  </a:rPr>
                  <a:t>2,4</a:t>
                </a:r>
                <a:r>
                  <a:rPr lang="en-US" sz="2500" dirty="0">
                    <a:latin typeface="+mn-lt"/>
                  </a:rPr>
                  <a:t>.</a:t>
                </a:r>
              </a:p>
              <a:p>
                <a:pPr indent="180000" eaLnBrk="1" hangingPunct="1">
                  <a:spcBef>
                    <a:spcPct val="10000"/>
                  </a:spcBef>
                </a:pPr>
                <a:r>
                  <a:rPr lang="en-US" sz="2500" dirty="0" smtClean="0">
                    <a:latin typeface="+mn-lt"/>
                  </a:rPr>
                  <a:t>The </a:t>
                </a:r>
                <a:r>
                  <a:rPr lang="en-US" altLang="he-IL" sz="2500" dirty="0" smtClean="0">
                    <a:latin typeface="Times New Roman" pitchFamily="18" charset="0"/>
                  </a:rPr>
                  <a:t>two-species ordinary </a:t>
                </a:r>
                <a:r>
                  <a:rPr lang="en-US" altLang="he-IL" sz="2500" dirty="0" smtClean="0">
                    <a:latin typeface="Times New Roman" pitchFamily="18" charset="0"/>
                  </a:rPr>
                  <a:t>differential equation for the </a:t>
                </a:r>
                <a:r>
                  <a:rPr lang="en-US" altLang="he-IL" sz="2500" dirty="0" err="1" smtClean="0">
                    <a:latin typeface="Times New Roman" pitchFamily="18" charset="0"/>
                  </a:rPr>
                  <a:t>Baranyi</a:t>
                </a:r>
                <a:r>
                  <a:rPr lang="en-US" altLang="he-IL" sz="2500" dirty="0" smtClean="0">
                    <a:latin typeface="Times New Roman" pitchFamily="18" charset="0"/>
                  </a:rPr>
                  <a:t>-Roberts model is</a:t>
                </a:r>
                <a:r>
                  <a:rPr lang="en-US" altLang="he-IL" sz="2500" baseline="30000" dirty="0" smtClean="0">
                    <a:latin typeface="Times New Roman" pitchFamily="18" charset="0"/>
                  </a:rPr>
                  <a:t>1,4</a:t>
                </a:r>
                <a:r>
                  <a:rPr lang="en-US" altLang="he-IL" sz="2500" dirty="0" smtClean="0">
                    <a:latin typeface="Times New Roman" pitchFamily="18" charset="0"/>
                  </a:rPr>
                  <a:t>: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32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32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3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32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32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3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 smtClean="0">
                                              <a:solidFill>
                                                <a:srgbClr val="59A754"/>
                                              </a:solidFill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32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 smtClean="0">
                                              <a:solidFill>
                                                <a:srgbClr val="E02829"/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3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6718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034466"/>
            <a:ext cx="28194000" cy="13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800" b="1" u="sng" dirty="0" smtClean="0">
                <a:latin typeface="Calibri" pitchFamily="34" charset="0"/>
              </a:rPr>
              <a:t>Yoav Ram</a:t>
            </a:r>
            <a:r>
              <a:rPr lang="en-US" altLang="he-IL" sz="5800" b="1" baseline="30000" dirty="0" smtClean="0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Eynat </a:t>
            </a:r>
            <a:r>
              <a:rPr lang="en-US" altLang="he-IL" sz="5800" b="1" dirty="0" err="1" smtClean="0">
                <a:latin typeface="Calibri" pitchFamily="34" charset="0"/>
              </a:rPr>
              <a:t>Dellus-Gur</a:t>
            </a:r>
            <a:r>
              <a:rPr lang="en-US" altLang="he-IL" sz="5800" b="1" baseline="30000" dirty="0" err="1" smtClean="0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Uri </a:t>
            </a:r>
            <a:r>
              <a:rPr lang="en-US" altLang="he-IL" sz="5800" b="1" dirty="0" err="1" smtClean="0">
                <a:latin typeface="Calibri" pitchFamily="34" charset="0"/>
              </a:rPr>
              <a:t>Obolski</a:t>
            </a:r>
            <a:r>
              <a:rPr lang="en-US" altLang="he-IL" sz="5800" b="1" baseline="30000" dirty="0" err="1">
                <a:latin typeface="Calibri" pitchFamily="34" charset="0"/>
              </a:rPr>
              <a:t>a</a:t>
            </a:r>
            <a:r>
              <a:rPr lang="en-US" altLang="he-IL" sz="5800" b="1" dirty="0" smtClean="0">
                <a:latin typeface="Calibri" pitchFamily="34" charset="0"/>
              </a:rPr>
              <a:t>, Maayan </a:t>
            </a:r>
            <a:r>
              <a:rPr lang="en-US" altLang="he-IL" sz="5800" b="1" dirty="0" err="1" smtClean="0">
                <a:latin typeface="Calibri" pitchFamily="34" charset="0"/>
              </a:rPr>
              <a:t>Bibi</a:t>
            </a:r>
            <a:r>
              <a:rPr lang="en-US" altLang="he-IL" sz="5800" b="1" baseline="30000" dirty="0" err="1" smtClean="0">
                <a:latin typeface="Calibri" pitchFamily="34" charset="0"/>
              </a:rPr>
              <a:t>b</a:t>
            </a:r>
            <a:r>
              <a:rPr lang="en-US" altLang="he-IL" sz="5800" b="1" dirty="0" smtClean="0">
                <a:latin typeface="Calibri" pitchFamily="34" charset="0"/>
              </a:rPr>
              <a:t>, Judith </a:t>
            </a:r>
            <a:r>
              <a:rPr lang="en-US" altLang="he-IL" sz="5800" b="1" dirty="0" err="1" smtClean="0">
                <a:latin typeface="Calibri" pitchFamily="34" charset="0"/>
              </a:rPr>
              <a:t>Berman</a:t>
            </a:r>
            <a:r>
              <a:rPr lang="en-US" altLang="he-IL" sz="5800" b="1" baseline="30000" dirty="0" err="1" smtClean="0">
                <a:latin typeface="Calibri" pitchFamily="34" charset="0"/>
              </a:rPr>
              <a:t>b</a:t>
            </a:r>
            <a:r>
              <a:rPr lang="en-US" altLang="he-IL" sz="5800" b="1" dirty="0" smtClean="0">
                <a:latin typeface="Calibri" pitchFamily="34" charset="0"/>
              </a:rPr>
              <a:t>, Lilach </a:t>
            </a:r>
            <a:r>
              <a:rPr lang="en-US" altLang="he-IL" sz="5800" b="1" dirty="0" err="1" smtClean="0">
                <a:latin typeface="Calibri" pitchFamily="34" charset="0"/>
              </a:rPr>
              <a:t>Hadany</a:t>
            </a:r>
            <a:r>
              <a:rPr lang="en-US" altLang="he-IL" sz="5800" b="1" baseline="30000" dirty="0" err="1" smtClean="0">
                <a:latin typeface="Calibri" pitchFamily="34" charset="0"/>
              </a:rPr>
              <a:t>a</a:t>
            </a:r>
            <a:endParaRPr lang="en-US" altLang="he-IL" sz="5800" b="1" dirty="0" smtClean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1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 smtClean="0">
                <a:latin typeface="+mn-lt"/>
              </a:rPr>
              <a:t>Baranyi</a:t>
            </a:r>
            <a:r>
              <a:rPr lang="en-US" sz="2500" dirty="0">
                <a:latin typeface="+mn-lt"/>
              </a:rPr>
              <a:t>, J., Roberts, T. A., 1994. </a:t>
            </a:r>
            <a:r>
              <a:rPr lang="en-US" sz="2500" i="1" dirty="0">
                <a:latin typeface="+mn-lt"/>
              </a:rPr>
              <a:t>A dynamic approach to predicting bacterial growth in food</a:t>
            </a:r>
            <a:r>
              <a:rPr lang="en-US" sz="2500" dirty="0">
                <a:latin typeface="+mn-lt"/>
              </a:rPr>
              <a:t>. Int. J. Food </a:t>
            </a:r>
            <a:r>
              <a:rPr lang="en-US" sz="2500" dirty="0" err="1">
                <a:latin typeface="+mn-lt"/>
              </a:rPr>
              <a:t>Microbiol</a:t>
            </a:r>
            <a:r>
              <a:rPr lang="en-US" sz="2500" dirty="0">
                <a:latin typeface="+mn-lt"/>
              </a:rPr>
              <a:t>. 23, 277–294.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>
                <a:latin typeface="+mn-lt"/>
              </a:rPr>
              <a:t>Chevin</a:t>
            </a:r>
            <a:r>
              <a:rPr lang="en-US" sz="2500" dirty="0">
                <a:latin typeface="+mn-lt"/>
              </a:rPr>
              <a:t>, L.-M., 2011. </a:t>
            </a:r>
            <a:r>
              <a:rPr lang="en-US" sz="2500" i="1" dirty="0">
                <a:latin typeface="+mn-lt"/>
              </a:rPr>
              <a:t>On measuring selection </a:t>
            </a:r>
            <a:r>
              <a:rPr lang="en-US" sz="2500" i="1" dirty="0" smtClean="0">
                <a:latin typeface="+mn-lt"/>
              </a:rPr>
              <a:t>in experimental </a:t>
            </a:r>
            <a:r>
              <a:rPr lang="en-US" sz="2500" i="1" dirty="0">
                <a:latin typeface="+mn-lt"/>
              </a:rPr>
              <a:t>evolution</a:t>
            </a:r>
            <a:r>
              <a:rPr lang="en-US" sz="2500" dirty="0">
                <a:latin typeface="+mn-lt"/>
              </a:rPr>
              <a:t>. Biol. Lett. 7, 210–3.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>
                <a:latin typeface="+mn-lt"/>
              </a:rPr>
              <a:t>Crow, J.F., Kimura, M., 1970. </a:t>
            </a:r>
            <a:r>
              <a:rPr lang="en-US" sz="2500" i="1" dirty="0">
                <a:latin typeface="+mn-lt"/>
              </a:rPr>
              <a:t>An introduction to population genetics theory</a:t>
            </a:r>
            <a:r>
              <a:rPr lang="en-US" sz="2500" dirty="0">
                <a:latin typeface="+mn-lt"/>
              </a:rPr>
              <a:t>. Burgess Pub. Co., Minneapolis.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500" dirty="0" err="1">
                <a:latin typeface="+mn-lt"/>
              </a:rPr>
              <a:t>Masel</a:t>
            </a:r>
            <a:r>
              <a:rPr lang="en-US" sz="2500" dirty="0">
                <a:latin typeface="+mn-lt"/>
              </a:rPr>
              <a:t>, J., 2014. </a:t>
            </a:r>
            <a:r>
              <a:rPr lang="en-US" sz="2500" i="1" dirty="0">
                <a:latin typeface="+mn-lt"/>
              </a:rPr>
              <a:t>Eco-evolutionary “fitness” in 3 dimensions: absolute growth, absolute efficiency, and relative competitiveness</a:t>
            </a:r>
            <a:r>
              <a:rPr lang="en-US" sz="2500" dirty="0">
                <a:latin typeface="+mn-lt"/>
              </a:rPr>
              <a:t>. </a:t>
            </a:r>
            <a:r>
              <a:rPr lang="en-US" sz="2500" dirty="0" smtClean="0">
                <a:latin typeface="+mn-lt"/>
              </a:rPr>
              <a:t>ArXiv:1407.1024</a:t>
            </a:r>
            <a:endParaRPr lang="en-US" sz="2500" dirty="0">
              <a:latin typeface="+mn-lt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1692371"/>
            <a:ext cx="29229465" cy="157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atin typeface="Calibri"/>
                <a:ea typeface="ＭＳ Ｐゴシック" charset="0"/>
                <a:cs typeface="ＭＳ Ｐゴシック" charset="0"/>
              </a:rPr>
              <a:t>Predicting competition dynamics </a:t>
            </a:r>
            <a:r>
              <a:rPr lang="en-US" sz="9700" b="1" dirty="0" smtClean="0">
                <a:latin typeface="Calibri"/>
                <a:ea typeface="ＭＳ Ｐゴシック" charset="0"/>
                <a:cs typeface="ＭＳ Ｐゴシック" charset="0"/>
              </a:rPr>
              <a:t>&amp; estimating selection</a:t>
            </a:r>
            <a:endParaRPr lang="en-US" sz="9700" b="1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rgbClr val="59A75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rgbClr val="E0282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rgbClr val="59A75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rgbClr val="E0282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rgbClr val="59A75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rgbClr val="3B7EB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rgbClr val="E0282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993" y="36304543"/>
            <a:ext cx="1076256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934" y="36053793"/>
            <a:ext cx="2211561" cy="2764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23176993" y="36195073"/>
            <a:ext cx="5612578" cy="2062103"/>
            <a:chOff x="323528" y="5287813"/>
            <a:chExt cx="5002971" cy="1682120"/>
          </a:xfrm>
        </p:grpSpPr>
        <p:grpSp>
          <p:nvGrpSpPr>
            <p:cNvPr id="49" name="Group 48"/>
            <p:cNvGrpSpPr/>
            <p:nvPr/>
          </p:nvGrpSpPr>
          <p:grpSpPr>
            <a:xfrm>
              <a:off x="413187" y="5287813"/>
              <a:ext cx="4913312" cy="1682120"/>
              <a:chOff x="1026840" y="5356373"/>
              <a:chExt cx="4913312" cy="1682120"/>
            </a:xfrm>
          </p:grpSpPr>
          <p:pic>
            <p:nvPicPr>
              <p:cNvPr id="52" name="Picture 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87284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46068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663164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1368152" y="5356373"/>
                <a:ext cx="4572000" cy="16821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 dirty="0"/>
                  <a:t>yoav@yoavram.com</a:t>
                </a:r>
              </a:p>
              <a:p>
                <a:pPr algn="l" rtl="0"/>
                <a:r>
                  <a:rPr lang="en-US" sz="3200" b="1" dirty="0" smtClean="0"/>
                  <a:t>@</a:t>
                </a:r>
                <a:r>
                  <a:rPr lang="en-US" sz="3200" b="1" dirty="0" err="1" smtClean="0"/>
                  <a:t>yoavram</a:t>
                </a:r>
                <a:endParaRPr lang="en-US" sz="3200" b="1" dirty="0" smtClean="0"/>
              </a:p>
              <a:p>
                <a:pPr algn="l" rtl="0"/>
                <a:r>
                  <a:rPr lang="en-US" sz="3200" b="1" dirty="0" smtClean="0"/>
                  <a:t>@</a:t>
                </a:r>
                <a:r>
                  <a:rPr lang="en-US" sz="3200" b="1" dirty="0" err="1" smtClean="0"/>
                  <a:t>yoavram</a:t>
                </a:r>
                <a:endParaRPr lang="en-US" sz="3200" b="1" dirty="0"/>
              </a:p>
              <a:p>
                <a:pPr algn="l" rtl="0"/>
                <a:r>
                  <a:rPr lang="en-US" sz="3200" b="1" dirty="0" smtClean="0"/>
                  <a:t>www.yoavram.com</a:t>
                </a:r>
                <a:endParaRPr lang="he-IL" sz="3200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23528" y="6115579"/>
              <a:ext cx="3413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github-octicons" panose="02000503000000000000" pitchFamily="2" charset="0"/>
                </a:rPr>
                <a:t>a</a:t>
              </a:r>
              <a:endParaRPr lang="he-IL" sz="2400" dirty="0">
                <a:latin typeface="github-octicons" panose="02000503000000000000" pitchFamily="2" charset="0"/>
              </a:endParaRPr>
            </a:p>
          </p:txBody>
        </p:sp>
      </p:grpSp>
      <p:pic>
        <p:nvPicPr>
          <p:cNvPr id="1026" name="Picture 2" descr="C:\Users\yoavram\Downloads\qrcode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532" y="38918290"/>
            <a:ext cx="2817038" cy="281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04037" y="37811826"/>
            <a:ext cx="147816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16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r>
              <a:rPr lang="en-US" altLang="he-IL" sz="16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16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&amp; Technology</a:t>
            </a:r>
            <a:endParaRPr lang="en-US" altLang="he-IL" sz="16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555" y="9894290"/>
            <a:ext cx="4274600" cy="31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745280" y="20870202"/>
            <a:ext cx="4533036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Competition Prediction</a:t>
            </a:r>
            <a:endParaRPr lang="he-IL" sz="3600" dirty="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343723" y="19130737"/>
            <a:ext cx="3220753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Model Selection</a:t>
            </a:r>
            <a:endParaRPr lang="he-IL" sz="3600" dirty="0">
              <a:latin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4959683" y="1995242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556497"/>
                  </p:ext>
                </p:extLst>
              </p:nvPr>
            </p:nvGraphicFramePr>
            <p:xfrm>
              <a:off x="1623889" y="31239049"/>
              <a:ext cx="7877299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2320544"/>
                    <a:gridCol w="1835963"/>
                    <a:gridCol w="3720792"/>
                  </a:tblGrid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solidFill>
                                <a:srgbClr val="E028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TG1</a:t>
                          </a:r>
                          <a:endParaRPr lang="he-IL" sz="1800" dirty="0">
                            <a:solidFill>
                              <a:srgbClr val="E0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kern="1200" dirty="0" smtClean="0">
                              <a:solidFill>
                                <a:srgbClr val="59A7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DH5</a:t>
                          </a:r>
                          <a:r>
                            <a:rPr lang="el-GR" sz="1800" b="1" kern="1200" dirty="0" smtClean="0">
                              <a:solidFill>
                                <a:srgbClr val="59A7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α</a:t>
                          </a:r>
                          <a:endParaRPr lang="he-IL" sz="1800" b="1" kern="1200" dirty="0">
                            <a:solidFill>
                              <a:srgbClr val="59A7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0.979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0.983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he-IL" sz="1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he-IL" sz="1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he-IL" sz="1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1.332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171.67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0.174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0.00088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he-IL" sz="1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556497"/>
                  </p:ext>
                </p:extLst>
              </p:nvPr>
            </p:nvGraphicFramePr>
            <p:xfrm>
              <a:off x="1623889" y="31239049"/>
              <a:ext cx="7877299" cy="2560320"/>
            </p:xfrm>
            <a:graphic>
              <a:graphicData uri="http://schemas.openxmlformats.org/drawingml/2006/table">
                <a:tbl>
                  <a:tblPr rtl="1" firstRow="1" bandRow="1">
                    <a:tableStyleId>{D27102A9-8310-4765-A935-A1911B00CA55}</a:tableStyleId>
                  </a:tblPr>
                  <a:tblGrid>
                    <a:gridCol w="2320544"/>
                    <a:gridCol w="1835963"/>
                    <a:gridCol w="3720792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solidFill>
                                <a:srgbClr val="E028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TG1</a:t>
                          </a:r>
                          <a:endParaRPr lang="he-IL" sz="1800" dirty="0">
                            <a:solidFill>
                              <a:srgbClr val="E0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kern="1200" dirty="0" smtClean="0">
                              <a:solidFill>
                                <a:srgbClr val="59A7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DH5</a:t>
                          </a:r>
                          <a:r>
                            <a:rPr lang="el-GR" sz="1800" b="1" kern="1200" dirty="0" smtClean="0">
                              <a:solidFill>
                                <a:srgbClr val="59A7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α</a:t>
                          </a:r>
                          <a:endParaRPr lang="he-IL" sz="1800" b="1" kern="1200" dirty="0">
                            <a:solidFill>
                              <a:srgbClr val="59A7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0.979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0.983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110000" b="-5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1.332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210000" b="-4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171.67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0.174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310000" b="-3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0.00088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11620" t="-410000" b="-2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6.6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Lag duration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0.141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Max. growth</a:t>
                          </a:r>
                          <a:endParaRPr lang="he-IL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Picture 3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22262400"/>
            <a:ext cx="7748588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>
            <a:off x="25017485" y="21618362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954423" y="18221966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37778" y="12998948"/>
            <a:ext cx="0" cy="843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2613101" y="28885909"/>
                <a:ext cx="355514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479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0008</m:t>
                      </m:r>
                    </m:oMath>
                  </m:oMathPara>
                </a14:m>
                <a:endParaRPr lang="en-US" altLang="he-IL" i="1" dirty="0" smtClean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he-IL" i="1">
                          <a:latin typeface="Cambria Math"/>
                        </a:rPr>
                        <m:t> </m:t>
                      </m:r>
                      <m:r>
                        <a:rPr lang="en-US" altLang="he-IL" i="1">
                          <a:latin typeface="Cambria Math"/>
                        </a:rPr>
                        <m:t>𝑠</m:t>
                      </m:r>
                      <m:r>
                        <a:rPr lang="en-US" altLang="he-IL" i="1">
                          <a:latin typeface="Cambria Math"/>
                        </a:rPr>
                        <m:t>=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0777</m:t>
                      </m:r>
                      <m:r>
                        <a:rPr lang="en-US" altLang="he-IL" i="1">
                          <a:latin typeface="Cambria Math"/>
                        </a:rPr>
                        <m:t>±</m:t>
                      </m:r>
                      <m:r>
                        <a:rPr lang="en-US" altLang="he-IL" i="1">
                          <a:latin typeface="Cambria Math"/>
                        </a:rPr>
                        <m:t>0</m:t>
                      </m:r>
                      <m:r>
                        <a:rPr lang="en-US" altLang="he-IL" i="1">
                          <a:latin typeface="Cambria Math"/>
                        </a:rPr>
                        <m:t>.</m:t>
                      </m:r>
                      <m:r>
                        <a:rPr lang="en-US" altLang="he-IL" i="1">
                          <a:latin typeface="Cambria Math"/>
                        </a:rPr>
                        <m:t>0004</m:t>
                      </m:r>
                    </m:oMath>
                  </m:oMathPara>
                </a14:m>
                <a:endParaRPr lang="en-US" altLang="he-IL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101" y="28885909"/>
                <a:ext cx="3555140" cy="95410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530755" y="30768782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E02829"/>
                </a:solidFill>
                <a:latin typeface="Calibri" pitchFamily="34" charset="0"/>
              </a:rPr>
              <a:t>Summary</a:t>
            </a:r>
          </a:p>
          <a:p>
            <a:pPr indent="180000" eaLnBrk="1" hangingPunct="1">
              <a:spcBef>
                <a:spcPct val="50000"/>
              </a:spcBef>
            </a:pPr>
            <a:r>
              <a:rPr lang="en-US" sz="2500" dirty="0" smtClean="0">
                <a:latin typeface="Times New Roman" pitchFamily="18" charset="0"/>
              </a:rPr>
              <a:t>We developed a theoretical framework that uses single strain growth curves to </a:t>
            </a:r>
            <a:r>
              <a:rPr lang="en-US" sz="2500" b="1" dirty="0" smtClean="0">
                <a:latin typeface="Times New Roman" pitchFamily="18" charset="0"/>
              </a:rPr>
              <a:t>predict competitions </a:t>
            </a:r>
            <a:r>
              <a:rPr lang="en-US" sz="2500" dirty="0" smtClean="0">
                <a:latin typeface="Times New Roman" pitchFamily="18" charset="0"/>
              </a:rPr>
              <a:t>and </a:t>
            </a:r>
            <a:r>
              <a:rPr lang="en-US" sz="2500" b="1" dirty="0" smtClean="0">
                <a:latin typeface="Times New Roman" pitchFamily="18" charset="0"/>
              </a:rPr>
              <a:t>estimate selection coefficients</a:t>
            </a:r>
            <a:r>
              <a:rPr lang="en-US" sz="2500" dirty="0" smtClean="0">
                <a:latin typeface="Times New Roman" pitchFamily="18" charset="0"/>
              </a:rPr>
              <a:t>. </a:t>
            </a:r>
            <a:r>
              <a:rPr lang="en-US" sz="2500" dirty="0" smtClean="0">
                <a:latin typeface="Times New Roman" pitchFamily="18" charset="0"/>
              </a:rPr>
              <a:t>This framework will </a:t>
            </a:r>
            <a:r>
              <a:rPr lang="en-US" sz="2500" dirty="0" smtClean="0">
                <a:latin typeface="Times New Roman" pitchFamily="18" charset="0"/>
              </a:rPr>
              <a:t> help bridge the gap between </a:t>
            </a:r>
            <a:r>
              <a:rPr lang="en-US" sz="2500" b="1" dirty="0" smtClean="0">
                <a:latin typeface="Times New Roman" pitchFamily="18" charset="0"/>
              </a:rPr>
              <a:t>experiments and models </a:t>
            </a:r>
            <a:r>
              <a:rPr lang="en-US" sz="2500" dirty="0" smtClean="0">
                <a:latin typeface="Times New Roman" pitchFamily="18" charset="0"/>
              </a:rPr>
              <a:t>in evolutionary biology. </a:t>
            </a:r>
            <a:endParaRPr lang="en-US" altLang="he-IL" sz="2500" dirty="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168" y="5560932"/>
            <a:ext cx="29229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he-IL" sz="4800" spc="100" dirty="0" smtClean="0">
                <a:latin typeface="Calibri" pitchFamily="34" charset="0"/>
              </a:rPr>
              <a:t>(a) Dept</a:t>
            </a:r>
            <a:r>
              <a:rPr lang="en-US" altLang="he-IL" sz="4800" spc="100" dirty="0">
                <a:latin typeface="Calibri" pitchFamily="34" charset="0"/>
              </a:rPr>
              <a:t>. of Molecular Biology &amp; Ecology of </a:t>
            </a:r>
            <a:r>
              <a:rPr lang="en-US" altLang="he-IL" sz="4800" spc="100" dirty="0" smtClean="0">
                <a:latin typeface="Calibri" pitchFamily="34" charset="0"/>
              </a:rPr>
              <a:t>Plants, (b) Dept</a:t>
            </a:r>
            <a:r>
              <a:rPr lang="en-US" altLang="he-IL" sz="4800" spc="100" dirty="0">
                <a:latin typeface="Calibri" pitchFamily="34" charset="0"/>
              </a:rPr>
              <a:t>. of </a:t>
            </a:r>
            <a:r>
              <a:rPr lang="en-US" altLang="he-IL" sz="4800" spc="100" dirty="0" smtClean="0">
                <a:latin typeface="Calibri" pitchFamily="34" charset="0"/>
              </a:rPr>
              <a:t>Molecular </a:t>
            </a:r>
            <a:r>
              <a:rPr lang="en-US" altLang="he-IL" sz="4800" spc="100" dirty="0">
                <a:latin typeface="Calibri" pitchFamily="34" charset="0"/>
              </a:rPr>
              <a:t>Microbiology &amp; </a:t>
            </a:r>
            <a:r>
              <a:rPr lang="en-US" altLang="he-IL" sz="4800" spc="100" dirty="0" smtClean="0">
                <a:latin typeface="Calibri" pitchFamily="34" charset="0"/>
              </a:rPr>
              <a:t>Biotechnology</a:t>
            </a:r>
            <a:r>
              <a:rPr lang="en-US" altLang="he-IL" sz="4800" spc="100" dirty="0">
                <a:latin typeface="Calibri" pitchFamily="34" charset="0"/>
              </a:rPr>
              <a:t>,</a:t>
            </a:r>
            <a:r>
              <a:rPr lang="en-US" altLang="he-IL" sz="4800" spc="100" baseline="30000" dirty="0" smtClean="0">
                <a:latin typeface="Calibri" pitchFamily="34" charset="0"/>
              </a:rPr>
              <a:t> </a:t>
            </a:r>
            <a:endParaRPr lang="en-US" altLang="he-IL" sz="4800" spc="100" baseline="30000" dirty="0">
              <a:latin typeface="Calibri" pitchFamily="34" charset="0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he-IL" sz="4800" spc="100" dirty="0">
                <a:latin typeface="Calibri" pitchFamily="34" charset="0"/>
              </a:rPr>
              <a:t>Tel-Aviv University, Tel-Aviv, Israel</a:t>
            </a:r>
            <a:endParaRPr lang="en-US" altLang="he-IL" sz="6600" spc="100" dirty="0">
              <a:latin typeface="Calibri" pitchFamily="34" charset="0"/>
            </a:endParaRPr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744" y="40696809"/>
            <a:ext cx="312544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872" y="39035995"/>
            <a:ext cx="1400932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428" y="38898990"/>
            <a:ext cx="169714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173" y="39090172"/>
            <a:ext cx="340295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2pPr>
            <a:lvl3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3pPr>
            <a:lvl4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4pPr>
            <a:lvl5pPr algn="ctr" defTabSz="3576638" rtl="0" eaLnBrk="0" fontAlgn="base" hangingPunct="0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  <a:ea typeface="MS PGothic" pitchFamily="34" charset="-128"/>
                <a:cs typeface="ＭＳ Ｐゴシック" pitchFamily="-65" charset="-128"/>
              </a:defRPr>
            </a:lvl5pPr>
            <a:lvl6pPr marL="401404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6pPr>
            <a:lvl7pPr marL="802806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7pPr>
            <a:lvl8pPr marL="1204209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8pPr>
            <a:lvl9pPr marL="1605613" algn="ctr" defTabSz="3577785" rtl="0" fontAlgn="base">
              <a:spcBef>
                <a:spcPct val="0"/>
              </a:spcBef>
              <a:spcAft>
                <a:spcPct val="0"/>
              </a:spcAft>
              <a:defRPr sz="17200">
                <a:solidFill>
                  <a:schemeClr val="tx2"/>
                </a:solidFill>
                <a:latin typeface="Times New Roman" pitchFamily="-65" charset="0"/>
              </a:defRPr>
            </a:lvl9pPr>
          </a:lstStyle>
          <a:p>
            <a:endParaRPr lang="he-IL" sz="2500" kern="0" dirty="0">
              <a:latin typeface="Mathematica1" panose="05000502060100000001" pitchFamily="2" charset="2"/>
            </a:endParaRPr>
          </a:p>
        </p:txBody>
      </p:sp>
      <p:grpSp>
        <p:nvGrpSpPr>
          <p:cNvPr id="14345" name="Group 14344"/>
          <p:cNvGrpSpPr/>
          <p:nvPr/>
        </p:nvGrpSpPr>
        <p:grpSpPr>
          <a:xfrm>
            <a:off x="21198180" y="39035995"/>
            <a:ext cx="1424375" cy="2415229"/>
            <a:chOff x="20850282" y="38940933"/>
            <a:chExt cx="1424375" cy="2415229"/>
          </a:xfrm>
        </p:grpSpPr>
        <p:pic>
          <p:nvPicPr>
            <p:cNvPr id="1053" name="Picture 29" descr="D:\workspace\curveball_project\Plato\public\plato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0282" y="39504474"/>
              <a:ext cx="1424375" cy="1851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6" name="Rectangle 14335"/>
            <p:cNvSpPr/>
            <p:nvPr/>
          </p:nvSpPr>
          <p:spPr>
            <a:xfrm>
              <a:off x="20970000" y="38940933"/>
              <a:ext cx="11849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kern="0" dirty="0">
                  <a:latin typeface="Mathematica1" panose="05000502060100000001" pitchFamily="2" charset="2"/>
                </a:rPr>
                <a:t>Plato</a:t>
              </a:r>
              <a:endParaRPr lang="he-IL" kern="0" dirty="0">
                <a:latin typeface="Mathematica1" panose="05000502060100000001" pitchFamily="2" charset="2"/>
              </a:endParaRPr>
            </a:p>
          </p:txBody>
        </p:sp>
      </p:grpSp>
      <p:grpSp>
        <p:nvGrpSpPr>
          <p:cNvPr id="14338" name="Group 14337"/>
          <p:cNvGrpSpPr/>
          <p:nvPr/>
        </p:nvGrpSpPr>
        <p:grpSpPr>
          <a:xfrm>
            <a:off x="23150512" y="39056809"/>
            <a:ext cx="2540000" cy="2540000"/>
            <a:chOff x="22228092" y="38918290"/>
            <a:chExt cx="2540000" cy="2540000"/>
          </a:xfrm>
        </p:grpSpPr>
        <p:pic>
          <p:nvPicPr>
            <p:cNvPr id="1052" name="Picture 28" descr="D:\workspace\curveball_project\gh-pages\img\logo_200px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8092" y="3891829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7" name="Rectangle 14336"/>
            <p:cNvSpPr/>
            <p:nvPr/>
          </p:nvSpPr>
          <p:spPr>
            <a:xfrm>
              <a:off x="22566215" y="38951653"/>
              <a:ext cx="19271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loria Hallelujah" panose="02000000000000000000" pitchFamily="2" charset="0"/>
                </a:rPr>
                <a:t>Curveball</a:t>
              </a:r>
              <a:endParaRPr lang="he-IL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11530860" y="40456309"/>
            <a:ext cx="355356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6" name="Rectangle 14345"/>
          <p:cNvSpPr/>
          <p:nvPr/>
        </p:nvSpPr>
        <p:spPr>
          <a:xfrm>
            <a:off x="20957185" y="41439600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plato.yoavram.com</a:t>
            </a:r>
            <a:endParaRPr lang="he-IL" sz="1600" b="1" dirty="0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118022" y="41439032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curveball.yoavram.com</a:t>
            </a:r>
            <a:endParaRPr lang="he-IL" sz="1600" b="1" dirty="0">
              <a:latin typeface="Consolas" panose="020B0609020204030204" pitchFamily="49" charset="0"/>
            </a:endParaRPr>
          </a:p>
        </p:txBody>
      </p:sp>
      <p:pic>
        <p:nvPicPr>
          <p:cNvPr id="11" name="Picture 3" descr="D:\university\presentations\GRC 2015\all_curves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16364855"/>
            <a:ext cx="7748588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niversity\presentations\GRC 2015\competition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263600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23220000" y="11160000"/>
            <a:ext cx="107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 smtClean="0">
                <a:latin typeface="Times New Roman" pitchFamily="18" charset="0"/>
              </a:rPr>
              <a:t>DH5</a:t>
            </a:r>
            <a:r>
              <a:rPr lang="el-GR" altLang="he-IL" dirty="0">
                <a:latin typeface="Times New Roman" pitchFamily="18" charset="0"/>
              </a:rPr>
              <a:t>α</a:t>
            </a:r>
            <a:endParaRPr lang="he-IL" dirty="0"/>
          </a:p>
        </p:txBody>
      </p:sp>
      <p:sp>
        <p:nvSpPr>
          <p:cNvPr id="72" name="Rectangle 71"/>
          <p:cNvSpPr/>
          <p:nvPr/>
        </p:nvSpPr>
        <p:spPr>
          <a:xfrm>
            <a:off x="25789013" y="11160000"/>
            <a:ext cx="8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 smtClean="0">
                <a:latin typeface="Times New Roman" pitchFamily="18" charset="0"/>
              </a:rPr>
              <a:t>TG1</a:t>
            </a:r>
            <a:endParaRPr lang="he-IL" dirty="0"/>
          </a:p>
        </p:txBody>
      </p:sp>
      <p:sp>
        <p:nvSpPr>
          <p:cNvPr id="73" name="Rectangle 72"/>
          <p:cNvSpPr/>
          <p:nvPr/>
        </p:nvSpPr>
        <p:spPr>
          <a:xfrm>
            <a:off x="24390323" y="10742850"/>
            <a:ext cx="116089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he-IL" dirty="0">
                <a:latin typeface="Times New Roman" pitchFamily="18" charset="0"/>
              </a:rPr>
              <a:t>DH5</a:t>
            </a:r>
            <a:r>
              <a:rPr lang="el-GR" altLang="he-IL" dirty="0" smtClean="0">
                <a:latin typeface="Times New Roman" pitchFamily="18" charset="0"/>
              </a:rPr>
              <a:t>α</a:t>
            </a:r>
            <a:r>
              <a:rPr lang="en-US" altLang="he-IL" dirty="0" smtClean="0">
                <a:latin typeface="Times New Roman" pitchFamily="18" charset="0"/>
              </a:rPr>
              <a:t> </a:t>
            </a:r>
          </a:p>
          <a:p>
            <a:pPr algn="ctr"/>
            <a:r>
              <a:rPr lang="en-US" altLang="he-IL" dirty="0" smtClean="0">
                <a:latin typeface="Times New Roman" pitchFamily="18" charset="0"/>
              </a:rPr>
              <a:t>+</a:t>
            </a:r>
          </a:p>
          <a:p>
            <a:pPr algn="ctr"/>
            <a:r>
              <a:rPr lang="en-US" altLang="he-IL" dirty="0" smtClean="0">
                <a:latin typeface="Times New Roman" pitchFamily="18" charset="0"/>
              </a:rPr>
              <a:t>TG1</a:t>
            </a:r>
            <a:endParaRPr lang="he-I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7634</TotalTime>
  <Words>739</Words>
  <Application>Microsoft Office PowerPoint</Application>
  <PresentationFormat>Custom</PresentationFormat>
  <Paragraphs>156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637</cp:revision>
  <cp:lastPrinted>2011-10-30T12:54:45Z</cp:lastPrinted>
  <dcterms:created xsi:type="dcterms:W3CDTF">2012-06-12T14:08:55Z</dcterms:created>
  <dcterms:modified xsi:type="dcterms:W3CDTF">2015-06-15T12:11:25Z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