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508" y="3816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6/10/2015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16.jpeg"/><Relationship Id="rId29" Type="http://schemas.openxmlformats.org/officeDocument/2006/relationships/image" Target="../media/image25.png"/><Relationship Id="rId1" Type="http://schemas.openxmlformats.org/officeDocument/2006/relationships/themeOverride" Target="../theme/themeOverride1.xml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3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71" y="3463864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Testing the model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Blah, blah, blah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720" y="11931277"/>
            <a:ext cx="4444320" cy="312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122543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5433" y="19716750"/>
                <a:ext cx="8458200" cy="143637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1047829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Growth curves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Replace the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with your own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blah.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 </a:t>
            </a:r>
            <a:endParaRPr lang="en-US" altLang="ja-JP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		</a:t>
            </a:r>
            <a:endParaRPr lang="en-US" altLang="he-IL" sz="25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Model selection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r>
                  <a:rPr lang="en-US" sz="2500" dirty="0" err="1">
                    <a:latin typeface="Times New Roman" pitchFamily="18" charset="0"/>
                  </a:rPr>
                  <a:t>Baranyi</a:t>
                </a:r>
                <a:r>
                  <a:rPr lang="en-US" sz="2500" dirty="0">
                    <a:latin typeface="Times New Roman" pitchFamily="18" charset="0"/>
                  </a:rPr>
                  <a:t>-Roberts model:</a:t>
                </a: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Times New Roman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rate </a:t>
                </a:r>
                <a:r>
                  <a:rPr lang="en-US" altLang="he-IL" sz="2000" dirty="0">
                    <a:latin typeface="Times New Roman" pitchFamily="18" charset="0"/>
                  </a:rPr>
                  <a:t>(</a:t>
                </a:r>
                <a:r>
                  <a:rPr lang="en-US" altLang="he-IL" sz="2000" dirty="0" smtClean="0">
                    <a:latin typeface="Times New Roman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</a:t>
                </a:r>
                <a:r>
                  <a:rPr lang="en-US" altLang="he-IL" sz="2000" dirty="0" err="1" smtClean="0">
                    <a:latin typeface="Times New Roman" pitchFamily="18" charset="0"/>
                  </a:rPr>
                  <a:t>physio</a:t>
                </a:r>
                <a:r>
                  <a:rPr lang="en-US" altLang="he-IL" sz="2000" dirty="0" smtClean="0">
                    <a:latin typeface="Times New Roman" pitchFamily="18" charset="0"/>
                  </a:rPr>
                  <a:t>. adjustment rate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22543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simulation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Two-strain ordinary differential equation: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baseline="30000" dirty="0" smtClean="0">
                <a:latin typeface="Calibri" pitchFamily="34" charset="0"/>
              </a:rPr>
              <a:t>1</a:t>
            </a:r>
            <a:r>
              <a:rPr lang="en-US" altLang="he-IL" sz="36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baseline="30000" dirty="0" smtClean="0">
                <a:latin typeface="Calibri" pitchFamily="34" charset="0"/>
              </a:rPr>
              <a:t>2</a:t>
            </a:r>
            <a:r>
              <a:rPr lang="en-US" altLang="he-IL" sz="3600" dirty="0" smtClean="0">
                <a:latin typeface="Calibri" pitchFamily="34" charset="0"/>
              </a:rPr>
              <a:t>, Tel-Aviv University, Tel-Aviv, Israel</a:t>
            </a:r>
            <a:endParaRPr lang="en-US" altLang="he-IL" sz="53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2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39035" indent="-439035">
              <a:spcBef>
                <a:spcPts val="1054"/>
              </a:spcBef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689981"/>
            <a:ext cx="29229465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and estimating selection coefficients using eco-evolutionary models</a:t>
            </a: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336" y="40216347"/>
            <a:ext cx="437561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70" y="3995062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21455063" y="40188291"/>
            <a:ext cx="4108809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679" y="40138195"/>
            <a:ext cx="122169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83" y="39831305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D:\university\presentations\GRC2015\all_curves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r="8142"/>
          <a:stretch/>
        </p:blipFill>
        <p:spPr bwMode="auto">
          <a:xfrm>
            <a:off x="1438664" y="10417193"/>
            <a:ext cx="7920000" cy="61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university\presentations\GRC2015\model_fits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7351" r="7172"/>
          <a:stretch/>
        </p:blipFill>
        <p:spPr bwMode="auto">
          <a:xfrm>
            <a:off x="1539100" y="27984450"/>
            <a:ext cx="7920000" cy="56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niversity\presentations\GRC2015\G_model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88" y="24278706"/>
            <a:ext cx="7920000" cy="29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university\presentations\GRC2015\competition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5568" r="7260"/>
          <a:stretch/>
        </p:blipFill>
        <p:spPr bwMode="auto">
          <a:xfrm>
            <a:off x="11184899" y="11921787"/>
            <a:ext cx="7920000" cy="57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university\presentations\GRC2015\frequency_fit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6989" r="7992"/>
          <a:stretch/>
        </p:blipFill>
        <p:spPr bwMode="auto">
          <a:xfrm>
            <a:off x="11494533" y="22739600"/>
            <a:ext cx="7920000" cy="56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042" y="26955750"/>
            <a:ext cx="8460000" cy="7138125"/>
          </a:xfrm>
          <a:prstGeom prst="rect">
            <a:avLst/>
          </a:prstGeom>
        </p:spPr>
      </p:pic>
      <p:pic>
        <p:nvPicPr>
          <p:cNvPr id="1045" name="Picture 21" descr="D:\university\presentations\GRC2015\competition2.pn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6634" r="7665"/>
          <a:stretch/>
        </p:blipFill>
        <p:spPr bwMode="auto">
          <a:xfrm>
            <a:off x="20909163" y="15298282"/>
            <a:ext cx="7920000" cy="565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university\presentations\GRC2015\total_OD_comparison.pn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686" r="7665"/>
          <a:stretch/>
        </p:blipFill>
        <p:spPr bwMode="auto">
          <a:xfrm>
            <a:off x="20890858" y="20901025"/>
            <a:ext cx="7920000" cy="581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602" y="16568171"/>
            <a:ext cx="2103438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57" y="8593347"/>
            <a:ext cx="43957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4" y="35161191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45" y="37186051"/>
            <a:ext cx="19050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37724" y="35644959"/>
            <a:ext cx="4452245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>
                <a:latin typeface="Arial"/>
                <a:cs typeface="Arial"/>
              </a:rPr>
              <a:t>←</a:t>
            </a:r>
            <a:r>
              <a:rPr lang="en-US" dirty="0" smtClean="0"/>
              <a:t>plato.yoavram.com</a:t>
            </a:r>
          </a:p>
          <a:p>
            <a:r>
              <a:rPr lang="en-US" dirty="0" smtClean="0"/>
              <a:t>curveball.yoavram.com</a:t>
            </a:r>
            <a:r>
              <a:rPr lang="en-US" dirty="0" smtClean="0">
                <a:latin typeface="Arial"/>
                <a:cs typeface="Arial"/>
              </a:rPr>
              <a:t>→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22858395" y="37455163"/>
            <a:ext cx="6088750" cy="1853094"/>
            <a:chOff x="23110572" y="35796177"/>
            <a:chExt cx="6088750" cy="1853094"/>
          </a:xfrm>
        </p:grpSpPr>
        <p:grpSp>
          <p:nvGrpSpPr>
            <p:cNvPr id="48" name="Group 47"/>
            <p:cNvGrpSpPr/>
            <p:nvPr/>
          </p:nvGrpSpPr>
          <p:grpSpPr>
            <a:xfrm>
              <a:off x="23110572" y="35796177"/>
              <a:ext cx="5002971" cy="1815882"/>
              <a:chOff x="323528" y="5287813"/>
              <a:chExt cx="5002971" cy="1815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3187" y="5287813"/>
                <a:ext cx="4913312" cy="1815882"/>
                <a:chOff x="1026840" y="5356373"/>
                <a:chExt cx="4913312" cy="1815882"/>
              </a:xfrm>
            </p:grpSpPr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93251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500464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672115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1368152" y="5356373"/>
                  <a:ext cx="4572000" cy="18158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800" b="1" dirty="0"/>
                    <a:t>yoav@yoavram.com</a:t>
                  </a:r>
                </a:p>
                <a:p>
                  <a:pPr algn="l" rtl="0"/>
                  <a:r>
                    <a:rPr lang="en-US" sz="2800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 smtClean="0"/>
                </a:p>
                <a:p>
                  <a:pPr algn="l" rtl="0"/>
                  <a:r>
                    <a:rPr lang="en-US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/>
                </a:p>
                <a:p>
                  <a:pPr algn="l" rtl="0"/>
                  <a:r>
                    <a:rPr lang="en-US" sz="2800" b="1" dirty="0" smtClean="0"/>
                    <a:t>www.yoavram.com</a:t>
                  </a:r>
                  <a:endParaRPr lang="he-IL" sz="28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3528" y="6165304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1026" name="Picture 2" descr="C:\Users\yoavram\Downloads\qrcode(1).pn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322" y="3584927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982" y="40156154"/>
            <a:ext cx="189276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8093" y="40045416"/>
            <a:ext cx="284796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Technology</a:t>
            </a:r>
            <a:endParaRPr lang="en-US" altLang="he-IL" sz="20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328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587</cp:revision>
  <cp:lastPrinted>2011-10-30T12:54:45Z</cp:lastPrinted>
  <dcterms:created xsi:type="dcterms:W3CDTF">2012-06-12T14:08:55Z</dcterms:created>
  <dcterms:modified xsi:type="dcterms:W3CDTF">2015-06-10T07:19:29Z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