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1pPr>
    <a:lvl2pPr marL="400050" indent="5715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2pPr>
    <a:lvl3pPr marL="801688" indent="112713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3pPr>
    <a:lvl4pPr marL="1203325" indent="168275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4pPr>
    <a:lvl5pPr marL="1604963" indent="223838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5pPr>
    <a:lvl6pPr marL="22860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6pPr>
    <a:lvl7pPr marL="27432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7pPr>
    <a:lvl8pPr marL="32004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8pPr>
    <a:lvl9pPr marL="36576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8A7C032-04BE-4036-A53F-FA1B3460E21C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191919"/>
    <a:srgbClr val="FFFFE1"/>
    <a:srgbClr val="FFF3F3"/>
    <a:srgbClr val="800040"/>
    <a:srgbClr val="004080"/>
    <a:srgbClr val="FF6FC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26" d="100"/>
          <a:sy n="26" d="100"/>
        </p:scale>
        <p:origin x="-3198" y="-72"/>
      </p:cViewPr>
      <p:guideLst>
        <p:guide orient="horz" pos="932"/>
        <p:guide orient="horz" pos="25522"/>
        <p:guide orient="horz" pos="4847"/>
        <p:guide orient="horz" pos="2768"/>
        <p:guide pos="4397"/>
        <p:guide pos="4973"/>
        <p:guide pos="9050"/>
        <p:guide pos="14502"/>
        <p:guide pos="680"/>
        <p:guide pos="9652"/>
        <p:guide pos="13928"/>
        <p:guide pos="18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B31F7E-24C3-4F74-B155-4FAB7B65A36F}" type="datetime1">
              <a:rPr lang="en-US" altLang="he-IL"/>
              <a:pPr/>
              <a:t>6/10/2015</a:t>
            </a:fld>
            <a:endParaRPr lang="en-US" alt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69463" y="3840163"/>
            <a:ext cx="13579475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2C810E2-F03E-474C-ACD5-5EC76DCE9F3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38329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ＭＳ Ｐゴシック" pitchFamily="-111" charset="-128"/>
      </a:defRPr>
    </a:lvl1pPr>
    <a:lvl2pPr marL="400050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801688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203325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604963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00701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8420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9822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1122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he-IL" sz="9600" smtClean="0">
                <a:solidFill>
                  <a:srgbClr val="000000"/>
                </a:solidFill>
              </a:rPr>
              <a:t>Copyright Colin Purrington (</a:t>
            </a:r>
            <a:r>
              <a:rPr lang="en-US" altLang="he-IL" sz="9600" smtClean="0">
                <a:solidFill>
                  <a:srgbClr val="000000"/>
                </a:solidFill>
                <a:latin typeface="Times New Roman" pitchFamily="18" charset="0"/>
              </a:rPr>
              <a:t>http://colinpurrington.com/tips/academic/posterdesign).</a:t>
            </a:r>
            <a:endParaRPr lang="en-US" altLang="he-IL" sz="9600" smtClean="0">
              <a:solidFill>
                <a:srgbClr val="000000"/>
              </a:solidFill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/>
            <a:fld id="{A2AE9EEA-A273-449B-95F2-3883270E0938}" type="slidenum">
              <a:rPr lang="en-US" altLang="he-IL" sz="1200">
                <a:latin typeface="Calibri" pitchFamily="34" charset="0"/>
              </a:rPr>
              <a:pPr eaLnBrk="1" hangingPunct="1"/>
              <a:t>1</a:t>
            </a:fld>
            <a:endParaRPr lang="en-US" altLang="he-IL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862" y="13294779"/>
            <a:ext cx="25727559" cy="91713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717" y="24249246"/>
            <a:ext cx="21187843" cy="10937957"/>
          </a:xfrm>
        </p:spPr>
        <p:txBody>
          <a:bodyPr/>
          <a:lstStyle>
            <a:lvl1pPr marL="0" indent="0" algn="ctr">
              <a:buNone/>
              <a:defRPr/>
            </a:lvl1pPr>
            <a:lvl2pPr marL="401404" indent="0" algn="ctr">
              <a:buNone/>
              <a:defRPr/>
            </a:lvl2pPr>
            <a:lvl3pPr marL="802806" indent="0" algn="ctr">
              <a:buNone/>
              <a:defRPr/>
            </a:lvl3pPr>
            <a:lvl4pPr marL="1204209" indent="0" algn="ctr">
              <a:buNone/>
              <a:defRPr/>
            </a:lvl4pPr>
            <a:lvl5pPr marL="1605613" indent="0" algn="ctr">
              <a:buNone/>
              <a:defRPr/>
            </a:lvl5pPr>
            <a:lvl6pPr marL="2007016" indent="0" algn="ctr">
              <a:buNone/>
              <a:defRPr/>
            </a:lvl6pPr>
            <a:lvl7pPr marL="2408420" indent="0" algn="ctr">
              <a:buNone/>
              <a:defRPr/>
            </a:lvl7pPr>
            <a:lvl8pPr marL="2809822" indent="0" algn="ctr">
              <a:buNone/>
              <a:defRPr/>
            </a:lvl8pPr>
            <a:lvl9pPr marL="3211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E6DB2-8A75-479A-A80D-F13E9021486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2622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EEBAB-9956-4F25-9796-F66D96CD24F5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2176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66000" y="3803522"/>
            <a:ext cx="6431420" cy="342358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858" y="3803522"/>
            <a:ext cx="19206058" cy="342358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734352-F07C-4EF3-9956-54B60191E36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3288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99995-9E24-4063-8299-028EF3BDCF5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26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8" y="27499678"/>
            <a:ext cx="25727559" cy="849858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8" y="18138436"/>
            <a:ext cx="25727559" cy="93612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1404" indent="0">
              <a:buNone/>
              <a:defRPr sz="1600"/>
            </a:lvl2pPr>
            <a:lvl3pPr marL="802806" indent="0">
              <a:buNone/>
              <a:defRPr sz="1400"/>
            </a:lvl3pPr>
            <a:lvl4pPr marL="1204209" indent="0">
              <a:buNone/>
              <a:defRPr sz="1200"/>
            </a:lvl4pPr>
            <a:lvl5pPr marL="1605613" indent="0">
              <a:buNone/>
              <a:defRPr sz="1200"/>
            </a:lvl5pPr>
            <a:lvl6pPr marL="2007016" indent="0">
              <a:buNone/>
              <a:defRPr sz="1200"/>
            </a:lvl6pPr>
            <a:lvl7pPr marL="2408420" indent="0">
              <a:buNone/>
              <a:defRPr sz="1200"/>
            </a:lvl7pPr>
            <a:lvl8pPr marL="2809822" indent="0">
              <a:buNone/>
              <a:defRPr sz="1200"/>
            </a:lvl8pPr>
            <a:lvl9pPr marL="321122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7DF19-79D1-4CD2-8401-185C594741D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5314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862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8679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7AAA8-AF79-4F34-8B4E-70CC553EE54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596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4" y="1712924"/>
            <a:ext cx="27240172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553" y="9580000"/>
            <a:ext cx="13373301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553" y="13571325"/>
            <a:ext cx="13373301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730" y="9580000"/>
            <a:ext cx="13377994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730" y="13571325"/>
            <a:ext cx="13377994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00011-936A-49F0-A7E1-5B3C4B646D7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25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C6176-1531-4D3D-B949-1B0361DFBC6F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8700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387268-AA61-436D-8766-C8730F038AB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5357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3" y="1704671"/>
            <a:ext cx="9957724" cy="725000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78" y="1704673"/>
            <a:ext cx="16920247" cy="3652245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553" y="8954681"/>
            <a:ext cx="9957724" cy="29272448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6BF33-47C7-4EE8-AFB9-374451F8DF7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7019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224" y="29955556"/>
            <a:ext cx="18160740" cy="353729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224" y="3824162"/>
            <a:ext cx="18160740" cy="25675303"/>
          </a:xfrm>
        </p:spPr>
        <p:txBody>
          <a:bodyPr/>
          <a:lstStyle>
            <a:lvl1pPr marL="0" indent="0">
              <a:buNone/>
              <a:defRPr sz="2800"/>
            </a:lvl1pPr>
            <a:lvl2pPr marL="401404" indent="0">
              <a:buNone/>
              <a:defRPr sz="2500"/>
            </a:lvl2pPr>
            <a:lvl3pPr marL="802806" indent="0">
              <a:buNone/>
              <a:defRPr sz="2100"/>
            </a:lvl3pPr>
            <a:lvl4pPr marL="1204209" indent="0">
              <a:buNone/>
              <a:defRPr sz="1800"/>
            </a:lvl4pPr>
            <a:lvl5pPr marL="1605613" indent="0">
              <a:buNone/>
              <a:defRPr sz="1800"/>
            </a:lvl5pPr>
            <a:lvl6pPr marL="2007016" indent="0">
              <a:buNone/>
              <a:defRPr sz="1800"/>
            </a:lvl6pPr>
            <a:lvl7pPr marL="2408420" indent="0">
              <a:buNone/>
              <a:defRPr sz="1800"/>
            </a:lvl7pPr>
            <a:lvl8pPr marL="2809822" indent="0">
              <a:buNone/>
              <a:defRPr sz="1800"/>
            </a:lvl8pPr>
            <a:lvl9pPr marL="3211226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224" y="33492851"/>
            <a:ext cx="18160740" cy="5021140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6F7D8-1D87-4DCC-AAE3-8B4DAD69F7E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1564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27025" cy="713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818" tIns="178910" rIns="357818" bIns="1789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5038"/>
            <a:ext cx="25727025" cy="256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0975" y="38990588"/>
            <a:ext cx="9585325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ctr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600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r">
              <a:defRPr sz="5400">
                <a:latin typeface="Times New Roman" pitchFamily="18" charset="0"/>
              </a:defRPr>
            </a:lvl1pPr>
          </a:lstStyle>
          <a:p>
            <a:fld id="{8164626F-7DD4-4CF1-AC32-B7383835C4B2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2pPr>
      <a:lvl3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3pPr>
      <a:lvl4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4pPr>
      <a:lvl5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5pPr>
      <a:lvl6pPr marL="401404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6pPr>
      <a:lvl7pPr marL="802806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7pPr>
      <a:lvl8pPr marL="1204209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8pPr>
      <a:lvl9pPr marL="1605613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9pPr>
    </p:titleStyle>
    <p:bodyStyle>
      <a:lvl1pPr marL="1341438" indent="-1341438" algn="l" defTabSz="3576638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2906713" indent="-1117600" algn="l" defTabSz="3576638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  <a:ea typeface="MS PGothic" pitchFamily="34" charset="-128"/>
        </a:defRPr>
      </a:lvl2pPr>
      <a:lvl3pPr marL="4471988" indent="-893763" algn="l" defTabSz="3576638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MS PGothic" pitchFamily="34" charset="-128"/>
        </a:defRPr>
      </a:lvl3pPr>
      <a:lvl4pPr marL="6261100" indent="-893763" algn="l" defTabSz="3576638" rtl="0" eaLnBrk="0" fontAlgn="base" hangingPunct="0">
        <a:spcBef>
          <a:spcPct val="20000"/>
        </a:spcBef>
        <a:spcAft>
          <a:spcPct val="0"/>
        </a:spcAft>
        <a:buChar char="–"/>
        <a:defRPr sz="7800">
          <a:solidFill>
            <a:schemeClr val="tx1"/>
          </a:solidFill>
          <a:latin typeface="+mn-lt"/>
          <a:ea typeface="MS PGothic" pitchFamily="34" charset="-128"/>
        </a:defRPr>
      </a:lvl4pPr>
      <a:lvl5pPr marL="8050213" indent="-892175" algn="l" defTabSz="3576638" rtl="0" eaLnBrk="0" fontAlgn="base" hangingPunct="0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MS PGothic" pitchFamily="34" charset="-128"/>
        </a:defRPr>
      </a:lvl5pPr>
      <a:lvl6pPr marL="845176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6pPr>
      <a:lvl7pPr marL="8853171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7pPr>
      <a:lvl8pPr marL="9254574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8pPr>
      <a:lvl9pPr marL="965597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404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80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4209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5613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701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842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822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122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6.png"/><Relationship Id="rId12" Type="http://schemas.openxmlformats.org/officeDocument/2006/relationships/image" Target="../media/image7.png"/><Relationship Id="rId17" Type="http://schemas.openxmlformats.org/officeDocument/2006/relationships/image" Target="../media/image12.jpeg"/><Relationship Id="rId25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29" Type="http://schemas.openxmlformats.org/officeDocument/2006/relationships/image" Target="../media/image24.png"/><Relationship Id="rId1" Type="http://schemas.openxmlformats.org/officeDocument/2006/relationships/themeOverride" Target="../theme/themeOverride1.xml"/><Relationship Id="rId11" Type="http://schemas.openxmlformats.org/officeDocument/2006/relationships/image" Target="../media/image6.png"/><Relationship Id="rId24" Type="http://schemas.openxmlformats.org/officeDocument/2006/relationships/image" Target="../media/image19.png"/><Relationship Id="rId5" Type="http://schemas.openxmlformats.org/officeDocument/2006/relationships/image" Target="../media/image2.png"/><Relationship Id="rId15" Type="http://schemas.openxmlformats.org/officeDocument/2006/relationships/image" Target="../media/image10.jpeg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10" Type="http://schemas.openxmlformats.org/officeDocument/2006/relationships/image" Target="../media/image4.png"/><Relationship Id="rId19" Type="http://schemas.openxmlformats.org/officeDocument/2006/relationships/image" Target="../media/image14.png"/><Relationship Id="rId31" Type="http://schemas.openxmlformats.org/officeDocument/2006/relationships/image" Target="../media/image26.png"/><Relationship Id="rId4" Type="http://schemas.openxmlformats.org/officeDocument/2006/relationships/image" Target="../media/image1.png"/><Relationship Id="rId9" Type="http://schemas.openxmlformats.org/officeDocument/2006/relationships/image" Target="../media/image3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Relationship Id="rId27" Type="http://schemas.openxmlformats.org/officeDocument/2006/relationships/image" Target="../media/image22.png"/><Relationship Id="rId30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Picture 28" descr="D:\workspace\curveball_project\gh-pages\img\logo_200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871" y="34638641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20610513" y="7550150"/>
            <a:ext cx="8458200" cy="26530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3900" b="1" dirty="0" smtClean="0">
                <a:solidFill>
                  <a:srgbClr val="000000"/>
                </a:solidFill>
                <a:latin typeface="Calibri" pitchFamily="34" charset="0"/>
              </a:rPr>
              <a:t>Testing the model</a:t>
            </a:r>
            <a:endParaRPr lang="en-US" altLang="he-IL" sz="3900" b="1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500" dirty="0">
                <a:latin typeface="Times New Roman" pitchFamily="18" charset="0"/>
              </a:rPr>
              <a:t>Blah, blah, blah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 Box 11"/>
              <p:cNvSpPr txBox="1">
                <a:spLocks noChangeArrowheads="1"/>
              </p:cNvSpPr>
              <p:nvPr/>
            </p:nvSpPr>
            <p:spPr bwMode="auto">
              <a:xfrm>
                <a:off x="10944000" y="19716750"/>
                <a:ext cx="8458200" cy="143637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he-IL" sz="39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Selection estimation</a:t>
                </a:r>
                <a:endParaRPr lang="en-US" altLang="he-IL" sz="21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US" altLang="he-IL" sz="2500" dirty="0" smtClean="0">
                    <a:latin typeface="Times New Roman" pitchFamily="18" charset="0"/>
                  </a:rPr>
                  <a:t>Kimura and Crow 1970: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he-IL" sz="25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he-IL" sz="25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he-IL" sz="2500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he-IL" sz="2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25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he-IL" sz="25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𝑠𝑡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he-IL" sz="25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he-IL" sz="25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- initial frequency 	</a:t>
                </a:r>
                <a14:m>
                  <m:oMath xmlns:m="http://schemas.openxmlformats.org/officeDocument/2006/math">
                    <m:r>
                      <a:rPr lang="en-US" altLang="he-IL" sz="25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– selection coefficient</a:t>
                </a: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he-IL" sz="25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he-IL" sz="2500" b="0" i="1" smtClean="0">
                          <a:latin typeface="Cambria Math"/>
                        </a:rPr>
                        <m:t>=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.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495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±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.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001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,   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𝑠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=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.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0261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±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.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00018</m:t>
                      </m:r>
                    </m:oMath>
                  </m:oMathPara>
                </a14:m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GB" sz="2400" dirty="0"/>
                  <a:t>Lorem ipsum </a:t>
                </a:r>
                <a:r>
                  <a:rPr lang="en-GB" sz="2400" dirty="0" err="1"/>
                  <a:t>dolor</a:t>
                </a:r>
                <a:r>
                  <a:rPr lang="en-GB" sz="2400" dirty="0"/>
                  <a:t> sit </a:t>
                </a:r>
                <a:r>
                  <a:rPr lang="en-GB" sz="2400" dirty="0" err="1"/>
                  <a:t>amet</a:t>
                </a:r>
                <a:r>
                  <a:rPr lang="en-GB" sz="2400" dirty="0"/>
                  <a:t>, </a:t>
                </a:r>
                <a:r>
                  <a:rPr lang="en-GB" sz="2400" dirty="0" err="1"/>
                  <a:t>consectetur</a:t>
                </a:r>
                <a:r>
                  <a:rPr lang="en-GB" sz="2400" dirty="0"/>
                  <a:t> </a:t>
                </a:r>
                <a:r>
                  <a:rPr lang="en-GB" sz="2400" dirty="0" err="1"/>
                  <a:t>adipiscing</a:t>
                </a:r>
                <a:r>
                  <a:rPr lang="en-GB" sz="2400" dirty="0"/>
                  <a:t> </a:t>
                </a:r>
                <a:r>
                  <a:rPr lang="en-GB" sz="2400" dirty="0" err="1"/>
                  <a:t>elit</a:t>
                </a:r>
                <a:r>
                  <a:rPr lang="en-GB" sz="2400" dirty="0"/>
                  <a:t>. </a:t>
                </a:r>
                <a:r>
                  <a:rPr lang="en-GB" sz="2400" dirty="0" err="1"/>
                  <a:t>Donec</a:t>
                </a:r>
                <a:r>
                  <a:rPr lang="en-GB" sz="2400" dirty="0"/>
                  <a:t> a </a:t>
                </a:r>
                <a:r>
                  <a:rPr lang="en-GB" sz="2400" dirty="0" err="1"/>
                  <a:t>diam</a:t>
                </a:r>
                <a:r>
                  <a:rPr lang="en-GB" sz="2400" dirty="0"/>
                  <a:t> </a:t>
                </a:r>
                <a:r>
                  <a:rPr lang="en-GB" sz="2400" dirty="0" err="1"/>
                  <a:t>lectus</a:t>
                </a:r>
                <a:r>
                  <a:rPr lang="en-GB" sz="2400" dirty="0"/>
                  <a:t>. </a:t>
                </a:r>
                <a:r>
                  <a:rPr lang="en-GB" sz="2400" dirty="0" err="1"/>
                  <a:t>Sed</a:t>
                </a:r>
                <a:r>
                  <a:rPr lang="en-GB" sz="2400" dirty="0"/>
                  <a:t> sit </a:t>
                </a:r>
                <a:r>
                  <a:rPr lang="en-GB" sz="2400" dirty="0" err="1"/>
                  <a:t>amet</a:t>
                </a:r>
                <a:r>
                  <a:rPr lang="en-GB" sz="2400" dirty="0"/>
                  <a:t> ipsum </a:t>
                </a:r>
                <a:r>
                  <a:rPr lang="en-GB" sz="2400" dirty="0" err="1"/>
                  <a:t>mauris</a:t>
                </a:r>
                <a:r>
                  <a:rPr lang="en-GB" sz="2400" dirty="0"/>
                  <a:t>. Maecenas </a:t>
                </a:r>
                <a:r>
                  <a:rPr lang="en-GB" sz="2400" dirty="0" err="1"/>
                  <a:t>congue</a:t>
                </a:r>
                <a:r>
                  <a:rPr lang="en-GB" sz="2400" dirty="0"/>
                  <a:t> ligula ac quam </a:t>
                </a:r>
                <a:r>
                  <a:rPr lang="en-GB" sz="2400" dirty="0" err="1"/>
                  <a:t>viverra</a:t>
                </a:r>
                <a:r>
                  <a:rPr lang="en-GB" sz="2400" dirty="0"/>
                  <a:t> </a:t>
                </a:r>
                <a:r>
                  <a:rPr lang="en-GB" sz="2400" dirty="0" err="1"/>
                  <a:t>nec</a:t>
                </a:r>
                <a:r>
                  <a:rPr lang="en-GB" sz="2400" dirty="0"/>
                  <a:t> </a:t>
                </a:r>
                <a:r>
                  <a:rPr lang="en-GB" sz="2400" dirty="0" err="1"/>
                  <a:t>consectetur</a:t>
                </a:r>
                <a:r>
                  <a:rPr lang="en-GB" sz="2400" dirty="0"/>
                  <a:t> ante </a:t>
                </a:r>
                <a:r>
                  <a:rPr lang="en-GB" sz="2400" dirty="0" err="1"/>
                  <a:t>hendrerit</a:t>
                </a:r>
                <a:r>
                  <a:rPr lang="en-GB" sz="2400" dirty="0"/>
                  <a:t>. </a:t>
                </a:r>
                <a:r>
                  <a:rPr lang="en-GB" sz="2400" dirty="0" err="1"/>
                  <a:t>Donec</a:t>
                </a:r>
                <a:r>
                  <a:rPr lang="en-GB" sz="2400" dirty="0"/>
                  <a:t> et </a:t>
                </a:r>
                <a:r>
                  <a:rPr lang="en-GB" sz="2400" dirty="0" err="1"/>
                  <a:t>mollis</a:t>
                </a:r>
                <a:r>
                  <a:rPr lang="en-GB" sz="2400" dirty="0"/>
                  <a:t> </a:t>
                </a:r>
                <a:r>
                  <a:rPr lang="en-GB" sz="2400" dirty="0" err="1"/>
                  <a:t>dolor</a:t>
                </a:r>
                <a:r>
                  <a:rPr lang="en-GB" sz="2400" dirty="0"/>
                  <a:t>. </a:t>
                </a:r>
                <a:r>
                  <a:rPr lang="en-GB" sz="2400" dirty="0" err="1"/>
                  <a:t>Praesent</a:t>
                </a:r>
                <a:r>
                  <a:rPr lang="en-GB" sz="2400" dirty="0"/>
                  <a:t> et </a:t>
                </a:r>
                <a:r>
                  <a:rPr lang="en-GB" sz="2400" dirty="0" err="1"/>
                  <a:t>diam</a:t>
                </a:r>
                <a:r>
                  <a:rPr lang="en-GB" sz="2400" dirty="0"/>
                  <a:t> </a:t>
                </a:r>
                <a:r>
                  <a:rPr lang="en-GB" sz="2400" dirty="0" err="1"/>
                  <a:t>eget</a:t>
                </a:r>
                <a:r>
                  <a:rPr lang="en-GB" sz="2400" dirty="0"/>
                  <a:t> libero </a:t>
                </a:r>
                <a:r>
                  <a:rPr lang="en-GB" sz="2400" dirty="0" err="1"/>
                  <a:t>egestas</a:t>
                </a:r>
                <a:r>
                  <a:rPr lang="en-GB" sz="2400" dirty="0"/>
                  <a:t> </a:t>
                </a:r>
                <a:r>
                  <a:rPr lang="en-GB" sz="2400" dirty="0" err="1"/>
                  <a:t>mattis</a:t>
                </a:r>
                <a:r>
                  <a:rPr lang="en-GB" sz="2400" dirty="0"/>
                  <a:t> sit </a:t>
                </a:r>
                <a:r>
                  <a:rPr lang="en-GB" sz="2400" dirty="0" err="1"/>
                  <a:t>amet</a:t>
                </a:r>
                <a:r>
                  <a:rPr lang="en-GB" sz="2400" dirty="0"/>
                  <a:t> vitae </a:t>
                </a:r>
                <a:r>
                  <a:rPr lang="en-GB" sz="2400" dirty="0" err="1"/>
                  <a:t>augue</a:t>
                </a:r>
                <a:r>
                  <a:rPr lang="en-GB" sz="2400" dirty="0"/>
                  <a:t>. Nam </a:t>
                </a:r>
                <a:r>
                  <a:rPr lang="en-GB" sz="2400" dirty="0" err="1"/>
                  <a:t>tincidunt</a:t>
                </a:r>
                <a:r>
                  <a:rPr lang="en-GB" sz="2400" dirty="0"/>
                  <a:t> </a:t>
                </a:r>
                <a:r>
                  <a:rPr lang="en-GB" sz="2400" dirty="0" err="1"/>
                  <a:t>congue</a:t>
                </a:r>
                <a:r>
                  <a:rPr lang="en-GB" sz="2400" dirty="0"/>
                  <a:t> </a:t>
                </a:r>
                <a:r>
                  <a:rPr lang="en-GB" sz="2400" dirty="0" err="1"/>
                  <a:t>enim</a:t>
                </a:r>
                <a:r>
                  <a:rPr lang="en-GB" sz="2400" dirty="0"/>
                  <a:t>, </a:t>
                </a:r>
                <a:r>
                  <a:rPr lang="en-GB" sz="2400" dirty="0" err="1"/>
                  <a:t>ut</a:t>
                </a:r>
                <a:r>
                  <a:rPr lang="en-GB" sz="2400" dirty="0"/>
                  <a:t> porta lorem </a:t>
                </a:r>
                <a:r>
                  <a:rPr lang="en-GB" sz="2400" dirty="0" err="1"/>
                  <a:t>lacinia</a:t>
                </a:r>
                <a:r>
                  <a:rPr lang="en-GB" sz="2400" dirty="0"/>
                  <a:t> </a:t>
                </a:r>
                <a:r>
                  <a:rPr lang="en-GB" sz="2400" dirty="0" err="1"/>
                  <a:t>consectetur</a:t>
                </a:r>
                <a:r>
                  <a:rPr lang="en-GB" sz="2400" dirty="0"/>
                  <a:t>. </a:t>
                </a:r>
                <a:r>
                  <a:rPr lang="en-GB" sz="2400" dirty="0" err="1"/>
                  <a:t>Donec</a:t>
                </a:r>
                <a:r>
                  <a:rPr lang="en-GB" sz="2400" dirty="0"/>
                  <a:t> </a:t>
                </a:r>
                <a:r>
                  <a:rPr lang="en-GB" sz="2400" dirty="0" err="1"/>
                  <a:t>ut</a:t>
                </a:r>
                <a:r>
                  <a:rPr lang="en-GB" sz="2400" dirty="0"/>
                  <a:t> libero </a:t>
                </a:r>
                <a:r>
                  <a:rPr lang="en-GB" sz="2400" dirty="0" err="1"/>
                  <a:t>sed</a:t>
                </a:r>
                <a:r>
                  <a:rPr lang="en-GB" sz="2400" dirty="0"/>
                  <a:t> </a:t>
                </a:r>
                <a:r>
                  <a:rPr lang="en-GB" sz="2400" dirty="0" err="1"/>
                  <a:t>arcu</a:t>
                </a:r>
                <a:r>
                  <a:rPr lang="en-GB" sz="2400" dirty="0"/>
                  <a:t> </a:t>
                </a:r>
                <a:r>
                  <a:rPr lang="en-GB" sz="2400" dirty="0" err="1"/>
                  <a:t>vehicula</a:t>
                </a:r>
                <a:r>
                  <a:rPr lang="en-GB" sz="2400" dirty="0"/>
                  <a:t> </a:t>
                </a:r>
                <a:r>
                  <a:rPr lang="en-GB" sz="2400" dirty="0" err="1"/>
                  <a:t>ultricies</a:t>
                </a:r>
                <a:r>
                  <a:rPr lang="en-GB" sz="2400" dirty="0"/>
                  <a:t> a non </a:t>
                </a:r>
                <a:r>
                  <a:rPr lang="en-GB" sz="2400" dirty="0" err="1"/>
                  <a:t>tortor</a:t>
                </a:r>
                <a:r>
                  <a:rPr lang="en-GB" sz="2400" dirty="0"/>
                  <a:t>. Lorem ipsum </a:t>
                </a:r>
                <a:r>
                  <a:rPr lang="en-GB" sz="2400" dirty="0" err="1"/>
                  <a:t>dolor</a:t>
                </a:r>
                <a:r>
                  <a:rPr lang="en-GB" sz="2400" dirty="0"/>
                  <a:t> sit </a:t>
                </a:r>
                <a:r>
                  <a:rPr lang="en-GB" sz="2400" dirty="0" err="1"/>
                  <a:t>amet</a:t>
                </a:r>
                <a:r>
                  <a:rPr lang="en-GB" sz="2400" dirty="0"/>
                  <a:t>, </a:t>
                </a:r>
                <a:r>
                  <a:rPr lang="en-GB" sz="2400" dirty="0" err="1"/>
                  <a:t>consectetur</a:t>
                </a:r>
                <a:r>
                  <a:rPr lang="en-GB" sz="2400" dirty="0"/>
                  <a:t> </a:t>
                </a:r>
                <a:r>
                  <a:rPr lang="en-GB" sz="2400" dirty="0" err="1"/>
                  <a:t>adipiscing</a:t>
                </a:r>
                <a:r>
                  <a:rPr lang="en-GB" sz="2400" dirty="0"/>
                  <a:t> </a:t>
                </a:r>
                <a:r>
                  <a:rPr lang="en-GB" sz="2400" dirty="0" err="1"/>
                  <a:t>elit</a:t>
                </a:r>
                <a:r>
                  <a:rPr lang="en-GB" sz="2400" dirty="0"/>
                  <a:t>. </a:t>
                </a:r>
                <a:r>
                  <a:rPr lang="en-GB" sz="2400" dirty="0" err="1"/>
                  <a:t>Aenean</a:t>
                </a:r>
                <a:r>
                  <a:rPr lang="en-GB" sz="2400" dirty="0"/>
                  <a:t> </a:t>
                </a:r>
                <a:r>
                  <a:rPr lang="en-GB" sz="2400" dirty="0" err="1"/>
                  <a:t>ut</a:t>
                </a:r>
                <a:r>
                  <a:rPr lang="en-GB" sz="2400" dirty="0"/>
                  <a:t> gravida lorem. </a:t>
                </a:r>
                <a:endParaRPr lang="en-US" altLang="he-IL" sz="25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51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44000" y="19716750"/>
                <a:ext cx="8458200" cy="143637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1270000" y="7550151"/>
            <a:ext cx="8458200" cy="1047829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he-IL" sz="4200" b="1" dirty="0" smtClean="0">
                <a:latin typeface="Calibri" pitchFamily="34" charset="0"/>
              </a:rPr>
              <a:t>Growth curves</a:t>
            </a:r>
            <a:endParaRPr lang="en-US" altLang="he-IL" sz="4200" b="1" dirty="0">
              <a:latin typeface="Calibri" pitchFamily="3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GB" sz="2400" dirty="0" err="1"/>
              <a:t>Vivamus</a:t>
            </a:r>
            <a:r>
              <a:rPr lang="en-GB" sz="2400" dirty="0"/>
              <a:t> </a:t>
            </a:r>
            <a:r>
              <a:rPr lang="en-GB" sz="2400" dirty="0" err="1"/>
              <a:t>fermentum</a:t>
            </a:r>
            <a:r>
              <a:rPr lang="en-GB" sz="2400" dirty="0"/>
              <a:t> semper porta. </a:t>
            </a:r>
            <a:r>
              <a:rPr lang="en-GB" sz="2400" dirty="0" err="1"/>
              <a:t>Nunc</a:t>
            </a:r>
            <a:r>
              <a:rPr lang="en-GB" sz="2400" dirty="0"/>
              <a:t> </a:t>
            </a:r>
            <a:r>
              <a:rPr lang="en-GB" sz="2400" dirty="0" err="1"/>
              <a:t>diam</a:t>
            </a:r>
            <a:r>
              <a:rPr lang="en-GB" sz="2400" dirty="0"/>
              <a:t> </a:t>
            </a:r>
            <a:r>
              <a:rPr lang="en-GB" sz="2400" dirty="0" err="1"/>
              <a:t>velit</a:t>
            </a:r>
            <a:r>
              <a:rPr lang="en-GB" sz="2400" dirty="0"/>
              <a:t>, </a:t>
            </a:r>
            <a:r>
              <a:rPr lang="en-GB" sz="2400" dirty="0" err="1"/>
              <a:t>adipiscing</a:t>
            </a:r>
            <a:r>
              <a:rPr lang="en-GB" sz="2400" dirty="0"/>
              <a:t> </a:t>
            </a:r>
            <a:r>
              <a:rPr lang="en-GB" sz="2400" dirty="0" err="1"/>
              <a:t>ut</a:t>
            </a:r>
            <a:r>
              <a:rPr lang="en-GB" sz="2400" dirty="0"/>
              <a:t> </a:t>
            </a:r>
            <a:r>
              <a:rPr lang="en-GB" sz="2400" dirty="0" err="1"/>
              <a:t>tristique</a:t>
            </a:r>
            <a:r>
              <a:rPr lang="en-GB" sz="2400" dirty="0"/>
              <a:t> vitae, </a:t>
            </a:r>
            <a:r>
              <a:rPr lang="en-GB" sz="2400" dirty="0" err="1"/>
              <a:t>sagittis</a:t>
            </a:r>
            <a:r>
              <a:rPr lang="en-GB" sz="2400" dirty="0"/>
              <a:t> </a:t>
            </a:r>
            <a:r>
              <a:rPr lang="en-GB" sz="2400" dirty="0" err="1"/>
              <a:t>vel</a:t>
            </a:r>
            <a:r>
              <a:rPr lang="en-GB" sz="2400" dirty="0"/>
              <a:t> </a:t>
            </a:r>
            <a:r>
              <a:rPr lang="en-GB" sz="2400" dirty="0" err="1"/>
              <a:t>odio</a:t>
            </a:r>
            <a:r>
              <a:rPr lang="en-GB" sz="2400" dirty="0"/>
              <a:t>. Maecenas </a:t>
            </a:r>
            <a:r>
              <a:rPr lang="en-GB" sz="2400" dirty="0" err="1"/>
              <a:t>convallis</a:t>
            </a:r>
            <a:r>
              <a:rPr lang="en-GB" sz="2400" dirty="0"/>
              <a:t> </a:t>
            </a:r>
            <a:r>
              <a:rPr lang="en-GB" sz="2400" dirty="0" err="1"/>
              <a:t>ullamcorper</a:t>
            </a:r>
            <a:r>
              <a:rPr lang="en-GB" sz="2400" dirty="0"/>
              <a:t> </a:t>
            </a:r>
            <a:r>
              <a:rPr lang="en-GB" sz="2400" dirty="0" err="1"/>
              <a:t>ultricies</a:t>
            </a:r>
            <a:r>
              <a:rPr lang="en-GB" sz="2400" dirty="0"/>
              <a:t>. </a:t>
            </a:r>
            <a:r>
              <a:rPr lang="en-GB" sz="2400" dirty="0" err="1"/>
              <a:t>Curabitur</a:t>
            </a:r>
            <a:r>
              <a:rPr lang="en-GB" sz="2400" dirty="0"/>
              <a:t> </a:t>
            </a:r>
            <a:r>
              <a:rPr lang="en-GB" sz="2400" dirty="0" err="1"/>
              <a:t>ornare</a:t>
            </a:r>
            <a:r>
              <a:rPr lang="en-GB" sz="2400" dirty="0"/>
              <a:t>, ligula semper </a:t>
            </a:r>
            <a:r>
              <a:rPr lang="en-GB" sz="2400" dirty="0" err="1"/>
              <a:t>consectetur</a:t>
            </a:r>
            <a:r>
              <a:rPr lang="en-GB" sz="2400" dirty="0"/>
              <a:t> </a:t>
            </a:r>
            <a:r>
              <a:rPr lang="en-GB" sz="2400" dirty="0" err="1"/>
              <a:t>sagittis</a:t>
            </a:r>
            <a:r>
              <a:rPr lang="en-GB" sz="2400" dirty="0"/>
              <a:t>, nisi </a:t>
            </a:r>
            <a:r>
              <a:rPr lang="en-GB" sz="2400" dirty="0" err="1"/>
              <a:t>diam</a:t>
            </a:r>
            <a:r>
              <a:rPr lang="en-GB" sz="2400" dirty="0"/>
              <a:t> </a:t>
            </a:r>
            <a:r>
              <a:rPr lang="en-GB" sz="2400" dirty="0" err="1"/>
              <a:t>iaculis</a:t>
            </a:r>
            <a:r>
              <a:rPr lang="en-GB" sz="2400" dirty="0"/>
              <a:t> </a:t>
            </a:r>
            <a:r>
              <a:rPr lang="en-GB" sz="2400" dirty="0" err="1"/>
              <a:t>velit</a:t>
            </a:r>
            <a:r>
              <a:rPr lang="en-GB" sz="2400" dirty="0"/>
              <a:t>, id </a:t>
            </a:r>
            <a:r>
              <a:rPr lang="en-GB" sz="2400" dirty="0" err="1"/>
              <a:t>fringilla</a:t>
            </a:r>
            <a:r>
              <a:rPr lang="en-GB" sz="2400" dirty="0"/>
              <a:t> </a:t>
            </a:r>
            <a:r>
              <a:rPr lang="en-GB" sz="2400" dirty="0" err="1"/>
              <a:t>sem</a:t>
            </a:r>
            <a:r>
              <a:rPr lang="en-GB" sz="2400" dirty="0"/>
              <a:t> </a:t>
            </a:r>
            <a:r>
              <a:rPr lang="en-GB" sz="2400" dirty="0" err="1"/>
              <a:t>nunc</a:t>
            </a:r>
            <a:r>
              <a:rPr lang="en-GB" sz="2400" dirty="0"/>
              <a:t> </a:t>
            </a:r>
            <a:r>
              <a:rPr lang="en-GB" sz="2400" dirty="0" err="1"/>
              <a:t>vel</a:t>
            </a:r>
            <a:r>
              <a:rPr lang="en-GB" sz="2400" dirty="0"/>
              <a:t> mi. Nam dictum, </a:t>
            </a:r>
            <a:r>
              <a:rPr lang="en-GB" sz="2400" dirty="0" err="1"/>
              <a:t>odio</a:t>
            </a:r>
            <a:r>
              <a:rPr lang="en-GB" sz="2400" dirty="0"/>
              <a:t> </a:t>
            </a:r>
            <a:r>
              <a:rPr lang="en-GB" sz="2400" dirty="0" err="1"/>
              <a:t>nec</a:t>
            </a:r>
            <a:r>
              <a:rPr lang="en-GB" sz="2400" dirty="0"/>
              <a:t> </a:t>
            </a:r>
            <a:r>
              <a:rPr lang="en-GB" sz="2400" dirty="0" err="1"/>
              <a:t>pretium</a:t>
            </a:r>
            <a:r>
              <a:rPr lang="en-GB" sz="2400" dirty="0"/>
              <a:t> </a:t>
            </a:r>
            <a:r>
              <a:rPr lang="en-GB" sz="2400" dirty="0" err="1"/>
              <a:t>volutpat</a:t>
            </a:r>
            <a:r>
              <a:rPr lang="en-GB" sz="2400" dirty="0"/>
              <a:t>, </a:t>
            </a:r>
            <a:r>
              <a:rPr lang="en-GB" sz="2400" dirty="0" err="1"/>
              <a:t>arcu</a:t>
            </a:r>
            <a:r>
              <a:rPr lang="en-GB" sz="2400" dirty="0"/>
              <a:t> ante </a:t>
            </a:r>
            <a:r>
              <a:rPr lang="en-GB" sz="2400" dirty="0" err="1"/>
              <a:t>placerat</a:t>
            </a:r>
            <a:r>
              <a:rPr lang="en-GB" sz="2400" dirty="0"/>
              <a:t> </a:t>
            </a:r>
            <a:r>
              <a:rPr lang="en-GB" sz="2400" dirty="0" err="1"/>
              <a:t>erat</a:t>
            </a:r>
            <a:r>
              <a:rPr lang="en-GB" sz="2400" dirty="0"/>
              <a:t>, non </a:t>
            </a:r>
            <a:r>
              <a:rPr lang="en-GB" sz="2400" dirty="0" err="1"/>
              <a:t>tristique</a:t>
            </a:r>
            <a:r>
              <a:rPr lang="en-GB" sz="2400" dirty="0"/>
              <a:t> </a:t>
            </a:r>
            <a:r>
              <a:rPr lang="en-GB" sz="2400" dirty="0" err="1"/>
              <a:t>elit</a:t>
            </a:r>
            <a:r>
              <a:rPr lang="en-GB" sz="2400" dirty="0"/>
              <a:t> </a:t>
            </a:r>
            <a:r>
              <a:rPr lang="en-GB" sz="2400" dirty="0" err="1"/>
              <a:t>urna</a:t>
            </a:r>
            <a:r>
              <a:rPr lang="en-GB" sz="2400" dirty="0"/>
              <a:t> et </a:t>
            </a:r>
            <a:r>
              <a:rPr lang="en-GB" sz="2400" dirty="0" err="1"/>
              <a:t>turpis</a:t>
            </a:r>
            <a:r>
              <a:rPr lang="en-GB" sz="2400" dirty="0"/>
              <a:t>. </a:t>
            </a:r>
            <a:r>
              <a:rPr lang="en-GB" sz="2400" dirty="0" err="1"/>
              <a:t>Quisque</a:t>
            </a:r>
            <a:r>
              <a:rPr lang="en-GB" sz="2400" dirty="0"/>
              <a:t> mi </a:t>
            </a:r>
            <a:r>
              <a:rPr lang="en-GB" sz="2400" dirty="0" err="1"/>
              <a:t>metus</a:t>
            </a:r>
            <a:r>
              <a:rPr lang="en-GB" sz="2400" dirty="0"/>
              <a:t>, </a:t>
            </a:r>
            <a:r>
              <a:rPr lang="en-GB" sz="2400" dirty="0" err="1"/>
              <a:t>ornare</a:t>
            </a:r>
            <a:r>
              <a:rPr lang="en-GB" sz="2400" dirty="0"/>
              <a:t> sit </a:t>
            </a:r>
            <a:r>
              <a:rPr lang="en-GB" sz="2400" dirty="0" err="1"/>
              <a:t>amet</a:t>
            </a:r>
            <a:r>
              <a:rPr lang="en-GB" sz="2400" dirty="0"/>
              <a:t> </a:t>
            </a:r>
            <a:r>
              <a:rPr lang="en-GB" sz="2400" dirty="0" err="1"/>
              <a:t>fermentum</a:t>
            </a:r>
            <a:r>
              <a:rPr lang="en-GB" sz="2400" dirty="0"/>
              <a:t> et, </a:t>
            </a:r>
            <a:r>
              <a:rPr lang="en-GB" sz="2400" dirty="0" err="1"/>
              <a:t>tincidunt</a:t>
            </a:r>
            <a:r>
              <a:rPr lang="en-GB" sz="2400" dirty="0"/>
              <a:t> et </a:t>
            </a:r>
            <a:r>
              <a:rPr lang="en-GB" sz="2400" dirty="0" err="1"/>
              <a:t>orci</a:t>
            </a:r>
            <a:r>
              <a:rPr lang="en-GB" sz="2400" dirty="0"/>
              <a:t>. </a:t>
            </a:r>
            <a:endParaRPr lang="en-US" altLang="he-IL" sz="250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Text Box 11"/>
              <p:cNvSpPr txBox="1">
                <a:spLocks noChangeArrowheads="1"/>
              </p:cNvSpPr>
              <p:nvPr/>
            </p:nvSpPr>
            <p:spPr bwMode="auto">
              <a:xfrm>
                <a:off x="1270223" y="19716750"/>
                <a:ext cx="8458200" cy="143637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he-IL" sz="39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Model selection</a:t>
                </a:r>
                <a:endParaRPr lang="en-US" altLang="he-IL" sz="2100" dirty="0">
                  <a:latin typeface="Times New Roman" pitchFamily="18" charset="0"/>
                </a:endParaRPr>
              </a:p>
              <a:p>
                <a:r>
                  <a:rPr lang="en-US" sz="2500" dirty="0" err="1">
                    <a:latin typeface="Times New Roman" pitchFamily="18" charset="0"/>
                  </a:rPr>
                  <a:t>Baranyi</a:t>
                </a:r>
                <a:r>
                  <a:rPr lang="en-US" sz="2500" dirty="0">
                    <a:latin typeface="Times New Roman" pitchFamily="18" charset="0"/>
                  </a:rPr>
                  <a:t>-Roberts model:</a:t>
                </a:r>
              </a:p>
              <a:p>
                <a:endParaRPr lang="en-US" sz="2400" i="1" dirty="0">
                  <a:latin typeface="Cambria Math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he-IL" sz="2500" i="1">
                              <a:latin typeface="Cambria Math"/>
                            </a:rPr>
                            <m:t>𝑑</m:t>
                          </m:r>
                          <m:r>
                            <a:rPr lang="en-US" altLang="he-IL" sz="2500" b="0" i="1" smtClean="0"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US" altLang="he-IL" sz="25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he-IL" sz="2500" i="1">
                          <a:latin typeface="Cambria Math"/>
                        </a:rPr>
                        <m:t>=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𝑟</m:t>
                      </m:r>
                      <m:r>
                        <a:rPr lang="en-US" sz="2500" i="1">
                          <a:latin typeface="Cambria Math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he-IL" sz="25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1</m:t>
                          </m:r>
                          <m:r>
                            <a:rPr lang="en-US" altLang="he-IL" sz="25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he-IL" sz="25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he-IL" sz="25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he-IL" sz="2500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US" altLang="he-IL" sz="2500" b="0" i="1" smtClean="0">
                                          <a:latin typeface="Cambria Math"/>
                                        </a:rPr>
                                        <m:t>𝐾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𝜈</m:t>
                              </m:r>
                            </m:sup>
                          </m:sSup>
                        </m:e>
                      </m:d>
                      <m:r>
                        <a:rPr lang="en-US" altLang="he-IL" sz="2500" b="0" i="1" smtClean="0">
                          <a:latin typeface="Cambria Math"/>
                        </a:rPr>
                        <m:t>,   </m:t>
                      </m:r>
                      <m:r>
                        <a:rPr lang="en-US" sz="2500" b="0" i="1" smtClean="0">
                          <a:latin typeface="Cambria Math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5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𝑚𝑡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5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– population density		</a:t>
                </a: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/>
                      </a:rPr>
                      <m:t>𝐾</m:t>
                    </m:r>
                  </m:oMath>
                </a14:m>
                <a:r>
                  <a:rPr lang="en-US" altLang="he-IL" sz="2000" dirty="0">
                    <a:latin typeface="Times New Roman" pitchFamily="18" charset="0"/>
                  </a:rPr>
                  <a:t> – maximum density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/>
                      </a:rPr>
                      <m:t>𝑟</m:t>
                    </m:r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– growth rate </a:t>
                </a:r>
                <a:r>
                  <a:rPr lang="en-US" altLang="he-IL" sz="2000" dirty="0">
                    <a:latin typeface="Times New Roman" pitchFamily="18" charset="0"/>
                  </a:rPr>
                  <a:t>(</a:t>
                </a:r>
                <a:r>
                  <a:rPr lang="en-US" altLang="he-IL" sz="2000" dirty="0" smtClean="0">
                    <a:latin typeface="Times New Roman" pitchFamily="18" charset="0"/>
                  </a:rPr>
                  <a:t>low density)	</a:t>
                </a: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/>
                      </a:rPr>
                      <m:t>𝜈</m:t>
                    </m:r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– growth deceleration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- physiological adjustment function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- initial physiological state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– </a:t>
                </a:r>
                <a:r>
                  <a:rPr lang="en-US" altLang="he-IL" sz="2000" dirty="0" err="1" smtClean="0">
                    <a:latin typeface="Times New Roman" pitchFamily="18" charset="0"/>
                  </a:rPr>
                  <a:t>physio</a:t>
                </a:r>
                <a:r>
                  <a:rPr lang="en-US" altLang="he-IL" sz="2000" dirty="0" smtClean="0">
                    <a:latin typeface="Times New Roman" pitchFamily="18" charset="0"/>
                  </a:rPr>
                  <a:t>. adjustment rate</a:t>
                </a: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4340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0223" y="19716750"/>
                <a:ext cx="8458200" cy="143637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11225433" y="35783839"/>
            <a:ext cx="8458200" cy="3311668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3900" b="1" dirty="0" smtClean="0">
                <a:solidFill>
                  <a:srgbClr val="000000"/>
                </a:solidFill>
                <a:latin typeface="Calibri" pitchFamily="34" charset="0"/>
              </a:rPr>
              <a:t>Acknowledgments</a:t>
            </a:r>
          </a:p>
          <a:p>
            <a:pPr eaLnBrk="1" hangingPunct="1">
              <a:spcBef>
                <a:spcPct val="50000"/>
              </a:spcBef>
            </a:pPr>
            <a:r>
              <a:rPr lang="en-GB" sz="2400" dirty="0" err="1"/>
              <a:t>Aliquam</a:t>
            </a:r>
            <a:r>
              <a:rPr lang="en-GB" sz="2400" dirty="0"/>
              <a:t> </a:t>
            </a:r>
            <a:r>
              <a:rPr lang="en-GB" sz="2400" dirty="0" err="1"/>
              <a:t>ut</a:t>
            </a:r>
            <a:r>
              <a:rPr lang="en-GB" sz="2400" dirty="0"/>
              <a:t> </a:t>
            </a:r>
            <a:r>
              <a:rPr lang="en-GB" sz="2400" dirty="0" err="1"/>
              <a:t>massa</a:t>
            </a:r>
            <a:r>
              <a:rPr lang="en-GB" sz="2400" dirty="0"/>
              <a:t> in </a:t>
            </a:r>
            <a:r>
              <a:rPr lang="en-GB" sz="2400" dirty="0" err="1"/>
              <a:t>turpis</a:t>
            </a:r>
            <a:r>
              <a:rPr lang="en-GB" sz="2400" dirty="0"/>
              <a:t> </a:t>
            </a:r>
            <a:r>
              <a:rPr lang="en-GB" sz="2400" dirty="0" err="1"/>
              <a:t>dapibus</a:t>
            </a:r>
            <a:r>
              <a:rPr lang="en-GB" sz="2400" dirty="0"/>
              <a:t> </a:t>
            </a:r>
            <a:r>
              <a:rPr lang="en-GB" sz="2400" dirty="0" err="1"/>
              <a:t>convallis</a:t>
            </a:r>
            <a:r>
              <a:rPr lang="en-GB" sz="2400" dirty="0"/>
              <a:t>. </a:t>
            </a:r>
            <a:r>
              <a:rPr lang="en-GB" sz="2400" dirty="0" err="1"/>
              <a:t>Praesent</a:t>
            </a:r>
            <a:r>
              <a:rPr lang="en-GB" sz="2400" dirty="0"/>
              <a:t> </a:t>
            </a:r>
            <a:r>
              <a:rPr lang="en-GB" sz="2400" dirty="0" err="1"/>
              <a:t>elit</a:t>
            </a:r>
            <a:r>
              <a:rPr lang="en-GB" sz="2400" dirty="0"/>
              <a:t> lacus, </a:t>
            </a:r>
            <a:r>
              <a:rPr lang="en-GB" sz="2400" dirty="0" err="1"/>
              <a:t>vestibulum</a:t>
            </a:r>
            <a:r>
              <a:rPr lang="en-GB" sz="2400" dirty="0"/>
              <a:t> at </a:t>
            </a:r>
            <a:r>
              <a:rPr lang="en-GB" sz="2400" dirty="0" err="1"/>
              <a:t>malesuada</a:t>
            </a:r>
            <a:r>
              <a:rPr lang="en-GB" sz="2400" dirty="0"/>
              <a:t> et, </a:t>
            </a:r>
            <a:r>
              <a:rPr lang="en-GB" sz="2400" dirty="0" err="1"/>
              <a:t>ornare</a:t>
            </a:r>
            <a:r>
              <a:rPr lang="en-GB" sz="2400" dirty="0"/>
              <a:t> et est. </a:t>
            </a:r>
            <a:r>
              <a:rPr lang="en-GB" sz="2400" dirty="0" err="1"/>
              <a:t>Ut</a:t>
            </a:r>
            <a:r>
              <a:rPr lang="en-GB" sz="2400" dirty="0"/>
              <a:t> </a:t>
            </a:r>
            <a:r>
              <a:rPr lang="en-GB" sz="2400" dirty="0" err="1"/>
              <a:t>augue</a:t>
            </a:r>
            <a:r>
              <a:rPr lang="en-GB" sz="2400" dirty="0"/>
              <a:t> </a:t>
            </a:r>
            <a:r>
              <a:rPr lang="en-GB" sz="2400" dirty="0" err="1"/>
              <a:t>nunc</a:t>
            </a:r>
            <a:r>
              <a:rPr lang="en-GB" sz="2400" dirty="0"/>
              <a:t>, </a:t>
            </a:r>
            <a:r>
              <a:rPr lang="en-GB" sz="2400" dirty="0" err="1"/>
              <a:t>sodales</a:t>
            </a:r>
            <a:r>
              <a:rPr lang="en-GB" sz="2400" dirty="0"/>
              <a:t> </a:t>
            </a:r>
            <a:r>
              <a:rPr lang="en-GB" sz="2400" dirty="0" err="1"/>
              <a:t>ut</a:t>
            </a:r>
            <a:r>
              <a:rPr lang="en-GB" sz="2400" dirty="0"/>
              <a:t> </a:t>
            </a:r>
            <a:r>
              <a:rPr lang="en-GB" sz="2400" dirty="0" err="1"/>
              <a:t>euismod</a:t>
            </a:r>
            <a:r>
              <a:rPr lang="en-GB" sz="2400" dirty="0"/>
              <a:t> non, </a:t>
            </a:r>
            <a:r>
              <a:rPr lang="en-GB" sz="2400" dirty="0" err="1"/>
              <a:t>adipiscing</a:t>
            </a:r>
            <a:r>
              <a:rPr lang="en-GB" sz="2400" dirty="0"/>
              <a:t> vitae </a:t>
            </a:r>
            <a:r>
              <a:rPr lang="en-GB" sz="2400" dirty="0" err="1"/>
              <a:t>orci</a:t>
            </a:r>
            <a:r>
              <a:rPr lang="en-GB" sz="2400" dirty="0"/>
              <a:t>. </a:t>
            </a:r>
            <a:r>
              <a:rPr lang="en-GB" sz="2400" dirty="0" err="1"/>
              <a:t>Mauris</a:t>
            </a:r>
            <a:r>
              <a:rPr lang="en-GB" sz="2400" dirty="0"/>
              <a:t> </a:t>
            </a:r>
            <a:r>
              <a:rPr lang="en-GB" sz="2400" dirty="0" err="1"/>
              <a:t>ut</a:t>
            </a:r>
            <a:r>
              <a:rPr lang="en-GB" sz="2400" dirty="0"/>
              <a:t> </a:t>
            </a:r>
            <a:r>
              <a:rPr lang="en-GB" sz="2400" dirty="0" err="1"/>
              <a:t>placerat</a:t>
            </a:r>
            <a:r>
              <a:rPr lang="en-GB" sz="2400" dirty="0"/>
              <a:t> </a:t>
            </a:r>
            <a:r>
              <a:rPr lang="en-GB" sz="2400" dirty="0" err="1"/>
              <a:t>justo</a:t>
            </a:r>
            <a:r>
              <a:rPr lang="en-GB" sz="2400" dirty="0"/>
              <a:t>. </a:t>
            </a:r>
            <a:r>
              <a:rPr lang="en-GB" sz="2400" dirty="0" err="1"/>
              <a:t>Mauris</a:t>
            </a:r>
            <a:r>
              <a:rPr lang="en-GB" sz="2400" dirty="0"/>
              <a:t> in </a:t>
            </a:r>
            <a:r>
              <a:rPr lang="en-GB" sz="2400" dirty="0" err="1"/>
              <a:t>ultricies</a:t>
            </a:r>
            <a:r>
              <a:rPr lang="en-GB" sz="2400" dirty="0"/>
              <a:t> </a:t>
            </a:r>
            <a:r>
              <a:rPr lang="en-GB" sz="2400" dirty="0" err="1"/>
              <a:t>enim</a:t>
            </a:r>
            <a:r>
              <a:rPr lang="en-GB" sz="2400" dirty="0"/>
              <a:t>. </a:t>
            </a:r>
            <a:endParaRPr lang="en-US" altLang="he-IL" sz="2500" dirty="0"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42" name="Text Box 12"/>
              <p:cNvSpPr txBox="1">
                <a:spLocks noChangeArrowheads="1"/>
              </p:cNvSpPr>
              <p:nvPr/>
            </p:nvSpPr>
            <p:spPr bwMode="auto">
              <a:xfrm>
                <a:off x="10942638" y="7550150"/>
                <a:ext cx="8458200" cy="1047829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algn="just" eaLnBrk="1" hangingPunct="1"/>
                <a:r>
                  <a:rPr lang="en-US" altLang="he-IL" sz="42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Competition simulation</a:t>
                </a: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US" altLang="he-IL" sz="2500" dirty="0" smtClean="0">
                    <a:latin typeface="Times New Roman" pitchFamily="18" charset="0"/>
                  </a:rPr>
                  <a:t>Two-strain ordinary differential equation: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he-IL" sz="25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he-IL" sz="25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he-IL" sz="25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he-IL" sz="25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he-IL" sz="25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he-IL" sz="25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altLang="he-IL" sz="25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he-IL" sz="25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he-IL" sz="25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lang="en-US" altLang="he-IL" sz="25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he-IL" sz="2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2500" b="0" i="1" smtClean="0"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he-IL" sz="25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GB" sz="2400" dirty="0" err="1"/>
                  <a:t>Suspendisse</a:t>
                </a:r>
                <a:r>
                  <a:rPr lang="en-GB" sz="2400" dirty="0"/>
                  <a:t> </a:t>
                </a:r>
                <a:r>
                  <a:rPr lang="en-GB" sz="2400" dirty="0" err="1"/>
                  <a:t>lectus</a:t>
                </a:r>
                <a:r>
                  <a:rPr lang="en-GB" sz="2400" dirty="0"/>
                  <a:t> </a:t>
                </a:r>
                <a:r>
                  <a:rPr lang="en-GB" sz="2400" dirty="0" err="1"/>
                  <a:t>leo</a:t>
                </a:r>
                <a:r>
                  <a:rPr lang="en-GB" sz="2400" dirty="0"/>
                  <a:t>, </a:t>
                </a:r>
                <a:r>
                  <a:rPr lang="en-GB" sz="2400" dirty="0" err="1"/>
                  <a:t>consectetur</a:t>
                </a:r>
                <a:r>
                  <a:rPr lang="en-GB" sz="2400" dirty="0"/>
                  <a:t> in </a:t>
                </a:r>
                <a:r>
                  <a:rPr lang="en-GB" sz="2400" dirty="0" err="1"/>
                  <a:t>tempor</a:t>
                </a:r>
                <a:r>
                  <a:rPr lang="en-GB" sz="2400" dirty="0"/>
                  <a:t> sit </a:t>
                </a:r>
                <a:r>
                  <a:rPr lang="en-GB" sz="2400" dirty="0" err="1"/>
                  <a:t>amet</a:t>
                </a:r>
                <a:r>
                  <a:rPr lang="en-GB" sz="2400" dirty="0"/>
                  <a:t>, </a:t>
                </a:r>
                <a:r>
                  <a:rPr lang="en-GB" sz="2400" dirty="0" err="1"/>
                  <a:t>placerat</a:t>
                </a:r>
                <a:r>
                  <a:rPr lang="en-GB" sz="2400" dirty="0"/>
                  <a:t> </a:t>
                </a:r>
                <a:r>
                  <a:rPr lang="en-GB" sz="2400" dirty="0" err="1"/>
                  <a:t>quis</a:t>
                </a:r>
                <a:r>
                  <a:rPr lang="en-GB" sz="2400" dirty="0"/>
                  <a:t> </a:t>
                </a:r>
                <a:r>
                  <a:rPr lang="en-GB" sz="2400" dirty="0" err="1"/>
                  <a:t>neque</a:t>
                </a:r>
                <a:r>
                  <a:rPr lang="en-GB" sz="2400" dirty="0"/>
                  <a:t>. </a:t>
                </a:r>
                <a:r>
                  <a:rPr lang="en-GB" sz="2400" dirty="0" err="1"/>
                  <a:t>Etiam</a:t>
                </a:r>
                <a:r>
                  <a:rPr lang="en-GB" sz="2400" dirty="0"/>
                  <a:t> </a:t>
                </a:r>
                <a:r>
                  <a:rPr lang="en-GB" sz="2400" dirty="0" err="1"/>
                  <a:t>luctus</a:t>
                </a:r>
                <a:r>
                  <a:rPr lang="en-GB" sz="2400" dirty="0"/>
                  <a:t> </a:t>
                </a:r>
                <a:r>
                  <a:rPr lang="en-GB" sz="2400" dirty="0" err="1"/>
                  <a:t>porttitor</a:t>
                </a:r>
                <a:r>
                  <a:rPr lang="en-GB" sz="2400" dirty="0"/>
                  <a:t> lorem, </a:t>
                </a:r>
                <a:r>
                  <a:rPr lang="en-GB" sz="2400" dirty="0" err="1"/>
                  <a:t>sed</a:t>
                </a:r>
                <a:r>
                  <a:rPr lang="en-GB" sz="2400" dirty="0"/>
                  <a:t> </a:t>
                </a:r>
                <a:r>
                  <a:rPr lang="en-GB" sz="2400" dirty="0" err="1"/>
                  <a:t>suscipit</a:t>
                </a:r>
                <a:r>
                  <a:rPr lang="en-GB" sz="2400" dirty="0"/>
                  <a:t> </a:t>
                </a:r>
                <a:r>
                  <a:rPr lang="en-GB" sz="2400" dirty="0" err="1"/>
                  <a:t>est</a:t>
                </a:r>
                <a:r>
                  <a:rPr lang="en-GB" sz="2400" dirty="0"/>
                  <a:t> </a:t>
                </a:r>
                <a:r>
                  <a:rPr lang="en-GB" sz="2400" dirty="0" err="1"/>
                  <a:t>rutrum</a:t>
                </a:r>
                <a:r>
                  <a:rPr lang="en-GB" sz="2400" dirty="0"/>
                  <a:t> non. </a:t>
                </a:r>
                <a:r>
                  <a:rPr lang="en-GB" sz="2400" dirty="0" err="1"/>
                  <a:t>Curabitur</a:t>
                </a:r>
                <a:r>
                  <a:rPr lang="en-GB" sz="2400" dirty="0"/>
                  <a:t> </a:t>
                </a:r>
                <a:r>
                  <a:rPr lang="en-GB" sz="2400" dirty="0" err="1"/>
                  <a:t>lobortis</a:t>
                </a:r>
                <a:r>
                  <a:rPr lang="en-GB" sz="2400" dirty="0"/>
                  <a:t> </a:t>
                </a:r>
                <a:r>
                  <a:rPr lang="en-GB" sz="2400" dirty="0" err="1"/>
                  <a:t>nisl</a:t>
                </a:r>
                <a:r>
                  <a:rPr lang="en-GB" sz="2400" dirty="0"/>
                  <a:t> a </a:t>
                </a:r>
                <a:r>
                  <a:rPr lang="en-GB" sz="2400" dirty="0" err="1"/>
                  <a:t>enim</a:t>
                </a:r>
                <a:r>
                  <a:rPr lang="en-GB" sz="2400" dirty="0"/>
                  <a:t> </a:t>
                </a:r>
                <a:r>
                  <a:rPr lang="en-GB" sz="2400" dirty="0" err="1"/>
                  <a:t>congue</a:t>
                </a:r>
                <a:r>
                  <a:rPr lang="en-GB" sz="2400" dirty="0"/>
                  <a:t> semper. </a:t>
                </a:r>
                <a:r>
                  <a:rPr lang="en-GB" sz="2400" dirty="0" err="1"/>
                  <a:t>Aenean</a:t>
                </a:r>
                <a:r>
                  <a:rPr lang="en-GB" sz="2400" dirty="0"/>
                  <a:t> </a:t>
                </a:r>
                <a:r>
                  <a:rPr lang="en-GB" sz="2400" dirty="0" err="1"/>
                  <a:t>commodo</a:t>
                </a:r>
                <a:r>
                  <a:rPr lang="en-GB" sz="2400" dirty="0"/>
                  <a:t> </a:t>
                </a:r>
                <a:r>
                  <a:rPr lang="en-GB" sz="2400" dirty="0" err="1"/>
                  <a:t>ultrices</a:t>
                </a:r>
                <a:r>
                  <a:rPr lang="en-GB" sz="2400" dirty="0"/>
                  <a:t> </a:t>
                </a:r>
                <a:r>
                  <a:rPr lang="en-GB" sz="2400" dirty="0" err="1"/>
                  <a:t>imperdiet</a:t>
                </a:r>
                <a:r>
                  <a:rPr lang="en-GB" sz="2400" dirty="0"/>
                  <a:t>. </a:t>
                </a:r>
                <a:r>
                  <a:rPr lang="en-GB" sz="2400" dirty="0" err="1"/>
                  <a:t>Vestibulum</a:t>
                </a:r>
                <a:r>
                  <a:rPr lang="en-GB" sz="2400" dirty="0"/>
                  <a:t> </a:t>
                </a:r>
                <a:r>
                  <a:rPr lang="en-GB" sz="2400" dirty="0" err="1"/>
                  <a:t>ut</a:t>
                </a:r>
                <a:r>
                  <a:rPr lang="en-GB" sz="2400" dirty="0"/>
                  <a:t> </a:t>
                </a:r>
                <a:r>
                  <a:rPr lang="en-GB" sz="2400" dirty="0" err="1"/>
                  <a:t>justo</a:t>
                </a:r>
                <a:r>
                  <a:rPr lang="en-GB" sz="2400" dirty="0"/>
                  <a:t> </a:t>
                </a:r>
                <a:r>
                  <a:rPr lang="en-GB" sz="2400" dirty="0" err="1"/>
                  <a:t>vel</a:t>
                </a:r>
                <a:r>
                  <a:rPr lang="en-GB" sz="2400" dirty="0"/>
                  <a:t> </a:t>
                </a:r>
                <a:r>
                  <a:rPr lang="en-GB" sz="2400" dirty="0" err="1"/>
                  <a:t>sapien</a:t>
                </a:r>
                <a:r>
                  <a:rPr lang="en-GB" sz="2400" dirty="0"/>
                  <a:t> </a:t>
                </a:r>
                <a:r>
                  <a:rPr lang="en-GB" sz="2400" dirty="0" err="1"/>
                  <a:t>venenatis</a:t>
                </a:r>
                <a:r>
                  <a:rPr lang="en-GB" sz="2400" dirty="0"/>
                  <a:t> </a:t>
                </a:r>
                <a:r>
                  <a:rPr lang="en-GB" sz="2400" dirty="0" err="1"/>
                  <a:t>tincidunt</a:t>
                </a:r>
                <a:r>
                  <a:rPr lang="en-GB" sz="2400" dirty="0" smtClean="0"/>
                  <a:t>.</a:t>
                </a:r>
                <a:endParaRPr lang="en-US" altLang="he-IL" sz="25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4342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42638" y="7550150"/>
                <a:ext cx="8458200" cy="1047829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1031875" y="4118665"/>
            <a:ext cx="28194000" cy="185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0842" tIns="240842" rIns="240842" bIns="240842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525"/>
              </a:spcAft>
            </a:pPr>
            <a:r>
              <a:rPr lang="en-US" altLang="he-IL" sz="5300" b="1" u="sng" dirty="0" err="1" smtClean="0">
                <a:latin typeface="Calibri" pitchFamily="34" charset="0"/>
              </a:rPr>
              <a:t>Yoav</a:t>
            </a:r>
            <a:r>
              <a:rPr lang="en-US" altLang="he-IL" sz="5300" b="1" u="sng" dirty="0" smtClean="0">
                <a:latin typeface="Calibri" pitchFamily="34" charset="0"/>
              </a:rPr>
              <a:t> Ram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>, </a:t>
            </a:r>
            <a:r>
              <a:rPr lang="en-US" altLang="he-IL" sz="5300" b="1" dirty="0" err="1" smtClean="0">
                <a:latin typeface="Calibri" pitchFamily="34" charset="0"/>
              </a:rPr>
              <a:t>Eynat</a:t>
            </a:r>
            <a:r>
              <a:rPr lang="en-US" altLang="he-IL" sz="5300" b="1" dirty="0" smtClean="0">
                <a:latin typeface="Calibri" pitchFamily="34" charset="0"/>
              </a:rPr>
              <a:t> Dellus-Gur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>, Uri Obolski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>, </a:t>
            </a:r>
            <a:r>
              <a:rPr lang="en-US" altLang="he-IL" sz="5300" b="1" dirty="0" err="1" smtClean="0">
                <a:latin typeface="Calibri" pitchFamily="34" charset="0"/>
              </a:rPr>
              <a:t>Maayan</a:t>
            </a:r>
            <a:r>
              <a:rPr lang="en-US" altLang="he-IL" sz="5300" b="1" dirty="0" smtClean="0">
                <a:latin typeface="Calibri" pitchFamily="34" charset="0"/>
              </a:rPr>
              <a:t> Bibi</a:t>
            </a:r>
            <a:r>
              <a:rPr lang="en-US" altLang="he-IL" sz="5300" b="1" baseline="30000" dirty="0" smtClean="0">
                <a:latin typeface="Calibri" pitchFamily="34" charset="0"/>
              </a:rPr>
              <a:t>2</a:t>
            </a:r>
            <a:r>
              <a:rPr lang="en-US" altLang="he-IL" sz="5300" b="1" dirty="0" smtClean="0">
                <a:latin typeface="Calibri" pitchFamily="34" charset="0"/>
              </a:rPr>
              <a:t>, Judith Berman</a:t>
            </a:r>
            <a:r>
              <a:rPr lang="en-US" altLang="he-IL" sz="5300" b="1" baseline="30000" dirty="0" smtClean="0">
                <a:latin typeface="Calibri" pitchFamily="34" charset="0"/>
              </a:rPr>
              <a:t>2</a:t>
            </a:r>
            <a:r>
              <a:rPr lang="en-US" altLang="he-IL" sz="5300" b="1" dirty="0" smtClean="0">
                <a:latin typeface="Calibri" pitchFamily="34" charset="0"/>
              </a:rPr>
              <a:t>, </a:t>
            </a:r>
            <a:r>
              <a:rPr lang="en-US" altLang="he-IL" sz="5300" b="1" dirty="0" err="1" smtClean="0">
                <a:latin typeface="Calibri" pitchFamily="34" charset="0"/>
              </a:rPr>
              <a:t>Lilach</a:t>
            </a:r>
            <a:r>
              <a:rPr lang="en-US" altLang="he-IL" sz="5300" b="1" dirty="0" smtClean="0">
                <a:latin typeface="Calibri" pitchFamily="34" charset="0"/>
              </a:rPr>
              <a:t> Hadany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/>
            </a:r>
            <a:br>
              <a:rPr lang="en-US" altLang="he-IL" sz="5300" b="1" dirty="0" smtClean="0">
                <a:latin typeface="Calibri" pitchFamily="34" charset="0"/>
              </a:rPr>
            </a:br>
            <a:r>
              <a:rPr lang="en-US" altLang="he-IL" sz="3600" spc="100" dirty="0" smtClean="0">
                <a:latin typeface="Calibri" pitchFamily="34" charset="0"/>
              </a:rPr>
              <a:t>Dept</a:t>
            </a:r>
            <a:r>
              <a:rPr lang="en-US" altLang="he-IL" sz="3600" spc="100" dirty="0" smtClean="0">
                <a:latin typeface="Calibri" pitchFamily="34" charset="0"/>
              </a:rPr>
              <a:t>. of Molecular Biology &amp; Ecology of Plants</a:t>
            </a:r>
            <a:r>
              <a:rPr lang="en-US" altLang="he-IL" sz="3600" spc="100" baseline="30000" dirty="0" smtClean="0">
                <a:latin typeface="Calibri" pitchFamily="34" charset="0"/>
              </a:rPr>
              <a:t>1</a:t>
            </a:r>
            <a:r>
              <a:rPr lang="en-US" altLang="he-IL" sz="3600" spc="100" dirty="0" smtClean="0">
                <a:latin typeface="Calibri" pitchFamily="34" charset="0"/>
              </a:rPr>
              <a:t> and Dept. of Molecular Microbiology &amp; Biotechnology</a:t>
            </a:r>
            <a:r>
              <a:rPr lang="en-US" altLang="he-IL" sz="3600" spc="100" baseline="30000" dirty="0" smtClean="0">
                <a:latin typeface="Calibri" pitchFamily="34" charset="0"/>
              </a:rPr>
              <a:t>2</a:t>
            </a:r>
            <a:r>
              <a:rPr lang="en-US" altLang="he-IL" sz="3600" spc="100" dirty="0" smtClean="0">
                <a:latin typeface="Calibri" pitchFamily="34" charset="0"/>
              </a:rPr>
              <a:t>, Tel-Aviv University, Tel-Aviv, Israel</a:t>
            </a:r>
            <a:endParaRPr lang="en-US" altLang="he-IL" sz="5300" spc="100" dirty="0">
              <a:latin typeface="Calibri" pitchFamily="34" charset="0"/>
            </a:endParaRPr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270223" y="35783432"/>
            <a:ext cx="8389715" cy="611346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02806" tIns="401404" rIns="802806" bIns="802806" numCol="2" spcCol="802806"/>
          <a:lstStyle/>
          <a:p>
            <a:pPr marL="439035" indent="-439035">
              <a:spcBef>
                <a:spcPct val="50000"/>
              </a:spcBef>
              <a:defRPr/>
            </a:pPr>
            <a:r>
              <a:rPr lang="en-US" sz="3900" b="1" dirty="0" smtClean="0">
                <a:solidFill>
                  <a:srgbClr val="000000"/>
                </a:solidFill>
                <a:latin typeface="Calibri"/>
                <a:ea typeface="ＭＳ Ｐゴシック" pitchFamily="-111" charset="-128"/>
                <a:cs typeface="ＭＳ Ｐゴシック" pitchFamily="-111" charset="-128"/>
              </a:rPr>
              <a:t>References</a:t>
            </a:r>
          </a:p>
          <a:p>
            <a:pPr marL="439035" indent="-439035">
              <a:spcBef>
                <a:spcPts val="1054"/>
              </a:spcBef>
              <a:defRPr/>
            </a:pPr>
            <a:r>
              <a:rPr lang="en-US" sz="250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blah, and blah.  2012. 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5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5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439035" indent="-439035">
              <a:defRPr/>
            </a:pP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5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5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439035" indent="-439035">
              <a:defRPr/>
            </a:pP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5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5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439035" indent="-439035">
              <a:defRPr/>
            </a:pP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5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5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439035" indent="-439035">
              <a:defRPr/>
            </a:pPr>
            <a:r>
              <a:rPr lang="en-US" sz="250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500" dirty="0" err="1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500" dirty="0" err="1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500" dirty="0" err="1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500" i="1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500" i="1" dirty="0" err="1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50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  <a:endParaRPr lang="en-US" sz="2500" dirty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3" name="Rectangle 180"/>
          <p:cNvSpPr>
            <a:spLocks noChangeArrowheads="1"/>
          </p:cNvSpPr>
          <p:nvPr/>
        </p:nvSpPr>
        <p:spPr bwMode="auto">
          <a:xfrm>
            <a:off x="530167" y="1692371"/>
            <a:ext cx="29229465" cy="157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280" tIns="40140" rIns="80280" bIns="40140" anchor="ctr">
            <a:spAutoFit/>
          </a:bodyPr>
          <a:lstStyle/>
          <a:p>
            <a:pPr algn="ctr">
              <a:defRPr/>
            </a:pPr>
            <a:r>
              <a:rPr lang="en-US" sz="9700" b="1" dirty="0">
                <a:ln>
                  <a:solidFill>
                    <a:schemeClr val="bg1"/>
                  </a:solidFill>
                </a:ln>
                <a:latin typeface="Calibri"/>
                <a:ea typeface="ＭＳ Ｐゴシック" charset="0"/>
                <a:cs typeface="ＭＳ Ｐゴシック" charset="0"/>
              </a:rPr>
              <a:t>Predicting competition dynamics </a:t>
            </a:r>
            <a:r>
              <a:rPr lang="en-US" sz="9700" b="1" dirty="0" smtClean="0">
                <a:ln>
                  <a:solidFill>
                    <a:schemeClr val="bg1"/>
                  </a:solidFill>
                </a:ln>
                <a:latin typeface="Calibri"/>
                <a:ea typeface="ＭＳ Ｐゴシック" charset="0"/>
                <a:cs typeface="ＭＳ Ｐゴシック" charset="0"/>
              </a:rPr>
              <a:t>&amp; estimating selection</a:t>
            </a:r>
            <a:endParaRPr lang="en-US" sz="9700" b="1" dirty="0">
              <a:ln>
                <a:solidFill>
                  <a:schemeClr val="bg1"/>
                </a:solidFill>
              </a:ln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17950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08775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501188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293600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084425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876838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0667663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460075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250900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6" name="Picture 25" descr="C:\Users\yoavram\Downloads\Minerva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368" y="40216347"/>
            <a:ext cx="4375618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yoavram\Downloads\minerva_stiftung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002" y="39950622"/>
            <a:ext cx="188571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8170" r="5722" b="11134"/>
          <a:stretch/>
        </p:blipFill>
        <p:spPr bwMode="auto">
          <a:xfrm>
            <a:off x="21711095" y="40188291"/>
            <a:ext cx="4108809" cy="13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5711" y="40138195"/>
            <a:ext cx="1221696" cy="15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1215" y="39831305"/>
            <a:ext cx="3559838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000" y="26955750"/>
            <a:ext cx="8460000" cy="7138125"/>
          </a:xfrm>
          <a:prstGeom prst="rect">
            <a:avLst/>
          </a:prstGeom>
        </p:spPr>
      </p:pic>
      <p:pic>
        <p:nvPicPr>
          <p:cNvPr id="1053" name="Picture 29" descr="D:\workspace\curveball_project\Plato\public\plato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7134" y="35161191"/>
            <a:ext cx="1290989" cy="167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yoavram\Pictures\yoav_mypictr_Facebook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9145" y="37186051"/>
            <a:ext cx="1905000" cy="2381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197852" y="35644959"/>
            <a:ext cx="480184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25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 smtClean="0">
                <a:latin typeface="Arial"/>
                <a:cs typeface="Arial"/>
              </a:rPr>
              <a:t>←</a:t>
            </a:r>
            <a:r>
              <a:rPr lang="en-US" sz="2800" dirty="0" smtClean="0"/>
              <a:t>plato.yoavram.com</a:t>
            </a:r>
          </a:p>
          <a:p>
            <a:r>
              <a:rPr lang="en-US" sz="2800" dirty="0" smtClean="0"/>
              <a:t>curveball.yoavram.com</a:t>
            </a:r>
            <a:r>
              <a:rPr lang="en-US" sz="2800" dirty="0" smtClean="0">
                <a:latin typeface="Arial"/>
                <a:cs typeface="Arial"/>
              </a:rPr>
              <a:t>→</a:t>
            </a:r>
            <a:endParaRPr lang="he-IL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2858395" y="37455163"/>
            <a:ext cx="6088750" cy="1853094"/>
            <a:chOff x="23110572" y="35796177"/>
            <a:chExt cx="6088750" cy="1853094"/>
          </a:xfrm>
        </p:grpSpPr>
        <p:grpSp>
          <p:nvGrpSpPr>
            <p:cNvPr id="48" name="Group 47"/>
            <p:cNvGrpSpPr/>
            <p:nvPr/>
          </p:nvGrpSpPr>
          <p:grpSpPr>
            <a:xfrm>
              <a:off x="23110572" y="35796177"/>
              <a:ext cx="5002971" cy="1815882"/>
              <a:chOff x="323528" y="5287813"/>
              <a:chExt cx="5002971" cy="1815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413187" y="5287813"/>
                <a:ext cx="4913312" cy="1815882"/>
                <a:chOff x="1026840" y="5356373"/>
                <a:chExt cx="4913312" cy="1815882"/>
              </a:xfrm>
            </p:grpSpPr>
            <p:pic>
              <p:nvPicPr>
                <p:cNvPr id="52" name="Picture 1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6840" y="5932512"/>
                  <a:ext cx="304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3" name="Picture 2"/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6840" y="5500464"/>
                  <a:ext cx="304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4" name="Picture 3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6840" y="6721152"/>
                  <a:ext cx="304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55" name="Rectangle 54"/>
                <p:cNvSpPr/>
                <p:nvPr/>
              </p:nvSpPr>
              <p:spPr>
                <a:xfrm>
                  <a:off x="1368152" y="5356373"/>
                  <a:ext cx="4572000" cy="1815882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r>
                    <a:rPr lang="en-US" sz="2800" b="1" dirty="0"/>
                    <a:t>yoav@yoavram.com</a:t>
                  </a:r>
                </a:p>
                <a:p>
                  <a:pPr algn="l" rtl="0"/>
                  <a:r>
                    <a:rPr lang="en-US" sz="2800" b="1" dirty="0" smtClean="0"/>
                    <a:t>@</a:t>
                  </a:r>
                  <a:r>
                    <a:rPr lang="en-US" sz="2800" b="1" dirty="0" err="1" smtClean="0"/>
                    <a:t>yoavram</a:t>
                  </a:r>
                  <a:endParaRPr lang="en-US" sz="2800" b="1" dirty="0" smtClean="0"/>
                </a:p>
                <a:p>
                  <a:pPr algn="l" rtl="0"/>
                  <a:r>
                    <a:rPr lang="en-US" b="1" dirty="0" smtClean="0"/>
                    <a:t>@</a:t>
                  </a:r>
                  <a:r>
                    <a:rPr lang="en-US" sz="2800" b="1" dirty="0" err="1" smtClean="0"/>
                    <a:t>yoavram</a:t>
                  </a:r>
                  <a:endParaRPr lang="en-US" sz="2800" b="1" dirty="0"/>
                </a:p>
                <a:p>
                  <a:pPr algn="l" rtl="0"/>
                  <a:r>
                    <a:rPr lang="en-US" sz="2800" b="1" dirty="0" smtClean="0"/>
                    <a:t>www.yoavram.com</a:t>
                  </a:r>
                  <a:endParaRPr lang="he-IL" sz="2800" b="1" dirty="0"/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323528" y="6165304"/>
                <a:ext cx="34131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400" dirty="0" smtClean="0">
                    <a:latin typeface="github-octicons" panose="02000503000000000000" pitchFamily="2" charset="0"/>
                  </a:rPr>
                  <a:t>a</a:t>
                </a:r>
                <a:endParaRPr lang="he-IL" sz="2400" dirty="0">
                  <a:latin typeface="github-octicons" panose="02000503000000000000" pitchFamily="2" charset="0"/>
                </a:endParaRPr>
              </a:p>
            </p:txBody>
          </p:sp>
        </p:grpSp>
        <p:pic>
          <p:nvPicPr>
            <p:cNvPr id="1026" name="Picture 2" descr="C:\Users\yoavram\Downloads\qrcode(1)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99322" y="35849271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3" descr="D:\projects\sim\presentation\isf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014" y="40156154"/>
            <a:ext cx="1892763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38093" y="40045416"/>
            <a:ext cx="2847965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2000" b="1" dirty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Israeli </a:t>
            </a:r>
            <a:endParaRPr lang="en-US" altLang="he-IL" sz="2000" b="1" dirty="0" smtClean="0">
              <a:solidFill>
                <a:srgbClr val="0070C0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algn="ctr"/>
            <a:r>
              <a:rPr lang="en-US" altLang="he-IL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Ministry </a:t>
            </a:r>
          </a:p>
          <a:p>
            <a:pPr algn="ctr"/>
            <a:r>
              <a:rPr lang="en-US" altLang="he-IL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of Science </a:t>
            </a:r>
          </a:p>
          <a:p>
            <a:pPr algn="ctr"/>
            <a:r>
              <a:rPr lang="en-US" altLang="he-IL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and </a:t>
            </a:r>
          </a:p>
          <a:p>
            <a:pPr algn="ctr"/>
            <a:r>
              <a:rPr lang="en-US" altLang="he-IL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Technology</a:t>
            </a:r>
            <a:endParaRPr lang="en-US" altLang="he-IL" sz="2000" b="1" dirty="0">
              <a:solidFill>
                <a:srgbClr val="0070C0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pic>
        <p:nvPicPr>
          <p:cNvPr id="8" name="Picture 3" descr="D:\university\presentations\GRC 2015\G_models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18" y="24127367"/>
            <a:ext cx="8332788" cy="390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D:\university\presentations\GRC 2015\frequency_fit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000" y="22957613"/>
            <a:ext cx="7748587" cy="531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university\presentations\GRC 2015\all_curves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00" y="12708000"/>
            <a:ext cx="7748588" cy="515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university\presentations\GRC 2015\model_fits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00" y="28610984"/>
            <a:ext cx="7748587" cy="529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D:\university\presentations\GRC 2015\competition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000" y="12708000"/>
            <a:ext cx="7748587" cy="531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D:\university\presentations\GRC 2015\plot_strains2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000" y="9876430"/>
            <a:ext cx="7989887" cy="508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:\university\presentations\GRC 2015\competition2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000" y="15466145"/>
            <a:ext cx="7748588" cy="531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D:\university\presentations\GRC 2015\total_OD_comparison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000" y="21463720"/>
            <a:ext cx="7748588" cy="531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D:\university\presentations\GRC2015\plate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3282" y="9259795"/>
            <a:ext cx="2585357" cy="188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6751</TotalTime>
  <Words>472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LinksUpToDate>false</LinksUpToDate>
  <SharedDoc>false</SharedDoc>
  <HyperlinkBase>http://colinpurrington.com/tips/academic/posterdesign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Yoav Ram</cp:lastModifiedBy>
  <cp:revision>593</cp:revision>
  <cp:lastPrinted>2011-10-30T12:54:45Z</cp:lastPrinted>
  <dcterms:created xsi:type="dcterms:W3CDTF">2012-06-12T14:08:55Z</dcterms:created>
  <dcterms:modified xsi:type="dcterms:W3CDTF">2015-06-10T08:05:23Z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