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00050" indent="5715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801688" indent="112713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203325" indent="168275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604963" indent="223838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912" y="-7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B31F7E-24C3-4F74-B155-4FAB7B65A36F}" type="datetime1">
              <a:rPr lang="en-US" altLang="he-IL"/>
              <a:pPr/>
              <a:t>6/7/2015</a:t>
            </a:fld>
            <a:endParaRPr lang="en-US" alt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C810E2-F03E-474C-ACD5-5EC76DCE9F3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383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he-IL" sz="9600" smtClean="0">
                <a:solidFill>
                  <a:srgbClr val="000000"/>
                </a:solidFill>
                <a:latin typeface="Times New Roman" pitchFamily="18" charset="0"/>
              </a:rPr>
              <a:t>http://colinpurrington.com/tips/academic/posterdesign).</a:t>
            </a:r>
            <a:endParaRPr lang="en-US" altLang="he-IL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/>
            <a:fld id="{A2AE9EEA-A273-449B-95F2-3883270E0938}" type="slidenum">
              <a:rPr lang="en-US" altLang="he-IL" sz="1200">
                <a:latin typeface="Calibri" pitchFamily="34" charset="0"/>
              </a:rPr>
              <a:pPr eaLnBrk="1" hangingPunct="1"/>
              <a:t>1</a:t>
            </a:fld>
            <a:endParaRPr lang="en-US" altLang="he-IL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E6DB2-8A75-479A-A80D-F13E9021486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262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EBAB-9956-4F25-9796-F66D96CD24F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217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34352-F07C-4EF3-9956-54B60191E36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28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9995-9E24-4063-8299-028EF3BDCF5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26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7DF19-79D1-4CD2-8401-185C594741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3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7AAA8-AF79-4F34-8B4E-70CC553EE54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96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00011-936A-49F0-A7E1-5B3C4B646D7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2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6176-1531-4D3D-B949-1B0361DFBC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8700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87268-AA61-436D-8766-C8730F038AB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35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6BF33-47C7-4EE8-AFB9-374451F8DF7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701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6F7D8-1D87-4DCC-AAE3-8B4DAD69F7E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5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>
              <a:defRPr sz="5400">
                <a:latin typeface="Times New Roman" pitchFamily="18" charset="0"/>
              </a:defRPr>
            </a:lvl1pPr>
          </a:lstStyle>
          <a:p>
            <a:fld id="{8164626F-7DD4-4CF1-AC32-B7383835C4B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MS PGothic" pitchFamily="34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MS PGothic" pitchFamily="34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MS PGothic" pitchFamily="34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MS PGothic" pitchFamily="34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jpeg"/><Relationship Id="rId29" Type="http://schemas.openxmlformats.org/officeDocument/2006/relationships/image" Target="../media/image26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D:\projects\sim\presentation\is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975" y="40461177"/>
            <a:ext cx="210307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:\workspace\curveball_project\gh-pages\img\logo_2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974" y="3964482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0610513" y="7550150"/>
            <a:ext cx="8458200" cy="26530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 smtClean="0">
                <a:solidFill>
                  <a:srgbClr val="000000"/>
                </a:solidFill>
                <a:latin typeface="Calibri" pitchFamily="34" charset="0"/>
              </a:rPr>
              <a:t>Testing the model</a:t>
            </a:r>
            <a:endParaRPr lang="en-US" altLang="he-IL" sz="39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Blah, blah, blah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720" y="11931277"/>
            <a:ext cx="4444320" cy="312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 Box 11"/>
              <p:cNvSpPr txBox="1">
                <a:spLocks noChangeArrowheads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Selection estimation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Kimura and Crow 1970: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5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he-IL" sz="25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𝑠𝑡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he-IL" sz="2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he-IL" sz="25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- initial frequency 	</a:t>
                </a:r>
                <a14:m>
                  <m:oMath xmlns:m="http://schemas.openxmlformats.org/officeDocument/2006/math">
                    <m:r>
                      <a:rPr lang="en-US" altLang="he-IL" sz="25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he-IL" sz="2500" dirty="0" smtClean="0">
                    <a:latin typeface="Times New Roman" pitchFamily="18" charset="0"/>
                  </a:rPr>
                  <a:t> – selection coefficient</a:t>
                </a: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he-IL" sz="25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495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𝑠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0261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±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.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00018</m:t>
                      </m:r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5433" y="19716750"/>
                <a:ext cx="8458200" cy="143637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70000" y="7550151"/>
            <a:ext cx="8458200" cy="1047829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he-IL" sz="4200" b="1" dirty="0" smtClean="0">
                <a:latin typeface="Calibri" pitchFamily="34" charset="0"/>
              </a:rPr>
              <a:t>Growth curves</a:t>
            </a:r>
            <a:endParaRPr lang="en-US" altLang="he-IL" sz="4200" b="1" dirty="0">
              <a:latin typeface="Calibri" pitchFamily="3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Replace the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with your own </a:t>
            </a:r>
            <a:r>
              <a:rPr lang="en-US" altLang="en-US" sz="2500" dirty="0">
                <a:latin typeface="Times New Roman" pitchFamily="18" charset="0"/>
              </a:rPr>
              <a:t>“</a:t>
            </a:r>
            <a:r>
              <a:rPr lang="en-US" altLang="he-IL" sz="2500" dirty="0">
                <a:latin typeface="Times New Roman" pitchFamily="18" charset="0"/>
              </a:rPr>
              <a:t>blah, blah, blah.</a:t>
            </a:r>
            <a:r>
              <a:rPr lang="en-US" altLang="en-US" sz="2500" dirty="0">
                <a:latin typeface="Times New Roman" pitchFamily="18" charset="0"/>
              </a:rPr>
              <a:t>”</a:t>
            </a:r>
            <a:r>
              <a:rPr lang="en-US" altLang="he-IL" sz="2500" dirty="0">
                <a:latin typeface="Times New Roman" pitchFamily="18" charset="0"/>
              </a:rPr>
              <a:t>  </a:t>
            </a:r>
            <a:endParaRPr lang="en-US" altLang="ja-JP" sz="25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he-IL" sz="2500" dirty="0">
                <a:latin typeface="Times New Roman" pitchFamily="18" charset="0"/>
              </a:rPr>
              <a:t>		</a:t>
            </a:r>
            <a:endParaRPr lang="en-US" altLang="he-IL" sz="25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Text Box 11"/>
              <p:cNvSpPr txBox="1">
                <a:spLocks noChangeArrowheads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8000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he-IL" sz="39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Model selection</a:t>
                </a:r>
                <a:endParaRPr lang="en-US" altLang="he-IL" sz="2100" dirty="0">
                  <a:latin typeface="Times New Roman" pitchFamily="18" charset="0"/>
                </a:endParaRPr>
              </a:p>
              <a:p>
                <a:r>
                  <a:rPr lang="en-US" sz="2500" dirty="0" err="1">
                    <a:latin typeface="Times New Roman" pitchFamily="18" charset="0"/>
                  </a:rPr>
                  <a:t>Baranyi</a:t>
                </a:r>
                <a:r>
                  <a:rPr lang="en-US" sz="2500" dirty="0">
                    <a:latin typeface="Times New Roman" pitchFamily="18" charset="0"/>
                  </a:rPr>
                  <a:t>-Roberts model</a:t>
                </a:r>
                <a:r>
                  <a:rPr lang="en-US" sz="2500" dirty="0">
                    <a:latin typeface="Times New Roman" pitchFamily="18" charset="0"/>
                  </a:rPr>
                  <a:t>:</a:t>
                </a:r>
                <a:endParaRPr lang="en-US" sz="2500" dirty="0">
                  <a:latin typeface="Times New Roman" pitchFamily="18" charset="0"/>
                </a:endParaRPr>
              </a:p>
              <a:p>
                <a:endParaRPr lang="en-US" sz="2400" i="1" dirty="0">
                  <a:latin typeface="Cambria Math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i="1">
                              <a:latin typeface="Cambria Math"/>
                            </a:rPr>
                            <m:t>𝑑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he-IL" sz="25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i="1">
                          <a:latin typeface="Cambria Math"/>
                        </a:rPr>
                        <m:t>=</m:t>
                      </m:r>
                      <m:r>
                        <a:rPr lang="en-US" altLang="he-IL" sz="2500" b="0" i="1" smtClean="0">
                          <a:latin typeface="Cambria Math"/>
                        </a:rPr>
                        <m:t>𝑟</m:t>
                      </m:r>
                      <m:r>
                        <a:rPr lang="en-US" sz="2500" i="1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he-IL" sz="25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i="1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𝜈</m:t>
                              </m:r>
                            </m:sup>
                          </m:sSup>
                        </m:e>
                      </m:d>
                      <m:r>
                        <a:rPr lang="en-US" altLang="he-IL" sz="2500" b="0" i="1" smtClean="0">
                          <a:latin typeface="Cambria Math"/>
                        </a:rPr>
                        <m:t>,   </m:t>
                      </m:r>
                      <m:r>
                        <a:rPr lang="en-US" sz="2500" b="0" i="1" smtClean="0">
                          <a:latin typeface="Cambria Math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population density	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he-IL" sz="2000" dirty="0">
                    <a:latin typeface="Times New Roman" pitchFamily="18" charset="0"/>
                  </a:rPr>
                  <a:t> – maximum density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rate </a:t>
                </a:r>
                <a:r>
                  <a:rPr lang="en-US" altLang="he-IL" sz="2000" dirty="0">
                    <a:latin typeface="Times New Roman" pitchFamily="18" charset="0"/>
                  </a:rPr>
                  <a:t>(</a:t>
                </a:r>
                <a:r>
                  <a:rPr lang="en-US" altLang="he-IL" sz="2000" dirty="0" smtClean="0">
                    <a:latin typeface="Times New Roman" pitchFamily="18" charset="0"/>
                  </a:rPr>
                  <a:t>low density)	</a:t>
                </a:r>
                <a14:m>
                  <m:oMath xmlns:m="http://schemas.openxmlformats.org/officeDocument/2006/math">
                    <m:r>
                      <a:rPr lang="en-US" altLang="he-IL" sz="2000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growth deceleration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physiological adjustment function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- initial physiological state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000" dirty="0" smtClean="0">
                    <a:latin typeface="Times New Roman" pitchFamily="18" charset="0"/>
                  </a:rPr>
                  <a:t> – </a:t>
                </a:r>
                <a:r>
                  <a:rPr lang="en-US" altLang="he-IL" sz="2000" dirty="0" err="1" smtClean="0">
                    <a:latin typeface="Times New Roman" pitchFamily="18" charset="0"/>
                  </a:rPr>
                  <a:t>physio</a:t>
                </a:r>
                <a:r>
                  <a:rPr lang="en-US" altLang="he-IL" sz="2000" dirty="0" smtClean="0">
                    <a:latin typeface="Times New Roman" pitchFamily="18" charset="0"/>
                  </a:rPr>
                  <a:t>. adjustment rate</a:t>
                </a:r>
                <a:endParaRPr lang="en-US" altLang="he-IL" sz="2000" dirty="0" smtClean="0">
                  <a:latin typeface="Times New Roman" pitchFamily="18" charset="0"/>
                </a:endParaRPr>
              </a:p>
              <a:p>
                <a:pPr eaLnBrk="1" hangingPunct="1">
                  <a:spcBef>
                    <a:spcPct val="10000"/>
                  </a:spcBef>
                </a:pPr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223" y="19716750"/>
                <a:ext cx="8458200" cy="143637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1225433" y="35783839"/>
            <a:ext cx="8458200" cy="331166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802806" tIns="401404" rIns="802806" bIns="802806"/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3900" b="1" dirty="0">
                <a:solidFill>
                  <a:srgbClr val="000000"/>
                </a:solidFill>
                <a:latin typeface="Calibri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endParaRPr lang="en-US" altLang="he-IL" sz="2500" dirty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Text Box 12"/>
              <p:cNvSpPr txBox="1">
                <a:spLocks noChangeArrowheads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02806" tIns="401404" rIns="802806" bIns="802806"/>
              <a:lstStyle>
                <a:lvl1pPr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eaLnBrk="0" hangingPunct="0"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00063" algn="l"/>
                  </a:tabLst>
                  <a:defRPr sz="28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just" eaLnBrk="1" hangingPunct="1"/>
                <a:r>
                  <a:rPr lang="en-US" altLang="he-IL" sz="42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Competition simulation</a:t>
                </a:r>
              </a:p>
              <a:p>
                <a:pPr eaLnBrk="1" hangingPunct="1">
                  <a:spcBef>
                    <a:spcPct val="10000"/>
                  </a:spcBef>
                </a:pPr>
                <a:r>
                  <a:rPr lang="en-US" altLang="he-IL" sz="2500" dirty="0" smtClean="0">
                    <a:latin typeface="Times New Roman" pitchFamily="18" charset="0"/>
                  </a:rPr>
                  <a:t>Two-strain ordinary differential equation:</a:t>
                </a: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he-IL" sz="25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he-IL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he-IL" sz="25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he-IL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he-IL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he-IL" sz="25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he-IL" sz="25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he-IL" sz="25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he-IL" sz="25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he-IL" sz="25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</m:sub>
                                      </m:sSub>
                                      <m:r>
                                        <a:rPr lang="en-US" altLang="he-IL" sz="25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he-IL" sz="25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he-IL" sz="2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he-IL" sz="2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altLang="he-IL" sz="25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434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2638" y="7550150"/>
                <a:ext cx="8458200" cy="10478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031875" y="4118665"/>
            <a:ext cx="28194000" cy="185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842" tIns="240842" rIns="240842" bIns="240842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12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25"/>
              </a:spcAft>
            </a:pPr>
            <a:r>
              <a:rPr lang="en-US" altLang="he-IL" sz="5300" b="1" u="sng" dirty="0" err="1" smtClean="0">
                <a:latin typeface="Calibri" pitchFamily="34" charset="0"/>
              </a:rPr>
              <a:t>Yoav</a:t>
            </a:r>
            <a:r>
              <a:rPr lang="en-US" altLang="he-IL" sz="5300" b="1" u="sng" dirty="0" smtClean="0">
                <a:latin typeface="Calibri" pitchFamily="34" charset="0"/>
              </a:rPr>
              <a:t> Ram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Eynat</a:t>
            </a:r>
            <a:r>
              <a:rPr lang="en-US" altLang="he-IL" sz="5300" b="1" dirty="0" smtClean="0">
                <a:latin typeface="Calibri" pitchFamily="34" charset="0"/>
              </a:rPr>
              <a:t> Dellus-Gur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Uri Obolski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Maayan</a:t>
            </a:r>
            <a:r>
              <a:rPr lang="en-US" altLang="he-IL" sz="5300" b="1" dirty="0" smtClean="0">
                <a:latin typeface="Calibri" pitchFamily="34" charset="0"/>
              </a:rPr>
              <a:t> Bibi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Judith Berman</a:t>
            </a:r>
            <a:r>
              <a:rPr lang="en-US" altLang="he-IL" sz="5300" b="1" baseline="30000" dirty="0" smtClean="0">
                <a:latin typeface="Calibri" pitchFamily="34" charset="0"/>
              </a:rPr>
              <a:t>2</a:t>
            </a:r>
            <a:r>
              <a:rPr lang="en-US" altLang="he-IL" sz="5300" b="1" dirty="0" smtClean="0">
                <a:latin typeface="Calibri" pitchFamily="34" charset="0"/>
              </a:rPr>
              <a:t>, </a:t>
            </a:r>
            <a:r>
              <a:rPr lang="en-US" altLang="he-IL" sz="5300" b="1" dirty="0" err="1" smtClean="0">
                <a:latin typeface="Calibri" pitchFamily="34" charset="0"/>
              </a:rPr>
              <a:t>Lilach</a:t>
            </a:r>
            <a:r>
              <a:rPr lang="en-US" altLang="he-IL" sz="5300" b="1" dirty="0" smtClean="0">
                <a:latin typeface="Calibri" pitchFamily="34" charset="0"/>
              </a:rPr>
              <a:t> Hadany</a:t>
            </a:r>
            <a:r>
              <a:rPr lang="en-US" altLang="he-IL" sz="5300" b="1" baseline="30000" dirty="0" smtClean="0">
                <a:latin typeface="Calibri" pitchFamily="34" charset="0"/>
              </a:rPr>
              <a:t>1</a:t>
            </a:r>
            <a:r>
              <a:rPr lang="en-US" altLang="he-IL" sz="5300" b="1" dirty="0" smtClean="0">
                <a:latin typeface="Calibri" pitchFamily="34" charset="0"/>
              </a:rPr>
              <a:t/>
            </a:r>
            <a:br>
              <a:rPr lang="en-US" altLang="he-IL" sz="5300" b="1" dirty="0" smtClean="0">
                <a:latin typeface="Calibri" pitchFamily="34" charset="0"/>
              </a:rPr>
            </a:br>
            <a:r>
              <a:rPr lang="en-US" altLang="he-IL" sz="3600" dirty="0" smtClean="0">
                <a:latin typeface="Calibri" pitchFamily="34" charset="0"/>
              </a:rPr>
              <a:t>Dept. of Molecular Biology &amp; Ecology of Plants</a:t>
            </a:r>
            <a:r>
              <a:rPr lang="en-US" altLang="he-IL" sz="3600" baseline="30000" dirty="0" smtClean="0">
                <a:latin typeface="Calibri" pitchFamily="34" charset="0"/>
              </a:rPr>
              <a:t>1</a:t>
            </a:r>
            <a:r>
              <a:rPr lang="en-US" altLang="he-IL" sz="3600" dirty="0" smtClean="0">
                <a:latin typeface="Calibri" pitchFamily="34" charset="0"/>
              </a:rPr>
              <a:t> and Dept. of Molecular Microbiology &amp; Biotechnology</a:t>
            </a:r>
            <a:r>
              <a:rPr lang="en-US" altLang="he-IL" sz="3600" baseline="30000" dirty="0" smtClean="0">
                <a:latin typeface="Calibri" pitchFamily="34" charset="0"/>
              </a:rPr>
              <a:t>2</a:t>
            </a:r>
            <a:r>
              <a:rPr lang="en-US" altLang="he-IL" sz="3600" dirty="0" smtClean="0">
                <a:latin typeface="Calibri" pitchFamily="34" charset="0"/>
              </a:rPr>
              <a:t>, Tel-Aviv University, Tel-Aviv, Israel</a:t>
            </a:r>
            <a:endParaRPr lang="en-US" altLang="he-IL" sz="5300" dirty="0">
              <a:latin typeface="Calibri" pitchFamily="34" charset="0"/>
            </a:endParaRP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70223" y="35783432"/>
            <a:ext cx="8389715" cy="611346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2806" tIns="401404" rIns="802806" bIns="802806" numCol="2" spcCol="802806"/>
          <a:lstStyle/>
          <a:p>
            <a:pPr marL="439035" indent="-439035">
              <a:spcBef>
                <a:spcPct val="50000"/>
              </a:spcBef>
              <a:defRPr/>
            </a:pPr>
            <a:r>
              <a:rPr lang="en-US" sz="39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References</a:t>
            </a:r>
          </a:p>
          <a:p>
            <a:pPr marL="439035" indent="-439035">
              <a:spcBef>
                <a:spcPts val="1054"/>
              </a:spcBef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439035" indent="-439035">
              <a:defRPr/>
            </a:pP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500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500" i="1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500" i="1" dirty="0" err="1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50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  <a:endParaRPr lang="en-US" sz="25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30167" y="689981"/>
            <a:ext cx="29229465" cy="306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280" tIns="40140" rIns="80280" bIns="40140" anchor="ctr">
            <a:spAutoFit/>
          </a:bodyPr>
          <a:lstStyle/>
          <a:p>
            <a:pPr algn="ctr">
              <a:defRPr/>
            </a:pPr>
            <a:r>
              <a:rPr lang="en-US" sz="9700" b="1" dirty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Predicting competition dynamics and estimating selection coefficients using eco-evolutionary models</a:t>
            </a:r>
          </a:p>
        </p:txBody>
      </p:sp>
      <p:sp>
        <p:nvSpPr>
          <p:cNvPr id="7" name="Oval 6"/>
          <p:cNvSpPr/>
          <p:nvPr/>
        </p:nvSpPr>
        <p:spPr>
          <a:xfrm>
            <a:off x="391795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87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0118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2936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8442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876838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667663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460075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0900" y="34753550"/>
            <a:ext cx="317500" cy="288925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25" descr="C:\Users\yoavram\Downloads\Minerva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295" y="40159962"/>
            <a:ext cx="62508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oavram\Downloads\minerva_stiftu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829" y="40159962"/>
            <a:ext cx="18857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8170" r="5722" b="11134"/>
          <a:stretch/>
        </p:blipFill>
        <p:spPr bwMode="auto">
          <a:xfrm>
            <a:off x="23193829" y="35871305"/>
            <a:ext cx="5617029" cy="14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923" y="38008120"/>
            <a:ext cx="1339140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136728" y="38008120"/>
            <a:ext cx="2674130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altLang="he-IL" b="1" dirty="0">
                <a:solidFill>
                  <a:srgbClr val="0070C0"/>
                </a:solidFill>
                <a:latin typeface="Times New Roman" pitchFamily="18" charset="0"/>
              </a:rPr>
              <a:t>Israeli Ministry </a:t>
            </a:r>
            <a:endParaRPr lang="en-US" altLang="he-IL" b="1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algn="ctr"/>
            <a:r>
              <a:rPr lang="en-US" altLang="he-IL" b="1" dirty="0" smtClean="0">
                <a:solidFill>
                  <a:srgbClr val="0070C0"/>
                </a:solidFill>
                <a:latin typeface="Times New Roman" pitchFamily="18" charset="0"/>
              </a:rPr>
              <a:t>of Science </a:t>
            </a:r>
            <a:r>
              <a:rPr lang="en-US" altLang="he-IL" b="1" dirty="0">
                <a:solidFill>
                  <a:srgbClr val="0070C0"/>
                </a:solidFill>
                <a:latin typeface="Times New Roman" pitchFamily="18" charset="0"/>
              </a:rPr>
              <a:t>and </a:t>
            </a:r>
            <a:endParaRPr lang="en-US" altLang="he-IL" b="1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algn="ctr"/>
            <a:r>
              <a:rPr lang="en-US" altLang="he-IL" b="1" dirty="0" smtClean="0">
                <a:solidFill>
                  <a:srgbClr val="0070C0"/>
                </a:solidFill>
                <a:latin typeface="Times New Roman" pitchFamily="18" charset="0"/>
              </a:rPr>
              <a:t>Technology</a:t>
            </a:r>
            <a:endParaRPr lang="en-US" altLang="he-IL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484" y="40129122"/>
            <a:ext cx="355983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D:\university\presentations\GRC2015\all_curves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r="8142"/>
          <a:stretch/>
        </p:blipFill>
        <p:spPr bwMode="auto">
          <a:xfrm>
            <a:off x="1438664" y="10417193"/>
            <a:ext cx="7920000" cy="61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niversity\presentations\GRC2015\model_fits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7351" r="7172"/>
          <a:stretch/>
        </p:blipFill>
        <p:spPr bwMode="auto">
          <a:xfrm>
            <a:off x="1539100" y="27984450"/>
            <a:ext cx="7920000" cy="56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niversity\presentations\GRC2015\G_model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88" y="24278706"/>
            <a:ext cx="7920000" cy="297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D:\university\presentations\GRC2015\competition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568" r="7260"/>
          <a:stretch/>
        </p:blipFill>
        <p:spPr bwMode="auto">
          <a:xfrm>
            <a:off x="11184899" y="11921787"/>
            <a:ext cx="7920000" cy="578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:\university\presentations\GRC2015\frequency_fit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6989" r="7992"/>
          <a:stretch/>
        </p:blipFill>
        <p:spPr bwMode="auto">
          <a:xfrm>
            <a:off x="11494533" y="22739600"/>
            <a:ext cx="7920000" cy="56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042" y="26955750"/>
            <a:ext cx="8460000" cy="7138125"/>
          </a:xfrm>
          <a:prstGeom prst="rect">
            <a:avLst/>
          </a:prstGeom>
        </p:spPr>
      </p:pic>
      <p:pic>
        <p:nvPicPr>
          <p:cNvPr id="1045" name="Picture 21" descr="D:\university\presentations\GRC2015\competition2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6634" r="7665"/>
          <a:stretch/>
        </p:blipFill>
        <p:spPr bwMode="auto">
          <a:xfrm>
            <a:off x="20909163" y="15298282"/>
            <a:ext cx="7920000" cy="565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:\university\presentations\GRC2015\total_OD_comparison.pn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5686" r="7665"/>
          <a:stretch/>
        </p:blipFill>
        <p:spPr bwMode="auto">
          <a:xfrm>
            <a:off x="20890858" y="20901025"/>
            <a:ext cx="7920000" cy="581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602" y="16568171"/>
            <a:ext cx="2103438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D:\university\presentations\GRC2015\plat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357" y="8593347"/>
            <a:ext cx="43957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D:\workspace\curveball_project\Plato\public\plato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533" y="40159962"/>
            <a:ext cx="1290989" cy="16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:\Users\yoavram\Pictures\yoav_mypictr_Facebook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26" y="35871305"/>
            <a:ext cx="190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20416245" y="38403010"/>
            <a:ext cx="4006476" cy="1384995"/>
            <a:chOff x="1026840" y="5356373"/>
            <a:chExt cx="4913312" cy="1384995"/>
          </a:xfrm>
        </p:grpSpPr>
        <p:pic>
          <p:nvPicPr>
            <p:cNvPr id="64" name="Picture 1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 smtClean="0">
                  <a:latin typeface="+mn-lt"/>
                  <a:ea typeface="Dotum" panose="020B0600000101010101" pitchFamily="34" charset="-127"/>
                </a:rPr>
                <a:t>yoav@yoavram.com</a:t>
              </a:r>
              <a:endParaRPr lang="en-US" sz="2800" b="1" dirty="0">
                <a:latin typeface="+mn-lt"/>
                <a:ea typeface="Dotum" panose="020B0600000101010101" pitchFamily="34" charset="-127"/>
              </a:endParaRPr>
            </a:p>
            <a:p>
              <a:pPr algn="l" rtl="0"/>
              <a:r>
                <a:rPr lang="en-US" sz="2800" b="1" dirty="0" smtClean="0">
                  <a:latin typeface="+mn-lt"/>
                  <a:ea typeface="Dotum" panose="020B0600000101010101" pitchFamily="34" charset="-127"/>
                </a:rPr>
                <a:t>@</a:t>
              </a:r>
              <a:r>
                <a:rPr lang="en-US" sz="2800" b="1" dirty="0">
                  <a:latin typeface="+mn-lt"/>
                  <a:ea typeface="Dotum" panose="020B0600000101010101" pitchFamily="34" charset="-127"/>
                </a:rPr>
                <a:t>yoavram</a:t>
              </a:r>
            </a:p>
            <a:p>
              <a:pPr algn="l" rtl="0"/>
              <a:r>
                <a:rPr lang="en-US" sz="2800" b="1" dirty="0" smtClean="0">
                  <a:latin typeface="+mn-lt"/>
                  <a:ea typeface="Dotum" panose="020B0600000101010101" pitchFamily="34" charset="-127"/>
                </a:rPr>
                <a:t>www.yoavram.com</a:t>
              </a:r>
              <a:endParaRPr lang="he-IL" sz="2800" b="1" dirty="0">
                <a:latin typeface="+mn-lt"/>
                <a:ea typeface="Dotum" panose="020B0600000101010101" pitchFamily="34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07650" y="39673593"/>
            <a:ext cx="371475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latin typeface="+mn-lt"/>
              </a:rPr>
              <a:t>plato.yoavram.com</a:t>
            </a:r>
            <a:endParaRPr lang="he-IL" sz="2500" dirty="0">
              <a:latin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420079" y="42095853"/>
            <a:ext cx="3714750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500" dirty="0" smtClean="0">
                <a:latin typeface="+mn-lt"/>
              </a:rPr>
              <a:t>curveball.yoavram.com</a:t>
            </a:r>
            <a:endParaRPr lang="he-IL" sz="250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6668</TotalTime>
  <Words>323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Yoav Ram</cp:lastModifiedBy>
  <cp:revision>579</cp:revision>
  <cp:lastPrinted>2011-10-30T12:54:45Z</cp:lastPrinted>
  <dcterms:created xsi:type="dcterms:W3CDTF">2012-06-12T14:08:55Z</dcterms:created>
  <dcterms:modified xsi:type="dcterms:W3CDTF">2015-06-07T14:55:07Z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