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FCF"/>
    <a:srgbClr val="FFFF66"/>
    <a:srgbClr val="191919"/>
    <a:srgbClr val="FFFFE1"/>
    <a:srgbClr val="FFF3F3"/>
    <a:srgbClr val="800040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72" y="15924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6/10/2015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:\workspace\curveball_project\gh-pages\img\logo_2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71" y="3463864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Experimental test</a:t>
            </a:r>
            <a:endParaRPr lang="en-US" altLang="he-IL" sz="39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To test the model prediction we grow two strains of </a:t>
            </a:r>
            <a:r>
              <a:rPr lang="en-US" altLang="he-IL" sz="2500" i="1" dirty="0" smtClean="0">
                <a:latin typeface="Times New Roman" pitchFamily="18" charset="0"/>
              </a:rPr>
              <a:t>E. coli</a:t>
            </a:r>
            <a:r>
              <a:rPr lang="en-US" altLang="he-IL" sz="2500" dirty="0" smtClean="0">
                <a:latin typeface="Times New Roman" pitchFamily="18" charset="0"/>
              </a:rPr>
              <a:t> </a:t>
            </a:r>
            <a:r>
              <a:rPr lang="en-US" altLang="he-IL" sz="2500" dirty="0" smtClean="0">
                <a:solidFill>
                  <a:srgbClr val="00B050"/>
                </a:solidFill>
                <a:latin typeface="Times New Roman" pitchFamily="18" charset="0"/>
              </a:rPr>
              <a:t>separ</a:t>
            </a:r>
            <a:r>
              <a:rPr lang="en-US" altLang="he-IL" sz="2500" dirty="0" smtClean="0">
                <a:solidFill>
                  <a:srgbClr val="FF0000"/>
                </a:solidFill>
                <a:latin typeface="Times New Roman" pitchFamily="18" charset="0"/>
              </a:rPr>
              <a:t>ately</a:t>
            </a:r>
            <a:r>
              <a:rPr lang="en-US" altLang="he-IL" sz="2500" dirty="0" smtClean="0">
                <a:latin typeface="Times New Roman" pitchFamily="18" charset="0"/>
              </a:rPr>
              <a:t> and in </a:t>
            </a:r>
            <a:r>
              <a:rPr lang="en-US" altLang="he-IL" sz="2500" dirty="0" smtClean="0">
                <a:solidFill>
                  <a:srgbClr val="0000FF"/>
                </a:solidFill>
                <a:latin typeface="Times New Roman" pitchFamily="18" charset="0"/>
              </a:rPr>
              <a:t>competitions </a:t>
            </a:r>
            <a:r>
              <a:rPr lang="en-US" altLang="he-IL" sz="2500" dirty="0" smtClean="0">
                <a:latin typeface="Times New Roman" pitchFamily="18" charset="0"/>
              </a:rPr>
              <a:t>in a 96-well plate and measure their OD over time.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The total OD in the predicted competitions (solid blue line) has a </a:t>
            </a:r>
            <a:r>
              <a:rPr lang="en-US" altLang="he-IL" sz="2500" b="1" dirty="0" smtClean="0">
                <a:latin typeface="Times New Roman" pitchFamily="18" charset="0"/>
              </a:rPr>
              <a:t>good fit with the observed </a:t>
            </a:r>
            <a:r>
              <a:rPr lang="en-US" altLang="he-IL" sz="2500" dirty="0" smtClean="0">
                <a:latin typeface="Times New Roman" pitchFamily="18" charset="0"/>
              </a:rPr>
              <a:t>total OD in experimental competitions (black markers).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Further validation will require measuring the frequency of the strains in experimental competitions. This will be achieved using fluorescent markers and flow cytometry or fluorescent microscopy.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Selection estimation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Kimura and Crow 1970: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25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- initial frequency 	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– selection coefficient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495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0261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00018</m:t>
                      </m:r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GB" sz="2400" dirty="0"/>
                  <a:t>Lorem ipsum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adipiscing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elit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a </a:t>
                </a:r>
                <a:r>
                  <a:rPr lang="en-GB" sz="2400" dirty="0" err="1"/>
                  <a:t>diam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lectus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Sed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 ipsum </a:t>
                </a:r>
                <a:r>
                  <a:rPr lang="en-GB" sz="2400" dirty="0" err="1"/>
                  <a:t>mauris</a:t>
                </a:r>
                <a:r>
                  <a:rPr lang="en-GB" sz="2400" dirty="0"/>
                  <a:t>. Maecenas </a:t>
                </a:r>
                <a:r>
                  <a:rPr lang="en-GB" sz="2400" dirty="0" err="1"/>
                  <a:t>congue</a:t>
                </a:r>
                <a:r>
                  <a:rPr lang="en-GB" sz="2400" dirty="0"/>
                  <a:t> ligula ac quam </a:t>
                </a:r>
                <a:r>
                  <a:rPr lang="en-GB" sz="2400" dirty="0" err="1"/>
                  <a:t>viverra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nec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ante </a:t>
                </a:r>
                <a:r>
                  <a:rPr lang="en-GB" sz="2400" dirty="0" err="1"/>
                  <a:t>hendrerit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et </a:t>
                </a:r>
                <a:r>
                  <a:rPr lang="en-GB" sz="2400" dirty="0" err="1"/>
                  <a:t>mollis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Praesent</a:t>
                </a:r>
                <a:r>
                  <a:rPr lang="en-GB" sz="2400" dirty="0"/>
                  <a:t> et </a:t>
                </a:r>
                <a:r>
                  <a:rPr lang="en-GB" sz="2400" dirty="0" err="1"/>
                  <a:t>diam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eget</a:t>
                </a:r>
                <a:r>
                  <a:rPr lang="en-GB" sz="2400" dirty="0"/>
                  <a:t> libero </a:t>
                </a:r>
                <a:r>
                  <a:rPr lang="en-GB" sz="2400" dirty="0" err="1"/>
                  <a:t>egestas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mattis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 vitae </a:t>
                </a:r>
                <a:r>
                  <a:rPr lang="en-GB" sz="2400" dirty="0" err="1"/>
                  <a:t>augue</a:t>
                </a:r>
                <a:r>
                  <a:rPr lang="en-GB" sz="2400" dirty="0"/>
                  <a:t>. Nam </a:t>
                </a:r>
                <a:r>
                  <a:rPr lang="en-GB" sz="2400" dirty="0" err="1"/>
                  <a:t>tincidunt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congue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enim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porta lorem </a:t>
                </a:r>
                <a:r>
                  <a:rPr lang="en-GB" sz="2400" dirty="0" err="1"/>
                  <a:t>lacinia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libero </a:t>
                </a:r>
                <a:r>
                  <a:rPr lang="en-GB" sz="2400" dirty="0" err="1"/>
                  <a:t>sed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arcu</a:t>
                </a:r>
                <a:r>
                  <a:rPr lang="en-GB" sz="2400" dirty="0"/>
                  <a:t> </a:t>
                </a:r>
                <a:r>
                  <a:rPr lang="en-GB" sz="2400" dirty="0" err="1"/>
                  <a:t>vehicula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ultricies</a:t>
                </a:r>
                <a:r>
                  <a:rPr lang="en-GB" sz="2400" dirty="0"/>
                  <a:t> a non </a:t>
                </a:r>
                <a:r>
                  <a:rPr lang="en-GB" sz="2400" dirty="0" err="1"/>
                  <a:t>tortor</a:t>
                </a:r>
                <a:r>
                  <a:rPr lang="en-GB" sz="2400" dirty="0"/>
                  <a:t>. Lorem ipsum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adipiscing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elit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Aenean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gravida lorem. </a:t>
                </a: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486707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4200" b="1" dirty="0" smtClean="0">
                <a:latin typeface="Calibri" pitchFamily="34" charset="0"/>
              </a:rPr>
              <a:t>Introduction</a:t>
            </a:r>
            <a:endParaRPr lang="en-US" altLang="he-IL" sz="4200" b="1" dirty="0"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GB" sz="2400" dirty="0" err="1"/>
              <a:t>Vivamus</a:t>
            </a:r>
            <a:r>
              <a:rPr lang="en-GB" sz="2400" dirty="0"/>
              <a:t> </a:t>
            </a:r>
            <a:r>
              <a:rPr lang="en-GB" sz="2400" dirty="0" err="1"/>
              <a:t>fermentum</a:t>
            </a:r>
            <a:r>
              <a:rPr lang="en-GB" sz="2400" dirty="0"/>
              <a:t> semper porta. </a:t>
            </a:r>
            <a:r>
              <a:rPr lang="en-GB" sz="2400" dirty="0" err="1"/>
              <a:t>Nunc</a:t>
            </a:r>
            <a:r>
              <a:rPr lang="en-GB" sz="2400" dirty="0"/>
              <a:t> </a:t>
            </a:r>
            <a:r>
              <a:rPr lang="en-GB" sz="2400" dirty="0" err="1"/>
              <a:t>diam</a:t>
            </a:r>
            <a:r>
              <a:rPr lang="en-GB" sz="2400" dirty="0"/>
              <a:t> </a:t>
            </a:r>
            <a:r>
              <a:rPr lang="en-GB" sz="2400" dirty="0" err="1"/>
              <a:t>velit</a:t>
            </a:r>
            <a:r>
              <a:rPr lang="en-GB" sz="2400" dirty="0"/>
              <a:t>, </a:t>
            </a:r>
            <a:r>
              <a:rPr lang="en-GB" sz="2400" dirty="0" err="1"/>
              <a:t>adipiscing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tristique</a:t>
            </a:r>
            <a:r>
              <a:rPr lang="en-GB" sz="2400" dirty="0"/>
              <a:t> vitae, </a:t>
            </a:r>
            <a:r>
              <a:rPr lang="en-GB" sz="2400" dirty="0" err="1"/>
              <a:t>sagittis</a:t>
            </a:r>
            <a:r>
              <a:rPr lang="en-GB" sz="2400" dirty="0"/>
              <a:t> </a:t>
            </a:r>
            <a:r>
              <a:rPr lang="en-GB" sz="2400" dirty="0" err="1"/>
              <a:t>vel</a:t>
            </a:r>
            <a:r>
              <a:rPr lang="en-GB" sz="2400" dirty="0"/>
              <a:t> </a:t>
            </a:r>
            <a:r>
              <a:rPr lang="en-GB" sz="2400" dirty="0" err="1"/>
              <a:t>odio</a:t>
            </a:r>
            <a:r>
              <a:rPr lang="en-GB" sz="2400" dirty="0"/>
              <a:t>. Maecenas </a:t>
            </a:r>
            <a:r>
              <a:rPr lang="en-GB" sz="2400" dirty="0" err="1"/>
              <a:t>convallis</a:t>
            </a:r>
            <a:r>
              <a:rPr lang="en-GB" sz="2400" dirty="0"/>
              <a:t> </a:t>
            </a:r>
            <a:r>
              <a:rPr lang="en-GB" sz="2400" dirty="0" err="1"/>
              <a:t>ullamcorper</a:t>
            </a:r>
            <a:r>
              <a:rPr lang="en-GB" sz="2400" dirty="0"/>
              <a:t> </a:t>
            </a:r>
            <a:r>
              <a:rPr lang="en-GB" sz="2400" dirty="0" err="1"/>
              <a:t>ultricies</a:t>
            </a:r>
            <a:r>
              <a:rPr lang="en-GB" sz="2400" dirty="0"/>
              <a:t>. </a:t>
            </a:r>
            <a:r>
              <a:rPr lang="en-GB" sz="2400" dirty="0" err="1"/>
              <a:t>Curabitur</a:t>
            </a:r>
            <a:r>
              <a:rPr lang="en-GB" sz="2400" dirty="0"/>
              <a:t> </a:t>
            </a:r>
            <a:r>
              <a:rPr lang="en-GB" sz="2400" dirty="0" err="1"/>
              <a:t>ornare</a:t>
            </a:r>
            <a:r>
              <a:rPr lang="en-GB" sz="2400" dirty="0"/>
              <a:t>, ligula semper </a:t>
            </a:r>
            <a:r>
              <a:rPr lang="en-GB" sz="2400" dirty="0" err="1"/>
              <a:t>consectetur</a:t>
            </a:r>
            <a:r>
              <a:rPr lang="en-GB" sz="2400" dirty="0"/>
              <a:t> </a:t>
            </a:r>
            <a:r>
              <a:rPr lang="en-GB" sz="2400" dirty="0" err="1"/>
              <a:t>sagittis</a:t>
            </a:r>
            <a:r>
              <a:rPr lang="en-GB" sz="2400" dirty="0"/>
              <a:t>, nisi </a:t>
            </a:r>
            <a:r>
              <a:rPr lang="en-GB" sz="2400" dirty="0" err="1"/>
              <a:t>diam</a:t>
            </a:r>
            <a:r>
              <a:rPr lang="en-GB" sz="2400" dirty="0"/>
              <a:t> </a:t>
            </a:r>
            <a:r>
              <a:rPr lang="en-GB" sz="2400" dirty="0" err="1"/>
              <a:t>iaculis</a:t>
            </a:r>
            <a:r>
              <a:rPr lang="en-GB" sz="2400" dirty="0"/>
              <a:t> </a:t>
            </a:r>
            <a:r>
              <a:rPr lang="en-GB" sz="2400" dirty="0" err="1"/>
              <a:t>velit</a:t>
            </a:r>
            <a:r>
              <a:rPr lang="en-GB" sz="2400" dirty="0"/>
              <a:t>, id </a:t>
            </a:r>
            <a:r>
              <a:rPr lang="en-GB" sz="2400" dirty="0" err="1"/>
              <a:t>fringilla</a:t>
            </a:r>
            <a:r>
              <a:rPr lang="en-GB" sz="2400" dirty="0"/>
              <a:t> </a:t>
            </a:r>
            <a:r>
              <a:rPr lang="en-GB" sz="2400" dirty="0" err="1"/>
              <a:t>sem</a:t>
            </a:r>
            <a:r>
              <a:rPr lang="en-GB" sz="2400" dirty="0"/>
              <a:t> </a:t>
            </a:r>
            <a:r>
              <a:rPr lang="en-GB" sz="2400" dirty="0" err="1"/>
              <a:t>nunc</a:t>
            </a:r>
            <a:r>
              <a:rPr lang="en-GB" sz="2400" dirty="0"/>
              <a:t> </a:t>
            </a:r>
            <a:r>
              <a:rPr lang="en-GB" sz="2400" dirty="0" err="1"/>
              <a:t>vel</a:t>
            </a:r>
            <a:r>
              <a:rPr lang="en-GB" sz="2400" dirty="0"/>
              <a:t> mi. Nam dictum, </a:t>
            </a:r>
            <a:r>
              <a:rPr lang="en-GB" sz="2400" dirty="0" err="1"/>
              <a:t>odio</a:t>
            </a:r>
            <a:r>
              <a:rPr lang="en-GB" sz="2400" dirty="0"/>
              <a:t> </a:t>
            </a:r>
            <a:r>
              <a:rPr lang="en-GB" sz="2400" dirty="0" err="1"/>
              <a:t>nec</a:t>
            </a:r>
            <a:r>
              <a:rPr lang="en-GB" sz="2400" dirty="0"/>
              <a:t> </a:t>
            </a:r>
            <a:r>
              <a:rPr lang="en-GB" sz="2400" dirty="0" err="1"/>
              <a:t>pretium</a:t>
            </a:r>
            <a:r>
              <a:rPr lang="en-GB" sz="2400" dirty="0"/>
              <a:t> </a:t>
            </a:r>
            <a:r>
              <a:rPr lang="en-GB" sz="2400" dirty="0" err="1"/>
              <a:t>volutpat</a:t>
            </a:r>
            <a:r>
              <a:rPr lang="en-GB" sz="2400" dirty="0"/>
              <a:t>, </a:t>
            </a:r>
            <a:r>
              <a:rPr lang="en-GB" sz="2400" dirty="0" err="1"/>
              <a:t>arcu</a:t>
            </a:r>
            <a:r>
              <a:rPr lang="en-GB" sz="2400" dirty="0"/>
              <a:t> ante </a:t>
            </a:r>
            <a:r>
              <a:rPr lang="en-GB" sz="2400" dirty="0" err="1"/>
              <a:t>placerat</a:t>
            </a:r>
            <a:r>
              <a:rPr lang="en-GB" sz="2400" dirty="0"/>
              <a:t> </a:t>
            </a:r>
            <a:r>
              <a:rPr lang="en-GB" sz="2400" dirty="0" err="1"/>
              <a:t>erat</a:t>
            </a:r>
            <a:r>
              <a:rPr lang="en-GB" sz="2400" dirty="0"/>
              <a:t>, non </a:t>
            </a:r>
            <a:r>
              <a:rPr lang="en-GB" sz="2400" dirty="0" err="1"/>
              <a:t>tristique</a:t>
            </a:r>
            <a:r>
              <a:rPr lang="en-GB" sz="2400" dirty="0"/>
              <a:t> </a:t>
            </a:r>
            <a:r>
              <a:rPr lang="en-GB" sz="2400" dirty="0" err="1"/>
              <a:t>elit</a:t>
            </a:r>
            <a:r>
              <a:rPr lang="en-GB" sz="2400" dirty="0"/>
              <a:t> </a:t>
            </a:r>
            <a:r>
              <a:rPr lang="en-GB" sz="2400" dirty="0" err="1"/>
              <a:t>urna</a:t>
            </a:r>
            <a:r>
              <a:rPr lang="en-GB" sz="2400" dirty="0"/>
              <a:t> et </a:t>
            </a:r>
            <a:r>
              <a:rPr lang="en-GB" sz="2400" dirty="0" err="1"/>
              <a:t>turpis</a:t>
            </a:r>
            <a:r>
              <a:rPr lang="en-GB" sz="2400" dirty="0"/>
              <a:t>. </a:t>
            </a:r>
            <a:r>
              <a:rPr lang="en-GB" sz="2400" dirty="0" err="1"/>
              <a:t>Quisque</a:t>
            </a:r>
            <a:r>
              <a:rPr lang="en-GB" sz="2400" dirty="0"/>
              <a:t> mi </a:t>
            </a:r>
            <a:r>
              <a:rPr lang="en-GB" sz="2400" dirty="0" err="1"/>
              <a:t>metus</a:t>
            </a:r>
            <a:r>
              <a:rPr lang="en-GB" sz="2400" dirty="0"/>
              <a:t>, </a:t>
            </a:r>
            <a:r>
              <a:rPr lang="en-GB" sz="2400" dirty="0" err="1"/>
              <a:t>ornare</a:t>
            </a:r>
            <a:r>
              <a:rPr lang="en-GB" sz="2400" dirty="0"/>
              <a:t> sit </a:t>
            </a:r>
            <a:r>
              <a:rPr lang="en-GB" sz="2400" dirty="0" err="1"/>
              <a:t>amet</a:t>
            </a:r>
            <a:r>
              <a:rPr lang="en-GB" sz="2400" dirty="0"/>
              <a:t> </a:t>
            </a:r>
            <a:r>
              <a:rPr lang="en-GB" sz="2400" dirty="0" err="1"/>
              <a:t>fermentum</a:t>
            </a:r>
            <a:r>
              <a:rPr lang="en-GB" sz="2400" dirty="0"/>
              <a:t> et, </a:t>
            </a:r>
            <a:r>
              <a:rPr lang="en-GB" sz="2400" dirty="0" err="1"/>
              <a:t>tincidunt</a:t>
            </a:r>
            <a:r>
              <a:rPr lang="en-GB" sz="2400" dirty="0"/>
              <a:t> et </a:t>
            </a:r>
            <a:r>
              <a:rPr lang="en-GB" sz="2400" dirty="0" err="1"/>
              <a:t>orci</a:t>
            </a:r>
            <a:r>
              <a:rPr lang="en-GB" sz="2400" dirty="0"/>
              <a:t>. </a:t>
            </a: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Fitting growth models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39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3900" b="1" dirty="0" smtClean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39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3900" b="1" dirty="0" smtClean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39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3900" b="1" dirty="0" smtClean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endParaRPr lang="en-US" sz="2500" dirty="0" smtClean="0">
                  <a:latin typeface="Times New Roman" pitchFamily="18" charset="0"/>
                </a:endParaRPr>
              </a:p>
              <a:p>
                <a:endParaRPr lang="en-US" sz="2500" dirty="0">
                  <a:latin typeface="Times New Roman" pitchFamily="18" charset="0"/>
                </a:endParaRPr>
              </a:p>
              <a:p>
                <a:endParaRPr lang="en-US" sz="2500" dirty="0" smtClean="0">
                  <a:latin typeface="Times New Roman" pitchFamily="18" charset="0"/>
                </a:endParaRPr>
              </a:p>
              <a:p>
                <a:endParaRPr lang="en-US" sz="2500" dirty="0">
                  <a:latin typeface="Times New Roman" pitchFamily="18" charset="0"/>
                </a:endParaRPr>
              </a:p>
              <a:p>
                <a:endParaRPr lang="en-US" sz="2500" dirty="0" smtClean="0">
                  <a:latin typeface="Times New Roman" pitchFamily="18" charset="0"/>
                </a:endParaRPr>
              </a:p>
              <a:p>
                <a:endParaRPr lang="en-US" sz="2500" dirty="0">
                  <a:latin typeface="Times New Roman" pitchFamily="18" charset="0"/>
                </a:endParaRPr>
              </a:p>
              <a:p>
                <a:r>
                  <a:rPr lang="en-US" sz="2500" dirty="0" smtClean="0">
                    <a:latin typeface="Times New Roman" pitchFamily="18" charset="0"/>
                  </a:rPr>
                  <a:t>\</a:t>
                </a:r>
                <a:r>
                  <a:rPr lang="en-US" sz="2500" dirty="0" err="1" smtClean="0">
                    <a:latin typeface="Times New Roman" pitchFamily="18" charset="0"/>
                  </a:rPr>
                  <a:t>Baranyi</a:t>
                </a:r>
                <a:r>
                  <a:rPr lang="en-US" sz="2500" dirty="0" smtClean="0">
                    <a:latin typeface="Times New Roman" pitchFamily="18" charset="0"/>
                  </a:rPr>
                  <a:t>-Roberts </a:t>
                </a:r>
                <a:r>
                  <a:rPr lang="en-US" sz="2500" dirty="0">
                    <a:latin typeface="Times New Roman" pitchFamily="18" charset="0"/>
                  </a:rPr>
                  <a:t>model:</a:t>
                </a:r>
              </a:p>
              <a:p>
                <a:endParaRPr lang="en-US" sz="2400" i="1" dirty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Times New Roman" pitchFamily="18" charset="0"/>
                  </a:rPr>
                  <a:t> – maximum density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rate </a:t>
                </a:r>
                <a:r>
                  <a:rPr lang="en-US" altLang="he-IL" sz="2000" dirty="0">
                    <a:latin typeface="Times New Roman" pitchFamily="18" charset="0"/>
                  </a:rPr>
                  <a:t>(</a:t>
                </a:r>
                <a:r>
                  <a:rPr lang="en-US" altLang="he-IL" sz="2000" dirty="0" smtClean="0">
                    <a:latin typeface="Times New Roman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deceleration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physiological adjustment function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</a:t>
                </a:r>
                <a:r>
                  <a:rPr lang="en-US" altLang="he-IL" sz="2000" dirty="0" err="1" smtClean="0">
                    <a:latin typeface="Times New Roman" pitchFamily="18" charset="0"/>
                  </a:rPr>
                  <a:t>physio</a:t>
                </a:r>
                <a:r>
                  <a:rPr lang="en-US" altLang="he-IL" sz="2000" dirty="0" smtClean="0">
                    <a:latin typeface="Times New Roman" pitchFamily="18" charset="0"/>
                  </a:rPr>
                  <a:t>. adjustment rate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0956493" y="35783839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dirty="0" err="1"/>
              <a:t>Aliquam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massa</a:t>
            </a:r>
            <a:r>
              <a:rPr lang="en-GB" sz="2400" dirty="0"/>
              <a:t> in </a:t>
            </a:r>
            <a:r>
              <a:rPr lang="en-GB" sz="2400" dirty="0" err="1"/>
              <a:t>turpis</a:t>
            </a:r>
            <a:r>
              <a:rPr lang="en-GB" sz="2400" dirty="0"/>
              <a:t> </a:t>
            </a:r>
            <a:r>
              <a:rPr lang="en-GB" sz="2400" dirty="0" err="1"/>
              <a:t>dapibus</a:t>
            </a:r>
            <a:r>
              <a:rPr lang="en-GB" sz="2400" dirty="0"/>
              <a:t> </a:t>
            </a:r>
            <a:r>
              <a:rPr lang="en-GB" sz="2400" dirty="0" err="1"/>
              <a:t>convallis</a:t>
            </a:r>
            <a:r>
              <a:rPr lang="en-GB" sz="2400" dirty="0"/>
              <a:t>. </a:t>
            </a:r>
            <a:r>
              <a:rPr lang="en-GB" sz="2400" dirty="0" err="1"/>
              <a:t>Praesent</a:t>
            </a:r>
            <a:r>
              <a:rPr lang="en-GB" sz="2400" dirty="0"/>
              <a:t> </a:t>
            </a:r>
            <a:r>
              <a:rPr lang="en-GB" sz="2400" dirty="0" err="1"/>
              <a:t>elit</a:t>
            </a:r>
            <a:r>
              <a:rPr lang="en-GB" sz="2400" dirty="0"/>
              <a:t> lacus, </a:t>
            </a:r>
            <a:r>
              <a:rPr lang="en-GB" sz="2400" dirty="0" err="1"/>
              <a:t>vestibulum</a:t>
            </a:r>
            <a:r>
              <a:rPr lang="en-GB" sz="2400" dirty="0"/>
              <a:t> at </a:t>
            </a:r>
            <a:r>
              <a:rPr lang="en-GB" sz="2400" dirty="0" err="1"/>
              <a:t>malesuada</a:t>
            </a:r>
            <a:r>
              <a:rPr lang="en-GB" sz="2400" dirty="0"/>
              <a:t> et, </a:t>
            </a:r>
            <a:r>
              <a:rPr lang="en-GB" sz="2400" dirty="0" err="1"/>
              <a:t>ornare</a:t>
            </a:r>
            <a:r>
              <a:rPr lang="en-GB" sz="2400" dirty="0"/>
              <a:t> et est.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augue</a:t>
            </a:r>
            <a:r>
              <a:rPr lang="en-GB" sz="2400" dirty="0"/>
              <a:t> </a:t>
            </a:r>
            <a:r>
              <a:rPr lang="en-GB" sz="2400" dirty="0" err="1"/>
              <a:t>nunc</a:t>
            </a:r>
            <a:r>
              <a:rPr lang="en-GB" sz="2400" dirty="0"/>
              <a:t>, </a:t>
            </a:r>
            <a:r>
              <a:rPr lang="en-GB" sz="2400" dirty="0" err="1"/>
              <a:t>sodales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euismod</a:t>
            </a:r>
            <a:r>
              <a:rPr lang="en-GB" sz="2400" dirty="0"/>
              <a:t> non, </a:t>
            </a:r>
            <a:r>
              <a:rPr lang="en-GB" sz="2400" dirty="0" err="1"/>
              <a:t>adipiscing</a:t>
            </a:r>
            <a:r>
              <a:rPr lang="en-GB" sz="2400" dirty="0"/>
              <a:t> vitae </a:t>
            </a:r>
            <a:r>
              <a:rPr lang="en-GB" sz="2400" dirty="0" err="1"/>
              <a:t>orci</a:t>
            </a:r>
            <a:r>
              <a:rPr lang="en-GB" sz="2400" dirty="0"/>
              <a:t>. </a:t>
            </a:r>
            <a:r>
              <a:rPr lang="en-GB" sz="2400" dirty="0" err="1"/>
              <a:t>Mauris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placerat</a:t>
            </a:r>
            <a:r>
              <a:rPr lang="en-GB" sz="2400" dirty="0"/>
              <a:t> </a:t>
            </a:r>
            <a:r>
              <a:rPr lang="en-GB" sz="2400" dirty="0" err="1"/>
              <a:t>justo</a:t>
            </a:r>
            <a:r>
              <a:rPr lang="en-GB" sz="2400" dirty="0"/>
              <a:t>. </a:t>
            </a:r>
            <a:r>
              <a:rPr lang="en-GB" sz="2400" dirty="0" err="1"/>
              <a:t>Mauris</a:t>
            </a:r>
            <a:r>
              <a:rPr lang="en-GB" sz="2400" dirty="0"/>
              <a:t> in </a:t>
            </a:r>
            <a:r>
              <a:rPr lang="en-GB" sz="2400" dirty="0" err="1"/>
              <a:t>ultricies</a:t>
            </a:r>
            <a:r>
              <a:rPr lang="en-GB" sz="2400" dirty="0"/>
              <a:t> </a:t>
            </a:r>
            <a:r>
              <a:rPr lang="en-GB" sz="2400" dirty="0" err="1"/>
              <a:t>enim</a:t>
            </a:r>
            <a:r>
              <a:rPr lang="en-GB" sz="2400" dirty="0"/>
              <a:t>. </a:t>
            </a: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/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Competition </a:t>
                </a:r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prediction</a:t>
                </a:r>
                <a:endParaRPr lang="en-US" altLang="he-IL" sz="4200" b="1" dirty="0" smtClean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Two-strain ordinary differential equation: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25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GB" sz="2400" dirty="0" err="1"/>
                  <a:t>Suspendisse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lectus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leo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in </a:t>
                </a:r>
                <a:r>
                  <a:rPr lang="en-GB" sz="2400" dirty="0" err="1"/>
                  <a:t>tempor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placerat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quis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neque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Etiam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luctus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porttitor</a:t>
                </a:r>
                <a:r>
                  <a:rPr lang="en-GB" sz="2400" dirty="0"/>
                  <a:t> lorem, </a:t>
                </a:r>
                <a:r>
                  <a:rPr lang="en-GB" sz="2400" dirty="0" err="1"/>
                  <a:t>sed</a:t>
                </a:r>
                <a:r>
                  <a:rPr lang="en-GB" sz="2400" dirty="0"/>
                  <a:t> </a:t>
                </a:r>
                <a:r>
                  <a:rPr lang="en-GB" sz="2400" dirty="0" err="1"/>
                  <a:t>suscipit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est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rutrum</a:t>
                </a:r>
                <a:r>
                  <a:rPr lang="en-GB" sz="2400" dirty="0"/>
                  <a:t> non. </a:t>
                </a:r>
                <a:r>
                  <a:rPr lang="en-GB" sz="2400" dirty="0" err="1"/>
                  <a:t>Curabitur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lobortis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nisl</a:t>
                </a:r>
                <a:r>
                  <a:rPr lang="en-GB" sz="2400" dirty="0"/>
                  <a:t> a </a:t>
                </a:r>
                <a:r>
                  <a:rPr lang="en-GB" sz="2400" dirty="0" err="1"/>
                  <a:t>enim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congue</a:t>
                </a:r>
                <a:r>
                  <a:rPr lang="en-GB" sz="2400" dirty="0"/>
                  <a:t> semper. </a:t>
                </a:r>
                <a:r>
                  <a:rPr lang="en-GB" sz="2400" dirty="0" err="1"/>
                  <a:t>Aenean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commodo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ultrices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imperdiet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Vestibulum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justo</a:t>
                </a:r>
                <a:r>
                  <a:rPr lang="en-GB" sz="2400" dirty="0"/>
                  <a:t> </a:t>
                </a:r>
                <a:r>
                  <a:rPr lang="en-GB" sz="2400" dirty="0" err="1"/>
                  <a:t>vel</a:t>
                </a:r>
                <a:r>
                  <a:rPr lang="en-GB" sz="2400" dirty="0"/>
                  <a:t> </a:t>
                </a:r>
                <a:r>
                  <a:rPr lang="en-GB" sz="2400" dirty="0" err="1"/>
                  <a:t>sapien</a:t>
                </a:r>
                <a:r>
                  <a:rPr lang="en-GB" sz="2400" dirty="0"/>
                  <a:t> </a:t>
                </a:r>
                <a:r>
                  <a:rPr lang="en-GB" sz="2400" dirty="0" err="1"/>
                  <a:t>venenatis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tincidunt</a:t>
                </a:r>
                <a:r>
                  <a:rPr lang="en-GB" sz="2400" dirty="0" smtClean="0"/>
                  <a:t>.</a:t>
                </a: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spc="100" dirty="0" smtClean="0">
                <a:latin typeface="Calibri" pitchFamily="34" charset="0"/>
              </a:rPr>
              <a:t>Dept. of Molecular Biology &amp; Ecology of Plants</a:t>
            </a:r>
            <a:r>
              <a:rPr lang="en-US" altLang="he-IL" sz="3600" spc="100" baseline="30000" dirty="0" smtClean="0">
                <a:latin typeface="Calibri" pitchFamily="34" charset="0"/>
              </a:rPr>
              <a:t>1</a:t>
            </a:r>
            <a:r>
              <a:rPr lang="en-US" altLang="he-IL" sz="3600" spc="1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spc="100" baseline="30000" dirty="0" smtClean="0">
                <a:latin typeface="Calibri" pitchFamily="34" charset="0"/>
              </a:rPr>
              <a:t>2</a:t>
            </a:r>
            <a:r>
              <a:rPr lang="en-US" altLang="he-IL" sz="3600" spc="100" dirty="0" smtClean="0">
                <a:latin typeface="Calibri" pitchFamily="34" charset="0"/>
              </a:rPr>
              <a:t>, Tel-Aviv University, Tel-Aviv, Israel</a:t>
            </a:r>
            <a:endParaRPr lang="en-US" altLang="he-IL" sz="5300" spc="1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39035" indent="-439035">
              <a:defRPr/>
            </a:pPr>
            <a:r>
              <a:rPr lang="en-US" sz="2300" dirty="0" err="1">
                <a:latin typeface="+mn-lt"/>
              </a:rPr>
              <a:t>Baranyi</a:t>
            </a:r>
            <a:r>
              <a:rPr lang="en-US" sz="2300" dirty="0">
                <a:latin typeface="+mn-lt"/>
              </a:rPr>
              <a:t>, J., Roberts, T. A., 1994. </a:t>
            </a:r>
            <a:r>
              <a:rPr lang="en-US" sz="2300" i="1" dirty="0">
                <a:latin typeface="+mn-lt"/>
              </a:rPr>
              <a:t>A dynamic </a:t>
            </a:r>
            <a:r>
              <a:rPr lang="en-US" sz="2300" i="1" dirty="0">
                <a:latin typeface="+mn-lt"/>
              </a:rPr>
              <a:t>approach to </a:t>
            </a:r>
            <a:r>
              <a:rPr lang="en-US" sz="2300" i="1" dirty="0">
                <a:latin typeface="+mn-lt"/>
              </a:rPr>
              <a:t>predicting bacterial growth in food</a:t>
            </a:r>
            <a:r>
              <a:rPr lang="en-US" sz="2300" dirty="0">
                <a:latin typeface="+mn-lt"/>
              </a:rPr>
              <a:t>. Int. J. Food </a:t>
            </a:r>
            <a:r>
              <a:rPr lang="en-US" sz="2300" dirty="0" err="1">
                <a:latin typeface="+mn-lt"/>
              </a:rPr>
              <a:t>Microbiol</a:t>
            </a:r>
            <a:r>
              <a:rPr lang="en-US" sz="2300" dirty="0">
                <a:latin typeface="+mn-lt"/>
              </a:rPr>
              <a:t>. 23, 277–294.</a:t>
            </a:r>
          </a:p>
          <a:p>
            <a:pPr marL="439035" indent="-439035">
              <a:defRPr/>
            </a:pPr>
            <a:r>
              <a:rPr lang="en-US" sz="2300" dirty="0" err="1">
                <a:latin typeface="+mn-lt"/>
              </a:rPr>
              <a:t>Chevin</a:t>
            </a:r>
            <a:r>
              <a:rPr lang="en-US" sz="2300" dirty="0">
                <a:latin typeface="+mn-lt"/>
              </a:rPr>
              <a:t>, L.-M., 2011. </a:t>
            </a:r>
            <a:r>
              <a:rPr lang="en-US" sz="2300" i="1" dirty="0">
                <a:latin typeface="+mn-lt"/>
              </a:rPr>
              <a:t>On measuring selection </a:t>
            </a:r>
            <a:r>
              <a:rPr lang="en-US" sz="2300" i="1" dirty="0" smtClean="0">
                <a:latin typeface="+mn-lt"/>
              </a:rPr>
              <a:t>in experimental </a:t>
            </a:r>
            <a:r>
              <a:rPr lang="en-US" sz="2300" i="1" dirty="0">
                <a:latin typeface="+mn-lt"/>
              </a:rPr>
              <a:t>evolution</a:t>
            </a:r>
            <a:r>
              <a:rPr lang="en-US" sz="2300" dirty="0">
                <a:latin typeface="+mn-lt"/>
              </a:rPr>
              <a:t>. </a:t>
            </a:r>
            <a:r>
              <a:rPr lang="en-US" sz="2300" dirty="0">
                <a:latin typeface="+mn-lt"/>
              </a:rPr>
              <a:t>Biol. Lett. 7, 210–3.</a:t>
            </a:r>
          </a:p>
          <a:p>
            <a:pPr marL="439035" indent="-439035">
              <a:defRPr/>
            </a:pPr>
            <a:r>
              <a:rPr lang="en-US" sz="2300" dirty="0">
                <a:latin typeface="+mn-lt"/>
              </a:rPr>
              <a:t>Crow, J.F., Kimura, M., 1970. </a:t>
            </a:r>
            <a:r>
              <a:rPr lang="en-US" sz="2300" i="1" dirty="0">
                <a:latin typeface="+mn-lt"/>
              </a:rPr>
              <a:t>An introduction to population genetics theory</a:t>
            </a:r>
            <a:r>
              <a:rPr lang="en-US" sz="2300" dirty="0">
                <a:latin typeface="+mn-lt"/>
              </a:rPr>
              <a:t>. Burgess Pub. Co., Minneapolis.</a:t>
            </a:r>
          </a:p>
          <a:p>
            <a:pPr marL="439035" indent="-439035">
              <a:defRPr/>
            </a:pPr>
            <a:r>
              <a:rPr lang="en-US" sz="2300" dirty="0" err="1">
                <a:latin typeface="+mn-lt"/>
              </a:rPr>
              <a:t>Masel</a:t>
            </a:r>
            <a:r>
              <a:rPr lang="en-US" sz="2300" dirty="0">
                <a:latin typeface="+mn-lt"/>
              </a:rPr>
              <a:t>, J., 2014. </a:t>
            </a:r>
            <a:r>
              <a:rPr lang="en-US" sz="2300" i="1" dirty="0">
                <a:latin typeface="+mn-lt"/>
              </a:rPr>
              <a:t>Eco-evolutionary “fitness” in 3 dimensions: absolute growth, absolute efficiency, and relative competitiveness</a:t>
            </a:r>
            <a:r>
              <a:rPr lang="en-US" sz="2300" dirty="0">
                <a:latin typeface="+mn-lt"/>
              </a:rPr>
              <a:t>. </a:t>
            </a:r>
            <a:r>
              <a:rPr lang="en-US" sz="2300" dirty="0">
                <a:latin typeface="+mn-lt"/>
              </a:rPr>
              <a:t>ArXiv:1407.1024</a:t>
            </a:r>
          </a:p>
          <a:p>
            <a:pPr marL="439035" indent="-439035">
              <a:defRPr/>
            </a:pPr>
            <a:r>
              <a:rPr lang="en-US" sz="2300" dirty="0">
                <a:latin typeface="+mn-lt"/>
              </a:rPr>
              <a:t>Wiser</a:t>
            </a:r>
            <a:r>
              <a:rPr lang="en-US" sz="2300" dirty="0">
                <a:latin typeface="+mn-lt"/>
              </a:rPr>
              <a:t>, M.J., </a:t>
            </a:r>
            <a:r>
              <a:rPr lang="en-US" sz="2300" dirty="0" err="1">
                <a:latin typeface="+mn-lt"/>
              </a:rPr>
              <a:t>Lenski</a:t>
            </a:r>
            <a:r>
              <a:rPr lang="en-US" sz="2300" dirty="0">
                <a:latin typeface="+mn-lt"/>
              </a:rPr>
              <a:t>, R.E., 2015. </a:t>
            </a:r>
            <a:r>
              <a:rPr lang="en-US" sz="2300" i="1" dirty="0">
                <a:latin typeface="+mn-lt"/>
              </a:rPr>
              <a:t>A Comparison of Methods to Measure Fitness in </a:t>
            </a:r>
            <a:r>
              <a:rPr lang="en-US" sz="2300" dirty="0">
                <a:latin typeface="+mn-lt"/>
              </a:rPr>
              <a:t>Escherichia coli. </a:t>
            </a:r>
            <a:r>
              <a:rPr lang="en-US" sz="2300" dirty="0" err="1">
                <a:latin typeface="+mn-lt"/>
              </a:rPr>
              <a:t>PLoS</a:t>
            </a:r>
            <a:r>
              <a:rPr lang="en-US" sz="2300" dirty="0">
                <a:latin typeface="+mn-lt"/>
              </a:rPr>
              <a:t> One 10, e0126210</a:t>
            </a:r>
            <a:r>
              <a:rPr lang="en-US" sz="2300" dirty="0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  <a:t>.</a:t>
            </a:r>
            <a:endParaRPr lang="en-US" sz="2300" dirty="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368" y="40216347"/>
            <a:ext cx="437561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02" y="3995062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21711095" y="40188291"/>
            <a:ext cx="4108809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711" y="40138195"/>
            <a:ext cx="1221696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215" y="39831305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 descr="D:\workspace\curveball_project\Plato\public\plat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34" y="35161191"/>
            <a:ext cx="1290989" cy="16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145" y="37186051"/>
            <a:ext cx="19050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197852" y="35644959"/>
            <a:ext cx="48018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2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 smtClean="0">
                <a:latin typeface="Arial"/>
                <a:cs typeface="Arial"/>
              </a:rPr>
              <a:t>←</a:t>
            </a:r>
            <a:r>
              <a:rPr lang="en-US" sz="2800" dirty="0" smtClean="0"/>
              <a:t>plato.yoavram.com</a:t>
            </a:r>
          </a:p>
          <a:p>
            <a:r>
              <a:rPr lang="en-US" sz="2800" dirty="0" smtClean="0"/>
              <a:t>curveball.yoavram.com</a:t>
            </a:r>
            <a:r>
              <a:rPr lang="en-US" sz="2800" dirty="0" smtClean="0">
                <a:latin typeface="Arial"/>
                <a:cs typeface="Arial"/>
              </a:rPr>
              <a:t>→</a:t>
            </a:r>
            <a:endParaRPr lang="he-IL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58395" y="37455163"/>
            <a:ext cx="6088750" cy="1853094"/>
            <a:chOff x="23110572" y="35796177"/>
            <a:chExt cx="6088750" cy="1853094"/>
          </a:xfrm>
        </p:grpSpPr>
        <p:grpSp>
          <p:nvGrpSpPr>
            <p:cNvPr id="48" name="Group 47"/>
            <p:cNvGrpSpPr/>
            <p:nvPr/>
          </p:nvGrpSpPr>
          <p:grpSpPr>
            <a:xfrm>
              <a:off x="23110572" y="35796177"/>
              <a:ext cx="5002971" cy="1815882"/>
              <a:chOff x="323528" y="5287813"/>
              <a:chExt cx="5002971" cy="1815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13187" y="5287813"/>
                <a:ext cx="4913312" cy="1815882"/>
                <a:chOff x="1026840" y="5356373"/>
                <a:chExt cx="4913312" cy="1815882"/>
              </a:xfrm>
            </p:grpSpPr>
            <p:pic>
              <p:nvPicPr>
                <p:cNvPr id="52" name="Picture 1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93251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500464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" name="Picture 3"/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672115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1368152" y="5356373"/>
                  <a:ext cx="4572000" cy="181588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800" b="1" dirty="0"/>
                    <a:t>yoav@yoavram.com</a:t>
                  </a:r>
                </a:p>
                <a:p>
                  <a:pPr algn="l" rtl="0"/>
                  <a:r>
                    <a:rPr lang="en-US" sz="2800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 smtClean="0"/>
                </a:p>
                <a:p>
                  <a:pPr algn="l" rtl="0"/>
                  <a:r>
                    <a:rPr lang="en-US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/>
                </a:p>
                <a:p>
                  <a:pPr algn="l" rtl="0"/>
                  <a:r>
                    <a:rPr lang="en-US" sz="2800" b="1" dirty="0" smtClean="0"/>
                    <a:t>www.yoavram.com</a:t>
                  </a:r>
                  <a:endParaRPr lang="he-IL" sz="28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23528" y="6165304"/>
                <a:ext cx="34131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>
                    <a:latin typeface="github-octicons" panose="02000503000000000000" pitchFamily="2" charset="0"/>
                  </a:rPr>
                  <a:t>a</a:t>
                </a:r>
                <a:endParaRPr lang="he-IL" sz="2400" dirty="0">
                  <a:latin typeface="github-octicons" panose="02000503000000000000" pitchFamily="2" charset="0"/>
                </a:endParaRPr>
              </a:p>
            </p:txBody>
          </p:sp>
        </p:grpSp>
        <p:pic>
          <p:nvPicPr>
            <p:cNvPr id="1026" name="Picture 2" descr="C:\Users\yoavram\Downloads\qrcode(1)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9322" y="3584927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3" descr="D:\projects\sim\presentation\isf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014" y="40156154"/>
            <a:ext cx="189276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38093" y="40045416"/>
            <a:ext cx="284796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and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Technology</a:t>
            </a:r>
            <a:endParaRPr lang="en-US" altLang="he-IL" sz="20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" name="Picture 7" descr="D:\university\presentations\GRC 2015\frequency_fit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2957613"/>
            <a:ext cx="7748587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niversity\presentations\GRC 2015\all_curve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7483200"/>
            <a:ext cx="7748588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university\presentations\GRC 2015\model_fits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8610984"/>
            <a:ext cx="7748587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226315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123" y="9926537"/>
            <a:ext cx="4274600" cy="3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4933411" y="18270724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281307" y="20901733"/>
            <a:ext cx="356834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Competition Prediction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722095" y="19256861"/>
            <a:ext cx="254428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Model Selection</a:t>
            </a:r>
            <a:endParaRPr lang="he-IL" dirty="0"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959683" y="1995242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4954423" y="21618362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D:\university\presentations\GRC 2015\plot_strain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3140378"/>
            <a:ext cx="798988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D:\university\presentations\GRC 2015\competition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6365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577</Words>
  <Application>Microsoft Office PowerPoint</Application>
  <PresentationFormat>Custom</PresentationFormat>
  <Paragraphs>129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600</cp:revision>
  <cp:lastPrinted>2011-10-30T12:54:45Z</cp:lastPrinted>
  <dcterms:created xsi:type="dcterms:W3CDTF">2012-06-12T14:08:55Z</dcterms:created>
  <dcterms:modified xsi:type="dcterms:W3CDTF">2015-06-10T16:17:01Z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