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6"/>
  </p:notesMasterIdLst>
  <p:sldIdLst>
    <p:sldId id="303" r:id="rId2"/>
    <p:sldId id="305" r:id="rId3"/>
    <p:sldId id="362" r:id="rId4"/>
    <p:sldId id="307" r:id="rId5"/>
    <p:sldId id="360" r:id="rId6"/>
    <p:sldId id="370" r:id="rId7"/>
    <p:sldId id="372" r:id="rId8"/>
    <p:sldId id="315" r:id="rId9"/>
    <p:sldId id="367" r:id="rId10"/>
    <p:sldId id="323" r:id="rId11"/>
    <p:sldId id="325" r:id="rId12"/>
    <p:sldId id="329" r:id="rId13"/>
    <p:sldId id="343" r:id="rId14"/>
    <p:sldId id="341" r:id="rId15"/>
    <p:sldId id="355" r:id="rId16"/>
    <p:sldId id="373" r:id="rId17"/>
    <p:sldId id="356" r:id="rId18"/>
    <p:sldId id="357" r:id="rId19"/>
    <p:sldId id="365" r:id="rId20"/>
    <p:sldId id="358" r:id="rId21"/>
    <p:sldId id="359" r:id="rId22"/>
    <p:sldId id="344" r:id="rId23"/>
    <p:sldId id="351" r:id="rId24"/>
    <p:sldId id="30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8" autoAdjust="0"/>
    <p:restoredTop sz="94668" autoAdjust="0"/>
  </p:normalViewPr>
  <p:slideViewPr>
    <p:cSldViewPr>
      <p:cViewPr varScale="1">
        <p:scale>
          <a:sx n="70" d="100"/>
          <a:sy n="70" d="100"/>
        </p:scale>
        <p:origin x="-13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3C1791-82D0-465D-A48D-8C325218BAC2}" type="datetimeFigureOut">
              <a:rPr lang="he-IL" smtClean="0"/>
              <a:t>ה'/תמוז/תשע"ה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9C3E5E-4F46-4F99-94B7-2E737A7B5F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5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9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4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9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22,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9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22,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22,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2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3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1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ato.yoavram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urveball.yoavram.com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7384"/>
            <a:ext cx="7772400" cy="3195786"/>
          </a:xfrm>
        </p:spPr>
        <p:txBody>
          <a:bodyPr>
            <a:normAutofit/>
          </a:bodyPr>
          <a:lstStyle/>
          <a:p>
            <a:pPr rtl="0"/>
            <a:r>
              <a:rPr lang="en-US" sz="5400" dirty="0"/>
              <a:t>Predicting </a:t>
            </a:r>
            <a:r>
              <a:rPr lang="en-US" sz="5400" dirty="0" smtClean="0"/>
              <a:t>Competitions &amp; </a:t>
            </a:r>
            <a:br>
              <a:rPr lang="en-US" sz="5400" dirty="0" smtClean="0"/>
            </a:br>
            <a:r>
              <a:rPr lang="en-US" sz="5400" dirty="0" smtClean="0"/>
              <a:t>Estimating Selection in Microorganisms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752600"/>
          </a:xfrm>
        </p:spPr>
        <p:txBody>
          <a:bodyPr>
            <a:noAutofit/>
          </a:bodyPr>
          <a:lstStyle/>
          <a:p>
            <a:pPr rtl="0"/>
            <a:r>
              <a:rPr lang="en-US" sz="4000" dirty="0" err="1" smtClean="0">
                <a:solidFill>
                  <a:schemeClr val="tx1"/>
                </a:solidFill>
              </a:rPr>
              <a:t>Yoav</a:t>
            </a:r>
            <a:r>
              <a:rPr lang="en-US" sz="4000" dirty="0" smtClean="0">
                <a:solidFill>
                  <a:schemeClr val="tx1"/>
                </a:solidFill>
              </a:rPr>
              <a:t> Ram</a:t>
            </a:r>
          </a:p>
          <a:p>
            <a:pPr rtl="0"/>
            <a:r>
              <a:rPr lang="en-US" sz="4000" dirty="0" smtClean="0">
                <a:solidFill>
                  <a:schemeClr val="tx1"/>
                </a:solidFill>
              </a:rPr>
              <a:t>Hadany </a:t>
            </a:r>
            <a:r>
              <a:rPr lang="en-US" sz="4000" dirty="0" smtClean="0">
                <a:solidFill>
                  <a:schemeClr val="tx1"/>
                </a:solidFill>
              </a:rPr>
              <a:t>Lab</a:t>
            </a:r>
            <a:endParaRPr lang="en-US" sz="2800" dirty="0" smtClean="0">
              <a:solidFill>
                <a:schemeClr val="tx1"/>
              </a:solidFill>
            </a:endParaRPr>
          </a:p>
          <a:p>
            <a:pPr rtl="0"/>
            <a:r>
              <a:rPr lang="en-US" sz="2800" dirty="0" smtClean="0">
                <a:solidFill>
                  <a:schemeClr val="tx1"/>
                </a:solidFill>
              </a:rPr>
              <a:t>Molecular Mechanisms in Evolution </a:t>
            </a:r>
          </a:p>
          <a:p>
            <a:pPr rtl="0"/>
            <a:r>
              <a:rPr lang="en-US" sz="2800" dirty="0" smtClean="0">
                <a:solidFill>
                  <a:schemeClr val="tx1"/>
                </a:solidFill>
              </a:rPr>
              <a:t>Gordon Research Conference2015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805264"/>
            <a:ext cx="340295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97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Competitions prediction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l" rtl="0">
                  <a:buNone/>
                </a:pPr>
                <a:r>
                  <a:rPr lang="en-US" dirty="0" smtClean="0"/>
                  <a:t>We use the </a:t>
                </a:r>
                <a:r>
                  <a:rPr lang="en-US" dirty="0"/>
                  <a:t>two-strain </a:t>
                </a:r>
                <a:r>
                  <a:rPr lang="en-US" dirty="0" err="1"/>
                  <a:t>Baranyi</a:t>
                </a:r>
                <a:r>
                  <a:rPr lang="en-US" dirty="0"/>
                  <a:t>-Roberts </a:t>
                </a:r>
                <a:r>
                  <a:rPr lang="en-US" dirty="0" smtClean="0"/>
                  <a:t>model to predict competition dynamics:</a:t>
                </a:r>
                <a:endParaRPr lang="en-US" dirty="0" smtClean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  <m:t>𝑵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  <m:t>𝑵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  <m:t>𝑲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  <m:t>𝑵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  <m:t>𝑵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  <m:t>𝑲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 smtClean="0"/>
                  <a:t>Focus on resource competition</a:t>
                </a:r>
                <a:endParaRPr lang="he-IL" dirty="0"/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b="-5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Competitions </a:t>
            </a:r>
            <a:r>
              <a:rPr lang="en-US" dirty="0" smtClean="0"/>
              <a:t>prediction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95936" y="1124744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6948264" y="5157192"/>
            <a:ext cx="100811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074" name="Picture 2" descr="D:\university\presentations\GRC 2015\competition_tal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6" y="1345609"/>
            <a:ext cx="7748588" cy="52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5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Predicted frequency over time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 descr="D:\university\presentations\GRC 2015\frequency_tal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0" y="1346400"/>
            <a:ext cx="7748588" cy="517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28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university\presentations\GRC 2015\frequency_fit_tal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0" y="1346400"/>
            <a:ext cx="7748588" cy="528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election coefficient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835696" y="1253334"/>
                <a:ext cx="4824535" cy="1768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𝑠𝑡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he-IL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he-IL" sz="2800" i="1">
                          <a:latin typeface="Cambria Math"/>
                        </a:rPr>
                        <m:t>=</m:t>
                      </m:r>
                      <m:r>
                        <a:rPr lang="en-US" altLang="he-IL" sz="2800" i="1">
                          <a:latin typeface="Cambria Math"/>
                        </a:rPr>
                        <m:t>0</m:t>
                      </m:r>
                      <m:r>
                        <a:rPr lang="en-US" altLang="he-IL" sz="2800" i="1">
                          <a:latin typeface="Cambria Math"/>
                        </a:rPr>
                        <m:t>.</m:t>
                      </m:r>
                      <m:r>
                        <a:rPr lang="en-US" altLang="he-IL" sz="2800" i="1">
                          <a:latin typeface="Cambria Math"/>
                        </a:rPr>
                        <m:t>489</m:t>
                      </m:r>
                    </m:oMath>
                  </m:oMathPara>
                </a14:m>
                <a:endParaRPr lang="en-US" altLang="he-IL" sz="2800" i="1" dirty="0" smtClean="0">
                  <a:latin typeface="Cambria Math"/>
                </a:endParaRPr>
              </a:p>
              <a:p>
                <a:pPr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he-IL" sz="28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altLang="he-IL" sz="28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he-IL" sz="28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he-IL" sz="2800" b="1" i="1">
                          <a:solidFill>
                            <a:schemeClr val="accent2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he-IL" sz="2800" b="1" i="1">
                          <a:solidFill>
                            <a:schemeClr val="accent2"/>
                          </a:solidFill>
                          <a:latin typeface="Cambria Math"/>
                        </a:rPr>
                        <m:t>𝟏𝟑𝟒</m:t>
                      </m:r>
                      <m:r>
                        <a:rPr lang="en-US" altLang="he-IL" sz="28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he-IL" sz="28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𝒉</m:t>
                      </m:r>
                      <m:sSup>
                        <m:sSupPr>
                          <m:ctrlPr>
                            <a:rPr lang="en-US" altLang="he-IL" sz="28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he-IL" sz="28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altLang="he-IL" sz="28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he-IL" sz="28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he-IL" sz="2800" b="1" dirty="0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253334"/>
                <a:ext cx="4824535" cy="17684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74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university\presentations\GRC 2015\frequency_fit_tal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916" y="4320619"/>
            <a:ext cx="36948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</a:t>
            </a:r>
            <a:r>
              <a:rPr lang="en-US" baseline="-25000" dirty="0"/>
              <a:t>e</a:t>
            </a:r>
            <a:r>
              <a:rPr lang="en-US" dirty="0"/>
              <a:t> - </a:t>
            </a:r>
            <a:r>
              <a:rPr lang="en-US" dirty="0" smtClean="0"/>
              <a:t>effective selection coefficient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Our suggestion for selection measure</a:t>
            </a:r>
          </a:p>
          <a:p>
            <a:pPr algn="l" rtl="0"/>
            <a:r>
              <a:rPr lang="en-US" dirty="0" smtClean="0"/>
              <a:t>The </a:t>
            </a:r>
            <a:r>
              <a:rPr lang="en-US" dirty="0" smtClean="0"/>
              <a:t>selection coefficient required to reproduce the frequency dynamics in an idealized population</a:t>
            </a:r>
          </a:p>
          <a:p>
            <a:pPr algn="l" rtl="0"/>
            <a:r>
              <a:rPr lang="en-US" dirty="0" smtClean="0"/>
              <a:t>Similar to N</a:t>
            </a:r>
            <a:r>
              <a:rPr lang="en-US" baseline="-25000" dirty="0" smtClean="0"/>
              <a:t>e</a:t>
            </a:r>
            <a:r>
              <a:rPr lang="en-US" dirty="0" smtClean="0"/>
              <a:t> – effective population size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940152" y="5805264"/>
                <a:ext cx="29523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80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he-IL" sz="28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altLang="he-IL" sz="2800" i="1">
                          <a:latin typeface="Cambria Math"/>
                        </a:rPr>
                        <m:t>=</m:t>
                      </m:r>
                      <m:r>
                        <a:rPr lang="en-US" altLang="he-IL" sz="2800" i="1">
                          <a:latin typeface="Cambria Math"/>
                        </a:rPr>
                        <m:t>0</m:t>
                      </m:r>
                      <m:r>
                        <a:rPr lang="en-US" altLang="he-IL" sz="2800" i="1">
                          <a:latin typeface="Cambria Math"/>
                        </a:rPr>
                        <m:t>.</m:t>
                      </m:r>
                      <m:r>
                        <a:rPr lang="en-US" altLang="he-IL" sz="2800" i="1">
                          <a:latin typeface="Cambria Math"/>
                        </a:rPr>
                        <m:t>134</m:t>
                      </m:r>
                      <m:r>
                        <a:rPr lang="en-US" altLang="he-IL" sz="2800" i="1">
                          <a:latin typeface="Cambria Math"/>
                        </a:rPr>
                        <m:t> </m:t>
                      </m:r>
                      <m:r>
                        <a:rPr lang="en-US" altLang="he-IL" sz="2800" i="1">
                          <a:latin typeface="Cambria Math"/>
                        </a:rPr>
                        <m:t>h</m:t>
                      </m:r>
                      <m:sSup>
                        <m:sSupPr>
                          <m:ctrlPr>
                            <a:rPr lang="en-US" altLang="he-IL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he-IL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altLang="he-IL" sz="2800" i="1">
                              <a:latin typeface="Cambria Math"/>
                            </a:rPr>
                            <m:t>−</m:t>
                          </m:r>
                          <m:r>
                            <a:rPr lang="en-US" altLang="he-IL" sz="28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he-IL" sz="28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805264"/>
                <a:ext cx="295232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2474" y="4970549"/>
                <a:ext cx="4119526" cy="906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𝑠𝑡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4" y="4970549"/>
                <a:ext cx="4119526" cy="9067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6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1"/>
            <a:ext cx="7772400" cy="5184576"/>
          </a:xfrm>
        </p:spPr>
        <p:txBody>
          <a:bodyPr>
            <a:normAutofit/>
          </a:bodyPr>
          <a:lstStyle/>
          <a:p>
            <a:pPr rtl="0"/>
            <a:r>
              <a:rPr lang="en-US" sz="6000" dirty="0" smtClean="0"/>
              <a:t>Experimental test of </a:t>
            </a:r>
            <a:br>
              <a:rPr lang="en-US" sz="6000" dirty="0" smtClean="0"/>
            </a:br>
            <a:r>
              <a:rPr lang="en-US" sz="6000" dirty="0" smtClean="0"/>
              <a:t>model predictions</a:t>
            </a:r>
            <a:br>
              <a:rPr lang="en-US" sz="6000" dirty="0" smtClean="0"/>
            </a:br>
            <a:endParaRPr lang="he-IL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5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Testing the model prediction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506916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Two </a:t>
            </a:r>
            <a:r>
              <a:rPr lang="en-US" i="1" dirty="0"/>
              <a:t>E. coli </a:t>
            </a:r>
            <a:r>
              <a:rPr lang="en-US" dirty="0" smtClean="0"/>
              <a:t>strains</a:t>
            </a:r>
          </a:p>
          <a:p>
            <a:pPr lvl="1" algn="l" rtl="0"/>
            <a:r>
              <a:rPr lang="en-US" dirty="0" smtClean="0">
                <a:solidFill>
                  <a:srgbClr val="00B050"/>
                </a:solidFill>
              </a:rPr>
              <a:t>Separ</a:t>
            </a:r>
            <a:r>
              <a:rPr lang="en-US" dirty="0" smtClean="0">
                <a:solidFill>
                  <a:srgbClr val="C00000"/>
                </a:solidFill>
              </a:rPr>
              <a:t>ately </a:t>
            </a:r>
            <a:r>
              <a:rPr lang="en-US" dirty="0" smtClean="0"/>
              <a:t>&amp; in </a:t>
            </a:r>
            <a:r>
              <a:rPr lang="en-US" dirty="0" smtClean="0">
                <a:solidFill>
                  <a:schemeClr val="accent1"/>
                </a:solidFill>
              </a:rPr>
              <a:t>competition</a:t>
            </a:r>
            <a:endParaRPr lang="en-US" dirty="0" smtClean="0">
              <a:solidFill>
                <a:schemeClr val="accent1"/>
              </a:solidFill>
            </a:endParaRPr>
          </a:p>
          <a:p>
            <a:pPr algn="l" rtl="0"/>
            <a:r>
              <a:rPr lang="en-US" dirty="0" smtClean="0"/>
              <a:t>Measure </a:t>
            </a:r>
            <a:r>
              <a:rPr lang="en-US" dirty="0"/>
              <a:t>OD over time</a:t>
            </a:r>
          </a:p>
          <a:p>
            <a:pPr algn="l" rtl="0"/>
            <a:r>
              <a:rPr lang="en-US" dirty="0"/>
              <a:t>Fit growth model</a:t>
            </a:r>
          </a:p>
          <a:p>
            <a:pPr algn="l" rtl="0"/>
            <a:r>
              <a:rPr lang="en-US" dirty="0"/>
              <a:t>Predict competitions from fitted growth models </a:t>
            </a:r>
            <a:endParaRPr lang="en-US" dirty="0" smtClean="0"/>
          </a:p>
          <a:p>
            <a:pPr algn="l" rtl="0"/>
            <a:r>
              <a:rPr lang="en-US" dirty="0" smtClean="0"/>
              <a:t>Validate predictions using experimental competition assays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9" name="Picture 19" descr="D:\university\presentations\GRC2015\p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33" y="1211151"/>
            <a:ext cx="1947493" cy="141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university\presentations\GRC 2015\model_fi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5" y="3068960"/>
            <a:ext cx="2205233" cy="151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university\presentations\GRC 2015\competition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157360"/>
            <a:ext cx="2206299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7596336" y="2719304"/>
            <a:ext cx="0" cy="421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96336" y="4735528"/>
            <a:ext cx="0" cy="421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1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niversity\presentations\GRC 2015\total_OD_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– Experiment comparison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8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Testing the model prediction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5319362" cy="5069160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Two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E. coli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strains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TG1, DH5</a:t>
            </a:r>
            <a:r>
              <a:rPr lang="el-GR" dirty="0">
                <a:solidFill>
                  <a:schemeClr val="bg1">
                    <a:lumMod val="7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Measure OD over time</a:t>
            </a:r>
          </a:p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Fit growth model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Predict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competitions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from fitted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growth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Validate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predictions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competition assays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l" rtl="0"/>
            <a:r>
              <a:rPr lang="en-US" dirty="0"/>
              <a:t>Label strains with fluorescent </a:t>
            </a:r>
            <a:r>
              <a:rPr lang="en-US" dirty="0" smtClean="0"/>
              <a:t>proteins</a:t>
            </a:r>
            <a:endParaRPr lang="en-US" dirty="0"/>
          </a:p>
          <a:p>
            <a:pPr algn="l" rtl="0"/>
            <a:r>
              <a:rPr lang="en-US" dirty="0" smtClean="0"/>
              <a:t>Use fluorescence to measure frequencies over time</a:t>
            </a:r>
          </a:p>
          <a:p>
            <a:pPr algn="l" rtl="0"/>
            <a:r>
              <a:rPr lang="en-US" dirty="0" smtClean="0"/>
              <a:t>Work in progress</a:t>
            </a:r>
          </a:p>
          <a:p>
            <a:pPr marL="0" indent="0" algn="l" rtl="0">
              <a:buNone/>
            </a:pP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8" name="Picture 19" descr="D:\university\presentations\GRC2015\p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33" y="1211151"/>
            <a:ext cx="1947493" cy="141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university\presentations\GRC 2015\total_OD_comparis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62" y="4941168"/>
            <a:ext cx="2494910" cy="170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university\presentations\GRC 2015\competition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068960"/>
            <a:ext cx="2206299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7596336" y="2719304"/>
            <a:ext cx="0" cy="421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96336" y="4735528"/>
            <a:ext cx="0" cy="421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2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ropbox\ex silico\microscope\26JUN15\930_comp\comp_start0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154" y="-747464"/>
            <a:ext cx="9386666" cy="79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71260" y="-36676"/>
            <a:ext cx="226523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Microscopy: </a:t>
            </a:r>
            <a:r>
              <a:rPr lang="en-US" sz="1600" dirty="0" err="1" smtClean="0">
                <a:solidFill>
                  <a:schemeClr val="bg1"/>
                </a:solidFill>
              </a:rPr>
              <a:t>Maayan</a:t>
            </a:r>
            <a:r>
              <a:rPr lang="en-US" sz="1600" dirty="0" smtClean="0">
                <a:solidFill>
                  <a:schemeClr val="bg1"/>
                </a:solidFill>
              </a:rPr>
              <a:t> Bibi</a:t>
            </a:r>
            <a:endParaRPr lang="he-I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7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Which is fitter?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 descr="D:\university\presentations\GRC 2015\all_curves_tal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71873"/>
            <a:ext cx="7748588" cy="52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1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Summary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 smtClean="0">
                <a:solidFill>
                  <a:schemeClr val="accent2"/>
                </a:solidFill>
              </a:rPr>
              <a:t>Fit </a:t>
            </a:r>
            <a:r>
              <a:rPr lang="en-US" b="1" dirty="0">
                <a:solidFill>
                  <a:schemeClr val="accent2"/>
                </a:solidFill>
              </a:rPr>
              <a:t>growth </a:t>
            </a:r>
            <a:r>
              <a:rPr lang="en-US" b="1" dirty="0" smtClean="0">
                <a:solidFill>
                  <a:schemeClr val="accent2"/>
                </a:solidFill>
              </a:rPr>
              <a:t>models</a:t>
            </a:r>
            <a:r>
              <a:rPr lang="en-US" dirty="0" smtClean="0"/>
              <a:t> to single strain growth</a:t>
            </a:r>
          </a:p>
          <a:p>
            <a:pPr algn="l" rtl="0"/>
            <a:r>
              <a:rPr lang="en-US" dirty="0" smtClean="0"/>
              <a:t>Use growth models to </a:t>
            </a:r>
            <a:r>
              <a:rPr lang="en-US" b="1" dirty="0" smtClean="0">
                <a:solidFill>
                  <a:schemeClr val="accent2"/>
                </a:solidFill>
              </a:rPr>
              <a:t>predict competitions </a:t>
            </a:r>
          </a:p>
          <a:p>
            <a:pPr algn="l" rtl="0"/>
            <a:r>
              <a:rPr lang="en-US" dirty="0" smtClean="0"/>
              <a:t>Use predicted competitions to infer </a:t>
            </a:r>
            <a:r>
              <a:rPr lang="en-US" b="1" dirty="0" smtClean="0">
                <a:solidFill>
                  <a:schemeClr val="accent2"/>
                </a:solidFill>
              </a:rPr>
              <a:t>s</a:t>
            </a:r>
            <a:r>
              <a:rPr lang="en-US" b="1" baseline="-25000" dirty="0" smtClean="0">
                <a:solidFill>
                  <a:schemeClr val="accent2"/>
                </a:solidFill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accent2"/>
                </a:solidFill>
              </a:rPr>
              <a:t>effective selection coefficient</a:t>
            </a:r>
            <a:r>
              <a:rPr lang="en-US" dirty="0" smtClean="0"/>
              <a:t>, à la N</a:t>
            </a:r>
            <a:r>
              <a:rPr lang="en-US" baseline="-25000" dirty="0" smtClean="0"/>
              <a:t>e</a:t>
            </a:r>
          </a:p>
          <a:p>
            <a:pPr algn="l" rtl="0"/>
            <a:r>
              <a:rPr lang="en-US" dirty="0" smtClean="0"/>
              <a:t>Focus on resource competition</a:t>
            </a:r>
          </a:p>
          <a:p>
            <a:pPr algn="l" rtl="0"/>
            <a:r>
              <a:rPr lang="en-US" dirty="0" smtClean="0"/>
              <a:t>If other interactions exist: s=</a:t>
            </a:r>
            <a:r>
              <a:rPr lang="en-US" dirty="0" err="1" smtClean="0"/>
              <a:t>s</a:t>
            </a:r>
            <a:r>
              <a:rPr lang="en-US" baseline="-25000" dirty="0" err="1" smtClean="0"/>
              <a:t>res</a:t>
            </a:r>
            <a:r>
              <a:rPr lang="en-US" dirty="0" err="1" smtClean="0"/>
              <a:t>+s</a:t>
            </a:r>
            <a:r>
              <a:rPr lang="en-US" baseline="-25000" dirty="0" err="1" smtClean="0"/>
              <a:t>inter</a:t>
            </a:r>
            <a:endParaRPr lang="en-US" baseline="-25000" dirty="0" smtClean="0"/>
          </a:p>
          <a:p>
            <a:pPr algn="l" rtl="0"/>
            <a:r>
              <a:rPr lang="en-US" dirty="0" smtClean="0"/>
              <a:t>Stationary phase? Death? Diauxic shift?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2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132856"/>
            <a:ext cx="3672408" cy="3960440"/>
          </a:xfrm>
        </p:spPr>
        <p:txBody>
          <a:bodyPr>
            <a:normAutofit fontScale="90000"/>
          </a:bodyPr>
          <a:lstStyle/>
          <a:p>
            <a:pPr rtl="0"/>
            <a:r>
              <a:rPr lang="en-US" sz="6700" dirty="0" smtClean="0"/>
              <a:t>We open source our tools!</a:t>
            </a:r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github-octicons" panose="02000503000000000000" pitchFamily="2" charset="0"/>
              </a:rPr>
              <a:t>G </a:t>
            </a:r>
            <a:r>
              <a:rPr lang="en-US" sz="2700" dirty="0" smtClean="0"/>
              <a:t>github.com/</a:t>
            </a:r>
            <a:r>
              <a:rPr lang="en-US" sz="2700" dirty="0" err="1" smtClean="0"/>
              <a:t>yoavram</a:t>
            </a:r>
            <a:endParaRPr lang="he-IL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‪analysis - Google Chrome‬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r="35667"/>
          <a:stretch/>
        </p:blipFill>
        <p:spPr>
          <a:xfrm>
            <a:off x="4222968" y="620688"/>
            <a:ext cx="4606612" cy="5531689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70488"/>
            <a:ext cx="1198675" cy="149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8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1335"/>
            <a:ext cx="1024930" cy="127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7" descr="Plato | Microplate UI - Mozilla Firefox (Private Browsing)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" t="1010" r="28129" b="24509"/>
          <a:stretch/>
        </p:blipFill>
        <p:spPr>
          <a:xfrm>
            <a:off x="611560" y="2618357"/>
            <a:ext cx="8124377" cy="46270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thematica1" panose="05000502060100000001" pitchFamily="2" charset="2"/>
              </a:rPr>
              <a:t>Plato</a:t>
            </a:r>
            <a:endParaRPr lang="he-IL" dirty="0">
              <a:latin typeface="Mathematica1" panose="05000502060100000001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1412776"/>
            <a:ext cx="8229600" cy="506916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b="1" dirty="0" smtClean="0"/>
              <a:t>Plato:</a:t>
            </a:r>
            <a:r>
              <a:rPr lang="en-US" sz="2400" dirty="0" smtClean="0"/>
              <a:t> design </a:t>
            </a:r>
            <a:r>
              <a:rPr lang="en-US" sz="2400" dirty="0"/>
              <a:t>microplates and download them as a </a:t>
            </a:r>
            <a:r>
              <a:rPr lang="en-US" sz="2400" dirty="0" smtClean="0"/>
              <a:t>CSV file</a:t>
            </a:r>
          </a:p>
          <a:p>
            <a:pPr marL="0" indent="0" algn="l" rtl="0">
              <a:buNone/>
            </a:pPr>
            <a:r>
              <a:rPr lang="en-GB" sz="4000" dirty="0" smtClean="0">
                <a:hlinkClick r:id="rId4"/>
              </a:rPr>
              <a:t>http</a:t>
            </a:r>
            <a:r>
              <a:rPr lang="en-GB" sz="4000" dirty="0">
                <a:hlinkClick r:id="rId4"/>
              </a:rPr>
              <a:t>://plato.yoavram.com/</a:t>
            </a:r>
            <a:endParaRPr lang="en-GB" sz="4000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54364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loria Hallelujah" panose="02000000000000000000" pitchFamily="2" charset="0"/>
              </a:rPr>
              <a:t>Curveball</a:t>
            </a:r>
            <a:endParaRPr lang="he-IL" dirty="0">
              <a:latin typeface="Gloria Hallelujah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b="1" dirty="0" smtClean="0"/>
              <a:t>Curveball</a:t>
            </a:r>
            <a:r>
              <a:rPr lang="en-US" dirty="0" smtClean="0"/>
              <a:t> </a:t>
            </a:r>
            <a:r>
              <a:rPr lang="en-US" dirty="0"/>
              <a:t>analyzes microbial growth curves using ecological and evolutionary models</a:t>
            </a:r>
            <a:endParaRPr lang="en-GB" dirty="0" smtClean="0"/>
          </a:p>
          <a:p>
            <a:pPr algn="l" rtl="0"/>
            <a:r>
              <a:rPr lang="en-GB" dirty="0" smtClean="0"/>
              <a:t>Do everything in this presentation &amp; more</a:t>
            </a:r>
          </a:p>
          <a:p>
            <a:pPr algn="l" rtl="0"/>
            <a:r>
              <a:rPr lang="en-GB" dirty="0" smtClean="0"/>
              <a:t>Written in </a:t>
            </a:r>
            <a:r>
              <a:rPr lang="en-GB" dirty="0" smtClean="0"/>
              <a:t>Python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 descr="tecan_analysis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9" t="12503" r="29254"/>
          <a:stretch/>
        </p:blipFill>
        <p:spPr>
          <a:xfrm>
            <a:off x="4932040" y="1583140"/>
            <a:ext cx="3889612" cy="43071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1640" y="6021288"/>
            <a:ext cx="64063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hlinkClick r:id="rId4"/>
              </a:rPr>
              <a:t>http://curveball.yoavram.com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5356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19872" y="1196752"/>
            <a:ext cx="3044263" cy="4678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TAU</a:t>
            </a:r>
            <a:endParaRPr lang="en-US" sz="2800" dirty="0"/>
          </a:p>
          <a:p>
            <a:pPr algn="l" rtl="0"/>
            <a:r>
              <a:rPr lang="en-US" sz="2400" dirty="0" smtClean="0"/>
              <a:t>Judith </a:t>
            </a:r>
            <a:r>
              <a:rPr lang="en-US" sz="2400" dirty="0" smtClean="0"/>
              <a:t>Berman*</a:t>
            </a:r>
            <a:endParaRPr lang="en-US" sz="2400" dirty="0" smtClean="0"/>
          </a:p>
          <a:p>
            <a:pPr algn="l" rtl="0"/>
            <a:r>
              <a:rPr lang="en-US" dirty="0" err="1"/>
              <a:t>Maayan</a:t>
            </a:r>
            <a:r>
              <a:rPr lang="en-US" dirty="0"/>
              <a:t> </a:t>
            </a:r>
            <a:r>
              <a:rPr lang="en-US" dirty="0" smtClean="0"/>
              <a:t>Bibi*</a:t>
            </a:r>
            <a:endParaRPr lang="en-US" dirty="0"/>
          </a:p>
          <a:p>
            <a:pPr algn="l" rtl="0"/>
            <a:r>
              <a:rPr lang="en-US" dirty="0" err="1" smtClean="0"/>
              <a:t>Noa</a:t>
            </a:r>
            <a:r>
              <a:rPr lang="en-US" dirty="0" smtClean="0"/>
              <a:t> Wertheimer</a:t>
            </a:r>
          </a:p>
          <a:p>
            <a:pPr algn="l" rtl="0"/>
            <a:r>
              <a:rPr lang="en-US" dirty="0" smtClean="0"/>
              <a:t>Alex Rosenberg</a:t>
            </a:r>
          </a:p>
          <a:p>
            <a:pPr algn="l" rtl="0"/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Zisman</a:t>
            </a:r>
            <a:endParaRPr lang="en-US" dirty="0" smtClean="0"/>
          </a:p>
          <a:p>
            <a:pPr algn="l" rtl="0"/>
            <a:r>
              <a:rPr lang="en-US" dirty="0" smtClean="0"/>
              <a:t>Feng Yang</a:t>
            </a:r>
          </a:p>
          <a:p>
            <a:pPr algn="l" rtl="0"/>
            <a:r>
              <a:rPr lang="en-US" dirty="0" smtClean="0"/>
              <a:t>Ella </a:t>
            </a:r>
            <a:r>
              <a:rPr lang="en-US" dirty="0" err="1" smtClean="0"/>
              <a:t>Shtifman</a:t>
            </a:r>
            <a:r>
              <a:rPr lang="en-US" dirty="0" smtClean="0"/>
              <a:t> Segal</a:t>
            </a:r>
          </a:p>
          <a:p>
            <a:pPr algn="l" rtl="0"/>
            <a:endParaRPr lang="en-US" dirty="0"/>
          </a:p>
          <a:p>
            <a:pPr lvl="0"/>
            <a:r>
              <a:rPr lang="en-US" dirty="0">
                <a:solidFill>
                  <a:prstClr val="black"/>
                </a:solidFill>
              </a:rPr>
              <a:t>UMT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Eugene Kroll</a:t>
            </a:r>
            <a:endParaRPr lang="en-US" sz="1600" dirty="0">
              <a:solidFill>
                <a:prstClr val="black"/>
              </a:solidFill>
            </a:endParaRP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sz="1600" dirty="0"/>
          </a:p>
          <a:p>
            <a:pPr algn="l" rtl="0"/>
            <a:r>
              <a:rPr lang="en-US" sz="2800" dirty="0" smtClean="0"/>
              <a:t>	</a:t>
            </a: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Acknowledgments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3186" y="1196752"/>
            <a:ext cx="3870781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TAU</a:t>
            </a:r>
            <a:endParaRPr lang="en-US" sz="2800" dirty="0"/>
          </a:p>
          <a:p>
            <a:pPr algn="l" rtl="0"/>
            <a:r>
              <a:rPr lang="en-US" sz="2400" dirty="0" err="1" smtClean="0"/>
              <a:t>Lilach</a:t>
            </a:r>
            <a:r>
              <a:rPr lang="en-US" sz="2400" dirty="0" smtClean="0"/>
              <a:t> </a:t>
            </a:r>
            <a:r>
              <a:rPr lang="en-US" sz="2400" dirty="0" smtClean="0"/>
              <a:t>Hadany*</a:t>
            </a:r>
            <a:endParaRPr lang="en-US" sz="2400" dirty="0" smtClean="0"/>
          </a:p>
          <a:p>
            <a:pPr algn="l" rtl="0"/>
            <a:r>
              <a:rPr lang="en-US" dirty="0"/>
              <a:t>Uri </a:t>
            </a:r>
            <a:r>
              <a:rPr lang="en-US" dirty="0" err="1" smtClean="0"/>
              <a:t>Obolski</a:t>
            </a:r>
            <a:r>
              <a:rPr lang="en-US" dirty="0" smtClean="0"/>
              <a:t>*</a:t>
            </a:r>
            <a:endParaRPr lang="en-US" dirty="0" smtClean="0"/>
          </a:p>
          <a:p>
            <a:r>
              <a:rPr lang="en-US" dirty="0" err="1" smtClean="0"/>
              <a:t>Eynat</a:t>
            </a:r>
            <a:r>
              <a:rPr lang="en-US" dirty="0" smtClean="0"/>
              <a:t> </a:t>
            </a:r>
            <a:r>
              <a:rPr lang="en-US" dirty="0" err="1" smtClean="0"/>
              <a:t>Dellus</a:t>
            </a:r>
            <a:r>
              <a:rPr lang="en-US" dirty="0" smtClean="0"/>
              <a:t>-Gur*</a:t>
            </a:r>
            <a:endParaRPr lang="en-US" dirty="0" smtClean="0"/>
          </a:p>
          <a:p>
            <a:pPr algn="l" rtl="0"/>
            <a:r>
              <a:rPr lang="en-US" dirty="0" smtClean="0"/>
              <a:t>Ariel </a:t>
            </a:r>
            <a:r>
              <a:rPr lang="en-US" dirty="0" err="1"/>
              <a:t>Guiejman</a:t>
            </a:r>
            <a:endParaRPr lang="en-US" dirty="0"/>
          </a:p>
          <a:p>
            <a:pPr algn="l" rtl="0"/>
            <a:r>
              <a:rPr lang="en-US" dirty="0" err="1"/>
              <a:t>Eyal</a:t>
            </a:r>
            <a:r>
              <a:rPr lang="en-US" dirty="0"/>
              <a:t> Zinger</a:t>
            </a:r>
          </a:p>
          <a:p>
            <a:pPr algn="l" rtl="0"/>
            <a:r>
              <a:rPr lang="en-US" dirty="0"/>
              <a:t>Marine </a:t>
            </a:r>
            <a:r>
              <a:rPr lang="en-US" dirty="0" err="1"/>
              <a:t>Veits</a:t>
            </a:r>
            <a:r>
              <a:rPr lang="en-US" dirty="0"/>
              <a:t>           </a:t>
            </a:r>
          </a:p>
          <a:p>
            <a:pPr algn="l" rtl="0"/>
            <a:r>
              <a:rPr lang="en-US" dirty="0" err="1"/>
              <a:t>Itzhak</a:t>
            </a:r>
            <a:r>
              <a:rPr lang="en-US" dirty="0"/>
              <a:t> </a:t>
            </a:r>
            <a:r>
              <a:rPr lang="en-US" dirty="0" err="1"/>
              <a:t>Khait</a:t>
            </a:r>
            <a:endParaRPr lang="en-US" dirty="0"/>
          </a:p>
          <a:p>
            <a:pPr algn="l" rtl="0"/>
            <a:r>
              <a:rPr lang="en-US" dirty="0" err="1"/>
              <a:t>Ohad</a:t>
            </a:r>
            <a:r>
              <a:rPr lang="en-US" dirty="0"/>
              <a:t> Lewin-Epstein </a:t>
            </a:r>
          </a:p>
          <a:p>
            <a:pPr algn="l" rtl="0"/>
            <a:r>
              <a:rPr lang="en-US" dirty="0"/>
              <a:t>Ilia </a:t>
            </a:r>
            <a:r>
              <a:rPr lang="en-US" dirty="0" err="1"/>
              <a:t>Raysin</a:t>
            </a:r>
            <a:endParaRPr lang="en-US" dirty="0"/>
          </a:p>
          <a:p>
            <a:pPr algn="l" rtl="0"/>
            <a:endParaRPr lang="en-US" sz="2000" dirty="0" smtClean="0"/>
          </a:p>
          <a:p>
            <a:pPr algn="l" rtl="0"/>
            <a:r>
              <a:rPr lang="en-US" dirty="0" smtClean="0"/>
              <a:t>* </a:t>
            </a:r>
            <a:r>
              <a:rPr lang="en-US" i="1" dirty="0" smtClean="0"/>
              <a:t>Collaborators on this project</a:t>
            </a:r>
            <a:endParaRPr lang="en-US" dirty="0" smtClean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67544" y="386104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dirty="0" smtClean="0"/>
              <a:t>Contact</a:t>
            </a:r>
            <a:endParaRPr lang="he-IL" dirty="0"/>
          </a:p>
        </p:txBody>
      </p:sp>
      <p:pic>
        <p:nvPicPr>
          <p:cNvPr id="3" name="Picture 2" descr="C:\Users\yoavram\Downloads\Minerva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135" y="4797152"/>
            <a:ext cx="250035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yoavram\Downloads\minerva_stiftu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87" y="4627431"/>
            <a:ext cx="11314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" t="8170" r="5722" b="11134"/>
          <a:stretch/>
        </p:blipFill>
        <p:spPr bwMode="auto">
          <a:xfrm>
            <a:off x="6043901" y="5877352"/>
            <a:ext cx="278639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23528" y="5085184"/>
            <a:ext cx="5002971" cy="1815882"/>
            <a:chOff x="323528" y="5287813"/>
            <a:chExt cx="5002971" cy="1815882"/>
          </a:xfrm>
        </p:grpSpPr>
        <p:grpSp>
          <p:nvGrpSpPr>
            <p:cNvPr id="13" name="Group 12"/>
            <p:cNvGrpSpPr/>
            <p:nvPr/>
          </p:nvGrpSpPr>
          <p:grpSpPr>
            <a:xfrm>
              <a:off x="413187" y="5287813"/>
              <a:ext cx="4913312" cy="1815882"/>
              <a:chOff x="1026840" y="5356373"/>
              <a:chExt cx="4913312" cy="1815882"/>
            </a:xfrm>
          </p:grpSpPr>
          <p:pic>
            <p:nvPicPr>
              <p:cNvPr id="14" name="Picture 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932512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50046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6721152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1368152" y="5356373"/>
                <a:ext cx="4572000" cy="1815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800" b="1" dirty="0"/>
                  <a:t>yoav@yoavram.com</a:t>
                </a:r>
              </a:p>
              <a:p>
                <a:pPr algn="l" rtl="0"/>
                <a:r>
                  <a:rPr lang="en-US" sz="2800" b="1" dirty="0" smtClean="0"/>
                  <a:t>@</a:t>
                </a:r>
                <a:r>
                  <a:rPr lang="en-US" sz="2800" b="1" dirty="0" err="1" smtClean="0"/>
                  <a:t>yoavram</a:t>
                </a:r>
                <a:endParaRPr lang="en-US" sz="2800" b="1" dirty="0" smtClean="0"/>
              </a:p>
              <a:p>
                <a:pPr algn="l" rtl="0"/>
                <a:r>
                  <a:rPr lang="en-US" sz="2800" b="1" dirty="0" smtClean="0"/>
                  <a:t>github.com/</a:t>
                </a:r>
                <a:r>
                  <a:rPr lang="en-US" sz="2800" b="1" dirty="0" err="1" smtClean="0"/>
                  <a:t>yoavram</a:t>
                </a:r>
                <a:endParaRPr lang="en-US" sz="2800" b="1" dirty="0"/>
              </a:p>
              <a:p>
                <a:pPr algn="l" rtl="0"/>
                <a:r>
                  <a:rPr lang="en-US" sz="2800" b="1" dirty="0" smtClean="0"/>
                  <a:t>www.yoavram.com</a:t>
                </a:r>
                <a:endParaRPr lang="he-IL" sz="2800" b="1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23528" y="6165304"/>
              <a:ext cx="34131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github-octicons" panose="02000503000000000000" pitchFamily="2" charset="0"/>
                </a:rPr>
                <a:t>a</a:t>
              </a:r>
              <a:endParaRPr lang="he-IL" sz="2400" dirty="0">
                <a:latin typeface="github-octicons" panose="02000503000000000000" pitchFamily="2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5940152" y="1196752"/>
            <a:ext cx="22860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WIS</a:t>
            </a:r>
            <a:endParaRPr lang="en-US" sz="2800" dirty="0" smtClean="0"/>
          </a:p>
          <a:p>
            <a:r>
              <a:rPr lang="en-US" sz="2400" dirty="0" err="1" smtClean="0"/>
              <a:t>Tzachi</a:t>
            </a:r>
            <a:r>
              <a:rPr lang="en-US" sz="2400" dirty="0" smtClean="0"/>
              <a:t> </a:t>
            </a:r>
            <a:r>
              <a:rPr lang="en-US" sz="2400" dirty="0" err="1" smtClean="0"/>
              <a:t>Pilpel</a:t>
            </a:r>
            <a:endParaRPr lang="en-US" sz="2400" dirty="0"/>
          </a:p>
          <a:p>
            <a:r>
              <a:rPr lang="en-US" dirty="0" err="1" smtClean="0"/>
              <a:t>Dorit</a:t>
            </a:r>
            <a:r>
              <a:rPr lang="en-US" dirty="0" smtClean="0"/>
              <a:t> </a:t>
            </a:r>
            <a:r>
              <a:rPr lang="en-US" dirty="0" err="1"/>
              <a:t>Hizi</a:t>
            </a:r>
            <a:endParaRPr lang="en-US" dirty="0"/>
          </a:p>
          <a:p>
            <a:r>
              <a:rPr lang="en-US" dirty="0" err="1" smtClean="0"/>
              <a:t>Idan</a:t>
            </a:r>
            <a:r>
              <a:rPr lang="en-US" dirty="0" smtClean="0"/>
              <a:t> </a:t>
            </a:r>
            <a:r>
              <a:rPr lang="en-US" dirty="0" err="1"/>
              <a:t>Frumkin</a:t>
            </a:r>
            <a:endParaRPr lang="en-US" dirty="0"/>
          </a:p>
          <a:p>
            <a:r>
              <a:rPr lang="en-US" dirty="0" err="1" smtClean="0"/>
              <a:t>Orna</a:t>
            </a:r>
            <a:r>
              <a:rPr lang="en-US" dirty="0" smtClean="0"/>
              <a:t> </a:t>
            </a:r>
            <a:r>
              <a:rPr lang="en-US" dirty="0" err="1"/>
              <a:t>Dahan</a:t>
            </a:r>
            <a:endParaRPr lang="en-US" dirty="0"/>
          </a:p>
          <a:p>
            <a:r>
              <a:rPr lang="en-US" dirty="0" err="1" smtClean="0"/>
              <a:t>Avihu</a:t>
            </a:r>
            <a:r>
              <a:rPr lang="en-US" dirty="0" smtClean="0"/>
              <a:t> </a:t>
            </a:r>
            <a:r>
              <a:rPr lang="en-US" dirty="0" err="1" smtClean="0"/>
              <a:t>Yona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Lior</a:t>
            </a:r>
            <a:r>
              <a:rPr lang="en-US" dirty="0" smtClean="0"/>
              <a:t> </a:t>
            </a:r>
            <a:r>
              <a:rPr lang="en-GB" dirty="0" err="1"/>
              <a:t>Zelcbuch</a:t>
            </a:r>
            <a:r>
              <a:rPr lang="en-GB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50" y="5661248"/>
            <a:ext cx="1050699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973" y="1196752"/>
            <a:ext cx="1076256" cy="13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732017" y="2573408"/>
            <a:ext cx="147816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1800" b="1" dirty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Israeli </a:t>
            </a:r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Ministry </a:t>
            </a:r>
          </a:p>
          <a:p>
            <a:pPr algn="ctr"/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of Science &amp; Technology</a:t>
            </a:r>
            <a:endParaRPr lang="en-US" altLang="he-IL" sz="1800" b="1" dirty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68344" y="3945830"/>
            <a:ext cx="147816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The </a:t>
            </a:r>
            <a:r>
              <a:rPr lang="en-US" altLang="he-IL" sz="18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Anat</a:t>
            </a:r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altLang="he-IL" sz="18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Karuskopf</a:t>
            </a:r>
            <a:r>
              <a:rPr lang="en-US" altLang="he-IL" sz="18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Fund</a:t>
            </a:r>
            <a:endParaRPr lang="en-US" altLang="he-IL" sz="1800" b="1" dirty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2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Which is fitter?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380800" cy="46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26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How much fitter???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D:\university\presentations\GRC 2015\all_curves_tal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71873"/>
            <a:ext cx="7748588" cy="52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16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niversity\scholarships\JSMF  2015\F1.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6544"/>
            <a:ext cx="6480720" cy="628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70" y="-27384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Growth phases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6136" y="2830284"/>
            <a:ext cx="37444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Lag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Exponential phase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Deceleration phase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Saturation phase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Death phase?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Diauxic shift?</a:t>
            </a:r>
            <a:endParaRPr lang="he-IL" sz="2400" dirty="0"/>
          </a:p>
        </p:txBody>
      </p:sp>
      <p:sp>
        <p:nvSpPr>
          <p:cNvPr id="6" name="Rectangle 5"/>
          <p:cNvSpPr/>
          <p:nvPr/>
        </p:nvSpPr>
        <p:spPr>
          <a:xfrm>
            <a:off x="4570178" y="644404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Hall et al., Mol</a:t>
            </a:r>
            <a:r>
              <a:rPr lang="en-US" dirty="0"/>
              <a:t>. Biol. </a:t>
            </a:r>
            <a:r>
              <a:rPr lang="en-US" dirty="0" err="1"/>
              <a:t>Evol</a:t>
            </a:r>
            <a:r>
              <a:rPr lang="en-US" dirty="0"/>
              <a:t>.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One parameter to rule them all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 smtClean="0"/>
                  <a:t>Classical population genetics theory:</a:t>
                </a:r>
              </a:p>
              <a:p>
                <a:pPr marL="0" indent="0" algn="l" rtl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dirty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i="1" dirty="0" smtClean="0"/>
                  <a:t>s </a:t>
                </a:r>
                <a:r>
                  <a:rPr lang="en-US" dirty="0"/>
                  <a:t>is the </a:t>
                </a:r>
                <a:r>
                  <a:rPr lang="en-US" b="1" dirty="0"/>
                  <a:t>selection </a:t>
                </a:r>
                <a:r>
                  <a:rPr lang="en-US" b="1" dirty="0" smtClean="0"/>
                  <a:t>coefficient</a:t>
                </a:r>
              </a:p>
              <a:p>
                <a:pPr marL="0" indent="0" algn="l" rtl="0">
                  <a:buNone/>
                </a:pPr>
                <a:r>
                  <a:rPr lang="en-US" i="1" dirty="0"/>
                  <a:t>p(t) </a:t>
                </a:r>
                <a:r>
                  <a:rPr lang="en-US" dirty="0"/>
                  <a:t>is the frequency of a mutant in </a:t>
                </a:r>
                <a:r>
                  <a:rPr lang="en-US" b="1" dirty="0"/>
                  <a:t>competition</a:t>
                </a:r>
                <a:r>
                  <a:rPr lang="en-US" dirty="0"/>
                  <a:t> with wildtype </a:t>
                </a:r>
                <a:endParaRPr lang="en-US" dirty="0" smtClean="0"/>
              </a:p>
              <a:p>
                <a:pPr algn="l" rtl="0"/>
                <a:endParaRPr lang="en-US" dirty="0" smtClean="0"/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1">
                <a:blip r:embed="rId2"/>
                <a:stretch>
                  <a:fillRect l="-1852" t="-1611" r="-2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AutoShape 4" descr="http://upload.wikimedia.org/wikipedia/commons/thumb/b/b7/Unico_Anello.png/277px-Unico_Anello.pn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340246"/>
            <a:ext cx="2416700" cy="209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16224" y="170080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000" dirty="0"/>
              <a:t>						Kimura &amp; Crow 1970</a:t>
            </a:r>
          </a:p>
        </p:txBody>
      </p:sp>
    </p:spTree>
    <p:extLst>
      <p:ext uri="{BB962C8B-B14F-4D97-AF65-F5344CB8AC3E}">
        <p14:creationId xmlns:p14="http://schemas.microsoft.com/office/powerpoint/2010/main" val="10811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assays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30472" cy="5145959"/>
          </a:xfrm>
        </p:spPr>
        <p:txBody>
          <a:bodyPr>
            <a:normAutofit fontScale="92500" lnSpcReduction="20000"/>
          </a:bodyPr>
          <a:lstStyle/>
          <a:p>
            <a:pPr marL="57150" indent="0" algn="l" rtl="0">
              <a:buNone/>
            </a:pPr>
            <a:r>
              <a:rPr lang="en-US" dirty="0"/>
              <a:t>Strains must have a genotypic or phenotypic </a:t>
            </a:r>
            <a:r>
              <a:rPr lang="en-US" dirty="0" smtClean="0"/>
              <a:t>marker</a:t>
            </a:r>
          </a:p>
          <a:p>
            <a:pPr marL="57150" indent="0" algn="l" rtl="0">
              <a:buNone/>
            </a:pPr>
            <a:endParaRPr lang="en-US" b="1" dirty="0" smtClean="0"/>
          </a:p>
          <a:p>
            <a:pPr marL="57150" indent="0" algn="l" rtl="0">
              <a:buNone/>
            </a:pPr>
            <a:r>
              <a:rPr lang="en-US" b="1" dirty="0" smtClean="0"/>
              <a:t>Problem</a:t>
            </a:r>
            <a:r>
              <a:rPr lang="en-US" b="1" dirty="0" smtClean="0"/>
              <a:t>:</a:t>
            </a:r>
            <a:r>
              <a:rPr lang="en-US" dirty="0" smtClean="0"/>
              <a:t> Laborious and Costly</a:t>
            </a:r>
          </a:p>
          <a:p>
            <a:pPr marL="57150" indent="0" algn="l" rtl="0">
              <a:buNone/>
            </a:pPr>
            <a:endParaRPr lang="en-US" b="1" dirty="0" smtClean="0"/>
          </a:p>
          <a:p>
            <a:pPr marL="57150" indent="0" algn="l" rtl="0">
              <a:buNone/>
            </a:pPr>
            <a:r>
              <a:rPr lang="en-US" b="1" dirty="0" smtClean="0"/>
              <a:t>Our Solution</a:t>
            </a:r>
            <a:r>
              <a:rPr lang="en-US" b="1" dirty="0" smtClean="0"/>
              <a:t>: </a:t>
            </a:r>
            <a:r>
              <a:rPr lang="en-US" dirty="0" smtClean="0"/>
              <a:t>Theoretical framework that predicts competitions</a:t>
            </a:r>
          </a:p>
          <a:p>
            <a:pPr marL="57150" indent="0" algn="l" rtl="0">
              <a:buNone/>
            </a:pPr>
            <a:endParaRPr lang="en-US" sz="1900" dirty="0"/>
          </a:p>
          <a:p>
            <a:pPr marL="571500" indent="-514350" algn="l" rtl="0">
              <a:buFont typeface="+mj-lt"/>
              <a:buAutoNum type="arabicPeriod"/>
            </a:pPr>
            <a:r>
              <a:rPr lang="en-US" dirty="0"/>
              <a:t>Fit </a:t>
            </a:r>
            <a:r>
              <a:rPr lang="en-US" dirty="0" smtClean="0"/>
              <a:t>growth models to growth curve</a:t>
            </a:r>
            <a:r>
              <a:rPr lang="en-GB" dirty="0" smtClean="0"/>
              <a:t>s</a:t>
            </a:r>
          </a:p>
          <a:p>
            <a:pPr marL="571500" indent="-514350" algn="l" rtl="0">
              <a:buFont typeface="+mj-lt"/>
              <a:buAutoNum type="arabicPeriod"/>
            </a:pPr>
            <a:r>
              <a:rPr lang="en-GB" dirty="0" smtClean="0"/>
              <a:t>Predict competitions</a:t>
            </a:r>
          </a:p>
          <a:p>
            <a:pPr marL="571500" indent="-514350" algn="l" rtl="0">
              <a:buFont typeface="+mj-lt"/>
              <a:buAutoNum type="arabicPeriod"/>
            </a:pPr>
            <a:r>
              <a:rPr lang="en-GB" dirty="0" smtClean="0"/>
              <a:t>Infer selection coefficients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260648"/>
            <a:ext cx="2146300" cy="394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87672" y="1909950"/>
            <a:ext cx="58067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Ara</a:t>
            </a:r>
            <a:r>
              <a:rPr lang="en-US" baseline="30000" dirty="0" smtClean="0">
                <a:solidFill>
                  <a:srgbClr val="C00000"/>
                </a:solidFill>
              </a:rPr>
              <a:t>-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Ara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he-IL" baseline="30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6504" y="40788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dirty="0" smtClean="0"/>
              <a:t>Wiser </a:t>
            </a:r>
            <a:r>
              <a:rPr lang="en-GB" dirty="0"/>
              <a:t>&amp; </a:t>
            </a:r>
            <a:r>
              <a:rPr lang="en-GB" dirty="0" err="1"/>
              <a:t>Lenski</a:t>
            </a:r>
            <a:r>
              <a:rPr lang="en-GB" dirty="0"/>
              <a:t> </a:t>
            </a:r>
            <a:r>
              <a:rPr lang="en-GB" dirty="0" smtClean="0"/>
              <a:t>2015</a:t>
            </a:r>
          </a:p>
          <a:p>
            <a:pPr algn="r"/>
            <a:r>
              <a:rPr lang="en-GB" dirty="0" smtClean="0"/>
              <a:t>Elena </a:t>
            </a:r>
            <a:r>
              <a:rPr lang="en-GB" dirty="0"/>
              <a:t>&amp; </a:t>
            </a:r>
            <a:r>
              <a:rPr lang="en-GB" dirty="0" err="1"/>
              <a:t>Lenski</a:t>
            </a:r>
            <a:r>
              <a:rPr lang="en-GB" dirty="0"/>
              <a:t> 2003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2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Growth </a:t>
            </a:r>
            <a:r>
              <a:rPr lang="en-US" dirty="0" smtClean="0"/>
              <a:t>model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65104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3600" b="1" dirty="0" err="1"/>
                  <a:t>Baranyi</a:t>
                </a:r>
                <a:r>
                  <a:rPr lang="en-US" sz="3600" b="1" dirty="0"/>
                  <a:t>-Roberts </a:t>
                </a:r>
                <a:r>
                  <a:rPr lang="en-US" sz="3600" b="1" dirty="0" smtClean="0"/>
                  <a:t>model:</a:t>
                </a:r>
              </a:p>
              <a:p>
                <a:pPr marL="0" indent="0" algn="l" rtl="0">
                  <a:buNone/>
                </a:pPr>
                <a:r>
                  <a:rPr lang="en-US" sz="3600" b="0" dirty="0" smtClean="0"/>
                  <a:t>Generalized logistic growth model with lag phase</a:t>
                </a:r>
              </a:p>
              <a:p>
                <a:pPr marL="0" indent="0" algn="l" rtl="0">
                  <a:buNone/>
                </a:pPr>
                <a:endParaRPr lang="en-US" sz="2800" i="1" dirty="0">
                  <a:latin typeface="Cambria Math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𝑑𝑁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4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𝜈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65104"/>
              </a:xfrm>
              <a:blipFill rotWithShape="1">
                <a:blip r:embed="rId2"/>
                <a:stretch>
                  <a:fillRect l="-2222" t="-2005" r="-14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0371" y="6444044"/>
            <a:ext cx="4576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Baranyi</a:t>
            </a:r>
            <a:r>
              <a:rPr lang="en-US" dirty="0"/>
              <a:t> &amp; Roberts, Int. J. Food </a:t>
            </a:r>
            <a:r>
              <a:rPr lang="en-US" dirty="0" err="1"/>
              <a:t>Microbiol</a:t>
            </a:r>
            <a:r>
              <a:rPr lang="en-US" dirty="0"/>
              <a:t>.  1994</a:t>
            </a:r>
          </a:p>
        </p:txBody>
      </p:sp>
    </p:spTree>
    <p:extLst>
      <p:ext uri="{BB962C8B-B14F-4D97-AF65-F5344CB8AC3E}">
        <p14:creationId xmlns:p14="http://schemas.microsoft.com/office/powerpoint/2010/main" val="241628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niversity\presentations\GRC 2015\model_fits_tal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951671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44353" y="3631236"/>
            <a:ext cx="2386521" cy="16619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he-IL" b="1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altLang="he-IL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 0.09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cs typeface="Arial" pitchFamily="34" charset="0"/>
              </a:rPr>
              <a:t>r: </a:t>
            </a:r>
            <a:r>
              <a:rPr kumimoji="0" lang="en-US" altLang="he-IL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cs typeface="Arial" pitchFamily="34" charset="0"/>
              </a:rPr>
              <a:t>0.86</a:t>
            </a:r>
            <a:endParaRPr kumimoji="0" lang="en-US" altLang="he-IL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K: </a:t>
            </a:r>
            <a:r>
              <a:rPr lang="en-US" altLang="he-IL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0.5</a:t>
            </a:r>
            <a:endParaRPr lang="en-US" altLang="he-IL" b="1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kumimoji="0" lang="en-US" altLang="he-IL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cs typeface="Arial" pitchFamily="34" charset="0"/>
              </a:rPr>
              <a:t>u: 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he-IL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Lag</a:t>
            </a:r>
            <a:r>
              <a:rPr lang="en-GB" altLang="he-IL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GB" altLang="he-IL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0.4 hours</a:t>
            </a:r>
            <a:endParaRPr lang="en-GB" altLang="he-IL" b="1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he-IL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Max growth: </a:t>
            </a:r>
            <a:r>
              <a:rPr lang="en-GB" altLang="he-IL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0.27</a:t>
            </a:r>
            <a:endParaRPr kumimoji="0" lang="he-IL" altLang="he-IL" b="1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59632" y="1324217"/>
            <a:ext cx="2376264" cy="16619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he-IL" b="1" baseline="-250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altLang="he-IL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: 0.185</a:t>
            </a:r>
            <a:endParaRPr lang="en-US" altLang="he-IL" b="1" dirty="0" smtClean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altLang="he-IL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he-IL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0.39</a:t>
            </a:r>
            <a:endParaRPr lang="en-US" altLang="he-IL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K: </a:t>
            </a:r>
            <a:r>
              <a:rPr lang="en-US" altLang="he-IL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0.59</a:t>
            </a:r>
            <a:endParaRPr lang="en-US" altLang="he-IL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nu: </a:t>
            </a:r>
            <a:r>
              <a:rPr lang="en-US" altLang="he-IL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2.97</a:t>
            </a:r>
            <a:endParaRPr lang="en-US" altLang="he-IL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he-IL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Lag</a:t>
            </a:r>
            <a:r>
              <a:rPr lang="en-GB" altLang="he-IL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GB" altLang="he-IL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0.18 </a:t>
            </a:r>
            <a:r>
              <a:rPr lang="en-GB" altLang="he-IL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hours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he-IL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Max growth: </a:t>
            </a:r>
            <a:r>
              <a:rPr lang="en-GB" altLang="he-IL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0.38</a:t>
            </a:r>
            <a:endParaRPr lang="he-IL" altLang="he-IL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model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14066</TotalTime>
  <Words>743</Words>
  <Application>Microsoft Office PowerPoint</Application>
  <PresentationFormat>On-screen Show (4:3)</PresentationFormat>
  <Paragraphs>182</Paragraphs>
  <Slides>24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Predicting Competitions &amp;  Estimating Selection in Microorganisms</vt:lpstr>
      <vt:lpstr>Which is fitter?</vt:lpstr>
      <vt:lpstr>Which is fitter?</vt:lpstr>
      <vt:lpstr>How much fitter???</vt:lpstr>
      <vt:lpstr>Growth phases</vt:lpstr>
      <vt:lpstr>One parameter to rule them all</vt:lpstr>
      <vt:lpstr>Competition assays</vt:lpstr>
      <vt:lpstr>Growth model</vt:lpstr>
      <vt:lpstr>Growth model</vt:lpstr>
      <vt:lpstr>Competitions prediction</vt:lpstr>
      <vt:lpstr>Competitions prediction</vt:lpstr>
      <vt:lpstr>Predicted frequency over time</vt:lpstr>
      <vt:lpstr>Estimating election coefficient</vt:lpstr>
      <vt:lpstr>se - effective selection coefficient</vt:lpstr>
      <vt:lpstr>Experimental test of  model predictions </vt:lpstr>
      <vt:lpstr>Testing the model prediction</vt:lpstr>
      <vt:lpstr>Model – Experiment comparison</vt:lpstr>
      <vt:lpstr>Testing the model prediction</vt:lpstr>
      <vt:lpstr>PowerPoint Presentation</vt:lpstr>
      <vt:lpstr>Summary</vt:lpstr>
      <vt:lpstr>We open source our tools!  G github.com/yoavram</vt:lpstr>
      <vt:lpstr>Plato</vt:lpstr>
      <vt:lpstr>Curveball</vt:lpstr>
      <vt:lpstr>Acknowledgments</vt:lpstr>
    </vt:vector>
  </TitlesOfParts>
  <Company>TAU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Stress-induced mutagenesis: population genetics models</dc:title>
  <dc:creator>Yoav Ram</dc:creator>
  <cp:lastModifiedBy>Yoav Ram</cp:lastModifiedBy>
  <cp:revision>128</cp:revision>
  <dcterms:created xsi:type="dcterms:W3CDTF">2013-10-16T06:44:56Z</dcterms:created>
  <dcterms:modified xsi:type="dcterms:W3CDTF">2015-06-22T13:02:27Z</dcterms:modified>
</cp:coreProperties>
</file>