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67275" cy="42794238"/>
  <p:notesSz cx="329184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1pPr>
    <a:lvl2pPr marL="400050" indent="5715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2pPr>
    <a:lvl3pPr marL="801688" indent="112713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3pPr>
    <a:lvl4pPr marL="1203325" indent="168275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4pPr>
    <a:lvl5pPr marL="1604963" indent="223838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5pPr>
    <a:lvl6pPr marL="2286000" algn="r" defTabSz="914400" rtl="1" eaLnBrk="1" latinLnBrk="0" hangingPunct="1"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6pPr>
    <a:lvl7pPr marL="2743200" algn="r" defTabSz="914400" rtl="1" eaLnBrk="1" latinLnBrk="0" hangingPunct="1"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7pPr>
    <a:lvl8pPr marL="3200400" algn="r" defTabSz="914400" rtl="1" eaLnBrk="1" latinLnBrk="0" hangingPunct="1"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8pPr>
    <a:lvl9pPr marL="3657600" algn="r" defTabSz="914400" rtl="1" eaLnBrk="1" latinLnBrk="0" hangingPunct="1"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191919"/>
    <a:srgbClr val="FFFFE1"/>
    <a:srgbClr val="FFF3F3"/>
    <a:srgbClr val="800040"/>
    <a:srgbClr val="004080"/>
    <a:srgbClr val="FF6FC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-552" y="6042"/>
      </p:cViewPr>
      <p:guideLst>
        <p:guide orient="horz" pos="932"/>
        <p:guide orient="horz" pos="25522"/>
        <p:guide orient="horz" pos="4847"/>
        <p:guide orient="horz" pos="2768"/>
        <p:guide pos="4397"/>
        <p:guide pos="4973"/>
        <p:guide pos="9050"/>
        <p:guide pos="14502"/>
        <p:guide pos="680"/>
        <p:guide pos="9652"/>
        <p:guide pos="13928"/>
        <p:guide pos="18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DB31F7E-24C3-4F74-B155-4FAB7B65A36F}" type="datetime1">
              <a:rPr lang="en-US" altLang="he-IL"/>
              <a:pPr/>
              <a:t>6/8/2015</a:t>
            </a:fld>
            <a:endParaRPr lang="en-US" alt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69463" y="3840163"/>
            <a:ext cx="13579475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52C810E2-F03E-474C-ACD5-5EC76DCE9F3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383298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ＭＳ Ｐゴシック" pitchFamily="-111" charset="-128"/>
      </a:defRPr>
    </a:lvl1pPr>
    <a:lvl2pPr marL="400050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801688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203325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604963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007016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08420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09822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11226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he-IL" sz="9600" smtClean="0">
                <a:solidFill>
                  <a:srgbClr val="000000"/>
                </a:solidFill>
              </a:rPr>
              <a:t>Copyright Colin Purrington (</a:t>
            </a:r>
            <a:r>
              <a:rPr lang="en-US" altLang="he-IL" sz="9600" smtClean="0">
                <a:solidFill>
                  <a:srgbClr val="000000"/>
                </a:solidFill>
                <a:latin typeface="Times New Roman" pitchFamily="18" charset="0"/>
              </a:rPr>
              <a:t>http://colinpurrington.com/tips/academic/posterdesign).</a:t>
            </a:r>
            <a:endParaRPr lang="en-US" altLang="he-IL" sz="9600" smtClean="0">
              <a:solidFill>
                <a:srgbClr val="000000"/>
              </a:solidFill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eaLnBrk="1" hangingPunct="1"/>
            <a:fld id="{A2AE9EEA-A273-449B-95F2-3883270E0938}" type="slidenum">
              <a:rPr lang="en-US" altLang="he-IL" sz="1200">
                <a:latin typeface="Calibri" pitchFamily="34" charset="0"/>
              </a:rPr>
              <a:pPr eaLnBrk="1" hangingPunct="1"/>
              <a:t>1</a:t>
            </a:fld>
            <a:endParaRPr lang="en-US" altLang="he-IL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9862" y="13294779"/>
            <a:ext cx="25727559" cy="91713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9717" y="24249246"/>
            <a:ext cx="21187843" cy="10937957"/>
          </a:xfrm>
        </p:spPr>
        <p:txBody>
          <a:bodyPr/>
          <a:lstStyle>
            <a:lvl1pPr marL="0" indent="0" algn="ctr">
              <a:buNone/>
              <a:defRPr/>
            </a:lvl1pPr>
            <a:lvl2pPr marL="401404" indent="0" algn="ctr">
              <a:buNone/>
              <a:defRPr/>
            </a:lvl2pPr>
            <a:lvl3pPr marL="802806" indent="0" algn="ctr">
              <a:buNone/>
              <a:defRPr/>
            </a:lvl3pPr>
            <a:lvl4pPr marL="1204209" indent="0" algn="ctr">
              <a:buNone/>
              <a:defRPr/>
            </a:lvl4pPr>
            <a:lvl5pPr marL="1605613" indent="0" algn="ctr">
              <a:buNone/>
              <a:defRPr/>
            </a:lvl5pPr>
            <a:lvl6pPr marL="2007016" indent="0" algn="ctr">
              <a:buNone/>
              <a:defRPr/>
            </a:lvl6pPr>
            <a:lvl7pPr marL="2408420" indent="0" algn="ctr">
              <a:buNone/>
              <a:defRPr/>
            </a:lvl7pPr>
            <a:lvl8pPr marL="2809822" indent="0" algn="ctr">
              <a:buNone/>
              <a:defRPr/>
            </a:lvl8pPr>
            <a:lvl9pPr marL="3211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E6DB2-8A75-479A-A80D-F13E90214860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62622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3EEBAB-9956-4F25-9796-F66D96CD24F5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21767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66000" y="3803522"/>
            <a:ext cx="6431420" cy="342358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9858" y="3803522"/>
            <a:ext cx="19206058" cy="342358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734352-F07C-4EF3-9956-54B60191E36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3288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F99995-9E24-4063-8299-028EF3BDCF56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26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8" y="27499678"/>
            <a:ext cx="25727559" cy="8498586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8" y="18138436"/>
            <a:ext cx="25727559" cy="9361240"/>
          </a:xfrm>
        </p:spPr>
        <p:txBody>
          <a:bodyPr anchor="b"/>
          <a:lstStyle>
            <a:lvl1pPr marL="0" indent="0">
              <a:buNone/>
              <a:defRPr sz="1800"/>
            </a:lvl1pPr>
            <a:lvl2pPr marL="401404" indent="0">
              <a:buNone/>
              <a:defRPr sz="1600"/>
            </a:lvl2pPr>
            <a:lvl3pPr marL="802806" indent="0">
              <a:buNone/>
              <a:defRPr sz="1400"/>
            </a:lvl3pPr>
            <a:lvl4pPr marL="1204209" indent="0">
              <a:buNone/>
              <a:defRPr sz="1200"/>
            </a:lvl4pPr>
            <a:lvl5pPr marL="1605613" indent="0">
              <a:buNone/>
              <a:defRPr sz="1200"/>
            </a:lvl5pPr>
            <a:lvl6pPr marL="2007016" indent="0">
              <a:buNone/>
              <a:defRPr sz="1200"/>
            </a:lvl6pPr>
            <a:lvl7pPr marL="2408420" indent="0">
              <a:buNone/>
              <a:defRPr sz="1200"/>
            </a:lvl7pPr>
            <a:lvl8pPr marL="2809822" indent="0">
              <a:buNone/>
              <a:defRPr sz="1200"/>
            </a:lvl8pPr>
            <a:lvl9pPr marL="321122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7DF19-79D1-4CD2-8401-185C594741DA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5314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862" y="12364022"/>
            <a:ext cx="12818739" cy="25675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78679" y="12364022"/>
            <a:ext cx="12818739" cy="25675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97AAA8-AF79-4F34-8B4E-70CC553EE542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596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54" y="1712924"/>
            <a:ext cx="27240172" cy="7132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553" y="9580000"/>
            <a:ext cx="13373301" cy="39913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404" indent="0">
              <a:buNone/>
              <a:defRPr sz="1800" b="1"/>
            </a:lvl2pPr>
            <a:lvl3pPr marL="802806" indent="0">
              <a:buNone/>
              <a:defRPr sz="1600" b="1"/>
            </a:lvl3pPr>
            <a:lvl4pPr marL="1204209" indent="0">
              <a:buNone/>
              <a:defRPr sz="1400" b="1"/>
            </a:lvl4pPr>
            <a:lvl5pPr marL="1605613" indent="0">
              <a:buNone/>
              <a:defRPr sz="1400" b="1"/>
            </a:lvl5pPr>
            <a:lvl6pPr marL="2007016" indent="0">
              <a:buNone/>
              <a:defRPr sz="1400" b="1"/>
            </a:lvl6pPr>
            <a:lvl7pPr marL="2408420" indent="0">
              <a:buNone/>
              <a:defRPr sz="1400" b="1"/>
            </a:lvl7pPr>
            <a:lvl8pPr marL="2809822" indent="0">
              <a:buNone/>
              <a:defRPr sz="1400" b="1"/>
            </a:lvl8pPr>
            <a:lvl9pPr marL="321122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553" y="13571325"/>
            <a:ext cx="13373301" cy="24655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730" y="9580000"/>
            <a:ext cx="13377994" cy="39913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404" indent="0">
              <a:buNone/>
              <a:defRPr sz="1800" b="1"/>
            </a:lvl2pPr>
            <a:lvl3pPr marL="802806" indent="0">
              <a:buNone/>
              <a:defRPr sz="1600" b="1"/>
            </a:lvl3pPr>
            <a:lvl4pPr marL="1204209" indent="0">
              <a:buNone/>
              <a:defRPr sz="1400" b="1"/>
            </a:lvl4pPr>
            <a:lvl5pPr marL="1605613" indent="0">
              <a:buNone/>
              <a:defRPr sz="1400" b="1"/>
            </a:lvl5pPr>
            <a:lvl6pPr marL="2007016" indent="0">
              <a:buNone/>
              <a:defRPr sz="1400" b="1"/>
            </a:lvl6pPr>
            <a:lvl7pPr marL="2408420" indent="0">
              <a:buNone/>
              <a:defRPr sz="1400" b="1"/>
            </a:lvl7pPr>
            <a:lvl8pPr marL="2809822" indent="0">
              <a:buNone/>
              <a:defRPr sz="1400" b="1"/>
            </a:lvl8pPr>
            <a:lvl9pPr marL="321122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730" y="13571325"/>
            <a:ext cx="13377994" cy="24655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600011-936A-49F0-A7E1-5B3C4B646D7C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5625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8C6176-1531-4D3D-B949-1B0361DFBC6F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28700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387268-AA61-436D-8766-C8730F038AB4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5357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53" y="1704671"/>
            <a:ext cx="9957724" cy="725000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78" y="1704673"/>
            <a:ext cx="16920247" cy="3652245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553" y="8954681"/>
            <a:ext cx="9957724" cy="29272448"/>
          </a:xfrm>
        </p:spPr>
        <p:txBody>
          <a:bodyPr/>
          <a:lstStyle>
            <a:lvl1pPr marL="0" indent="0">
              <a:buNone/>
              <a:defRPr sz="1200"/>
            </a:lvl1pPr>
            <a:lvl2pPr marL="401404" indent="0">
              <a:buNone/>
              <a:defRPr sz="1100"/>
            </a:lvl2pPr>
            <a:lvl3pPr marL="802806" indent="0">
              <a:buNone/>
              <a:defRPr sz="900"/>
            </a:lvl3pPr>
            <a:lvl4pPr marL="1204209" indent="0">
              <a:buNone/>
              <a:defRPr sz="800"/>
            </a:lvl4pPr>
            <a:lvl5pPr marL="1605613" indent="0">
              <a:buNone/>
              <a:defRPr sz="800"/>
            </a:lvl5pPr>
            <a:lvl6pPr marL="2007016" indent="0">
              <a:buNone/>
              <a:defRPr sz="800"/>
            </a:lvl6pPr>
            <a:lvl7pPr marL="2408420" indent="0">
              <a:buNone/>
              <a:defRPr sz="800"/>
            </a:lvl7pPr>
            <a:lvl8pPr marL="2809822" indent="0">
              <a:buNone/>
              <a:defRPr sz="800"/>
            </a:lvl8pPr>
            <a:lvl9pPr marL="321122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36BF33-47C7-4EE8-AFB9-374451F8DF7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7019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224" y="29955556"/>
            <a:ext cx="18160740" cy="353729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224" y="3824162"/>
            <a:ext cx="18160740" cy="25675303"/>
          </a:xfrm>
        </p:spPr>
        <p:txBody>
          <a:bodyPr/>
          <a:lstStyle>
            <a:lvl1pPr marL="0" indent="0">
              <a:buNone/>
              <a:defRPr sz="2800"/>
            </a:lvl1pPr>
            <a:lvl2pPr marL="401404" indent="0">
              <a:buNone/>
              <a:defRPr sz="2500"/>
            </a:lvl2pPr>
            <a:lvl3pPr marL="802806" indent="0">
              <a:buNone/>
              <a:defRPr sz="2100"/>
            </a:lvl3pPr>
            <a:lvl4pPr marL="1204209" indent="0">
              <a:buNone/>
              <a:defRPr sz="1800"/>
            </a:lvl4pPr>
            <a:lvl5pPr marL="1605613" indent="0">
              <a:buNone/>
              <a:defRPr sz="1800"/>
            </a:lvl5pPr>
            <a:lvl6pPr marL="2007016" indent="0">
              <a:buNone/>
              <a:defRPr sz="1800"/>
            </a:lvl6pPr>
            <a:lvl7pPr marL="2408420" indent="0">
              <a:buNone/>
              <a:defRPr sz="1800"/>
            </a:lvl7pPr>
            <a:lvl8pPr marL="2809822" indent="0">
              <a:buNone/>
              <a:defRPr sz="1800"/>
            </a:lvl8pPr>
            <a:lvl9pPr marL="3211226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224" y="33492851"/>
            <a:ext cx="18160740" cy="5021140"/>
          </a:xfrm>
        </p:spPr>
        <p:txBody>
          <a:bodyPr/>
          <a:lstStyle>
            <a:lvl1pPr marL="0" indent="0">
              <a:buNone/>
              <a:defRPr sz="1200"/>
            </a:lvl1pPr>
            <a:lvl2pPr marL="401404" indent="0">
              <a:buNone/>
              <a:defRPr sz="1100"/>
            </a:lvl2pPr>
            <a:lvl3pPr marL="802806" indent="0">
              <a:buNone/>
              <a:defRPr sz="900"/>
            </a:lvl3pPr>
            <a:lvl4pPr marL="1204209" indent="0">
              <a:buNone/>
              <a:defRPr sz="800"/>
            </a:lvl4pPr>
            <a:lvl5pPr marL="1605613" indent="0">
              <a:buNone/>
              <a:defRPr sz="800"/>
            </a:lvl5pPr>
            <a:lvl6pPr marL="2007016" indent="0">
              <a:buNone/>
              <a:defRPr sz="800"/>
            </a:lvl6pPr>
            <a:lvl7pPr marL="2408420" indent="0">
              <a:buNone/>
              <a:defRPr sz="800"/>
            </a:lvl7pPr>
            <a:lvl8pPr marL="2809822" indent="0">
              <a:buNone/>
              <a:defRPr sz="800"/>
            </a:lvl8pPr>
            <a:lvl9pPr marL="321122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6F7D8-1D87-4DCC-AAE3-8B4DAD69F7E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1564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25" y="3803650"/>
            <a:ext cx="25727025" cy="713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818" tIns="178910" rIns="357818" bIns="1789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25" y="12365038"/>
            <a:ext cx="25727025" cy="256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125" y="38990588"/>
            <a:ext cx="6305550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>
              <a:defRPr sz="5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0975" y="38990588"/>
            <a:ext cx="9585325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algn="ctr">
              <a:defRPr sz="5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600" y="38990588"/>
            <a:ext cx="6305550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algn="r">
              <a:defRPr sz="5400">
                <a:latin typeface="Times New Roman" pitchFamily="18" charset="0"/>
              </a:defRPr>
            </a:lvl1pPr>
          </a:lstStyle>
          <a:p>
            <a:fld id="{8164626F-7DD4-4CF1-AC32-B7383835C4B2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2pPr>
      <a:lvl3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3pPr>
      <a:lvl4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4pPr>
      <a:lvl5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5pPr>
      <a:lvl6pPr marL="401404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6pPr>
      <a:lvl7pPr marL="802806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7pPr>
      <a:lvl8pPr marL="1204209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8pPr>
      <a:lvl9pPr marL="1605613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9pPr>
    </p:titleStyle>
    <p:bodyStyle>
      <a:lvl1pPr marL="1341438" indent="-1341438" algn="l" defTabSz="3576638" rtl="0" eaLnBrk="0" fontAlgn="base" hangingPunct="0">
        <a:spcBef>
          <a:spcPct val="20000"/>
        </a:spcBef>
        <a:spcAft>
          <a:spcPct val="0"/>
        </a:spcAft>
        <a:buChar char="•"/>
        <a:defRPr sz="12600">
          <a:solidFill>
            <a:schemeClr val="tx1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2906713" indent="-1117600" algn="l" defTabSz="3576638" rtl="0" eaLnBrk="0" fontAlgn="base" hangingPunct="0">
        <a:spcBef>
          <a:spcPct val="20000"/>
        </a:spcBef>
        <a:spcAft>
          <a:spcPct val="0"/>
        </a:spcAft>
        <a:buChar char="–"/>
        <a:defRPr sz="11000">
          <a:solidFill>
            <a:schemeClr val="tx1"/>
          </a:solidFill>
          <a:latin typeface="+mn-lt"/>
          <a:ea typeface="MS PGothic" pitchFamily="34" charset="-128"/>
        </a:defRPr>
      </a:lvl2pPr>
      <a:lvl3pPr marL="4471988" indent="-893763" algn="l" defTabSz="3576638" rtl="0" eaLnBrk="0" fontAlgn="base" hangingPunct="0">
        <a:spcBef>
          <a:spcPct val="20000"/>
        </a:spcBef>
        <a:spcAft>
          <a:spcPct val="0"/>
        </a:spcAft>
        <a:buChar char="•"/>
        <a:defRPr sz="9400">
          <a:solidFill>
            <a:schemeClr val="tx1"/>
          </a:solidFill>
          <a:latin typeface="+mn-lt"/>
          <a:ea typeface="MS PGothic" pitchFamily="34" charset="-128"/>
        </a:defRPr>
      </a:lvl3pPr>
      <a:lvl4pPr marL="6261100" indent="-893763" algn="l" defTabSz="3576638" rtl="0" eaLnBrk="0" fontAlgn="base" hangingPunct="0">
        <a:spcBef>
          <a:spcPct val="20000"/>
        </a:spcBef>
        <a:spcAft>
          <a:spcPct val="0"/>
        </a:spcAft>
        <a:buChar char="–"/>
        <a:defRPr sz="7800">
          <a:solidFill>
            <a:schemeClr val="tx1"/>
          </a:solidFill>
          <a:latin typeface="+mn-lt"/>
          <a:ea typeface="MS PGothic" pitchFamily="34" charset="-128"/>
        </a:defRPr>
      </a:lvl4pPr>
      <a:lvl5pPr marL="8050213" indent="-892175" algn="l" defTabSz="3576638" rtl="0" eaLnBrk="0" fontAlgn="base" hangingPunct="0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MS PGothic" pitchFamily="34" charset="-128"/>
        </a:defRPr>
      </a:lvl5pPr>
      <a:lvl6pPr marL="8451768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6pPr>
      <a:lvl7pPr marL="8853171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7pPr>
      <a:lvl8pPr marL="9254574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8pPr>
      <a:lvl9pPr marL="9655978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404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80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4209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5613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701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8420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9822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1122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3.jpe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png"/><Relationship Id="rId20" Type="http://schemas.openxmlformats.org/officeDocument/2006/relationships/image" Target="../media/image17.jpeg"/><Relationship Id="rId29" Type="http://schemas.openxmlformats.org/officeDocument/2006/relationships/image" Target="../media/image26.png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 descr="D:\projects\sim\presentation\is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5975" y="40461177"/>
            <a:ext cx="210307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D:\workspace\curveball_project\gh-pages\img\logo_200p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4974" y="39644822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3" name="Text Box 13"/>
          <p:cNvSpPr txBox="1">
            <a:spLocks noChangeArrowheads="1"/>
          </p:cNvSpPr>
          <p:nvPr/>
        </p:nvSpPr>
        <p:spPr bwMode="auto">
          <a:xfrm>
            <a:off x="20610513" y="7550150"/>
            <a:ext cx="8458200" cy="26530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3900" b="1" dirty="0" smtClean="0">
                <a:solidFill>
                  <a:srgbClr val="000000"/>
                </a:solidFill>
                <a:latin typeface="Calibri" pitchFamily="34" charset="0"/>
              </a:rPr>
              <a:t>Testing the model</a:t>
            </a:r>
            <a:endParaRPr lang="en-US" altLang="he-IL" sz="3900" b="1" dirty="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he-IL" sz="2500" dirty="0">
                <a:latin typeface="Times New Roman" pitchFamily="18" charset="0"/>
              </a:rPr>
              <a:t>Blah, blah, blah</a:t>
            </a:r>
          </a:p>
        </p:txBody>
      </p:sp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2720" y="11931277"/>
            <a:ext cx="4444320" cy="3122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11"/>
              <p:cNvSpPr txBox="1">
                <a:spLocks noChangeArrowheads="1"/>
              </p:cNvSpPr>
              <p:nvPr/>
            </p:nvSpPr>
            <p:spPr bwMode="auto">
              <a:xfrm>
                <a:off x="11225433" y="19716750"/>
                <a:ext cx="8458200" cy="143637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02806" tIns="401404" rIns="802806" bIns="802806"/>
              <a:lstStyle>
                <a:lvl1pPr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1pPr>
                <a:lvl2pPr marL="742950" indent="-28575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2pPr>
                <a:lvl3pPr marL="11430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3pPr>
                <a:lvl4pPr marL="16002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4pPr>
                <a:lvl5pPr marL="20574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he-IL" sz="3900" b="1" dirty="0" smtClean="0">
                    <a:solidFill>
                      <a:srgbClr val="000000"/>
                    </a:solidFill>
                    <a:latin typeface="Calibri" pitchFamily="34" charset="0"/>
                  </a:rPr>
                  <a:t>Selection estimation</a:t>
                </a:r>
                <a:endParaRPr lang="en-US" altLang="he-IL" sz="21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r>
                  <a:rPr lang="en-US" altLang="he-IL" sz="2500" dirty="0" smtClean="0">
                    <a:latin typeface="Times New Roman" pitchFamily="18" charset="0"/>
                  </a:rPr>
                  <a:t>Kimura and Crow 1970:</a:t>
                </a:r>
              </a:p>
              <a:p>
                <a:pPr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he-IL" sz="25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he-IL" sz="25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25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he-IL" sz="25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he-IL" sz="25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he-IL" sz="25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he-IL" sz="25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he-IL" sz="2500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he-IL" sz="25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he-IL" sz="25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sz="25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he-IL" sz="25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he-IL" sz="25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𝑠𝑡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he-IL" sz="25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he-IL" sz="25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he-IL" sz="2500" dirty="0" smtClean="0">
                    <a:latin typeface="Times New Roman" pitchFamily="18" charset="0"/>
                  </a:rPr>
                  <a:t> - initial frequency 	</a:t>
                </a:r>
                <a14:m>
                  <m:oMath xmlns:m="http://schemas.openxmlformats.org/officeDocument/2006/math">
                    <m:r>
                      <a:rPr lang="en-US" altLang="he-IL" sz="2500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altLang="he-IL" sz="2500" dirty="0" smtClean="0">
                    <a:latin typeface="Times New Roman" pitchFamily="18" charset="0"/>
                  </a:rPr>
                  <a:t> – selection coefficient</a:t>
                </a: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he-IL" sz="2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he-IL" sz="25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he-IL" sz="25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he-IL" sz="2500" b="0" i="1" smtClean="0">
                          <a:latin typeface="Cambria Math"/>
                        </a:rPr>
                        <m:t>=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0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.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495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±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0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.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001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,   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𝑠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=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0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.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0261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±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0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.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00018</m:t>
                      </m:r>
                    </m:oMath>
                  </m:oMathPara>
                </a14:m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51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25433" y="19716750"/>
                <a:ext cx="8458200" cy="143637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39" name="Text Box 7"/>
          <p:cNvSpPr txBox="1">
            <a:spLocks noChangeArrowheads="1"/>
          </p:cNvSpPr>
          <p:nvPr/>
        </p:nvSpPr>
        <p:spPr bwMode="auto">
          <a:xfrm>
            <a:off x="1270000" y="7550151"/>
            <a:ext cx="8458200" cy="1047829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he-IL" sz="4200" b="1" dirty="0" smtClean="0">
                <a:latin typeface="Calibri" pitchFamily="34" charset="0"/>
              </a:rPr>
              <a:t>Growth curves</a:t>
            </a:r>
            <a:endParaRPr lang="en-US" altLang="he-IL" sz="4200" b="1" dirty="0">
              <a:latin typeface="Calibri" pitchFamily="34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he-IL" sz="2500" dirty="0">
                <a:latin typeface="Times New Roman" pitchFamily="18" charset="0"/>
              </a:rPr>
              <a:t>Replace the </a:t>
            </a:r>
            <a:r>
              <a:rPr lang="en-US" altLang="en-US" sz="2500" dirty="0">
                <a:latin typeface="Times New Roman" pitchFamily="18" charset="0"/>
              </a:rPr>
              <a:t>“</a:t>
            </a:r>
            <a:r>
              <a:rPr lang="en-US" altLang="he-IL" sz="2500" dirty="0">
                <a:latin typeface="Times New Roman" pitchFamily="18" charset="0"/>
              </a:rPr>
              <a:t>blah, blah, blah</a:t>
            </a:r>
            <a:r>
              <a:rPr lang="en-US" altLang="en-US" sz="2500" dirty="0">
                <a:latin typeface="Times New Roman" pitchFamily="18" charset="0"/>
              </a:rPr>
              <a:t>”</a:t>
            </a:r>
            <a:r>
              <a:rPr lang="en-US" altLang="he-IL" sz="2500" dirty="0">
                <a:latin typeface="Times New Roman" pitchFamily="18" charset="0"/>
              </a:rPr>
              <a:t> with your own </a:t>
            </a:r>
            <a:r>
              <a:rPr lang="en-US" altLang="en-US" sz="2500" dirty="0">
                <a:latin typeface="Times New Roman" pitchFamily="18" charset="0"/>
              </a:rPr>
              <a:t>“</a:t>
            </a:r>
            <a:r>
              <a:rPr lang="en-US" altLang="he-IL" sz="2500" dirty="0">
                <a:latin typeface="Times New Roman" pitchFamily="18" charset="0"/>
              </a:rPr>
              <a:t>blah, blah, blah.</a:t>
            </a:r>
            <a:r>
              <a:rPr lang="en-US" altLang="en-US" sz="2500" dirty="0">
                <a:latin typeface="Times New Roman" pitchFamily="18" charset="0"/>
              </a:rPr>
              <a:t>”</a:t>
            </a:r>
            <a:r>
              <a:rPr lang="en-US" altLang="he-IL" sz="2500" dirty="0">
                <a:latin typeface="Times New Roman" pitchFamily="18" charset="0"/>
              </a:rPr>
              <a:t>  </a:t>
            </a:r>
            <a:endParaRPr lang="en-US" altLang="ja-JP" sz="2500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he-IL" sz="2500" dirty="0">
                <a:latin typeface="Times New Roman" pitchFamily="18" charset="0"/>
              </a:rPr>
              <a:t>		</a:t>
            </a:r>
            <a:endParaRPr lang="en-US" altLang="he-IL" sz="2500" i="1" dirty="0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0" name="Text Box 11"/>
              <p:cNvSpPr txBox="1">
                <a:spLocks noChangeArrowheads="1"/>
              </p:cNvSpPr>
              <p:nvPr/>
            </p:nvSpPr>
            <p:spPr bwMode="auto">
              <a:xfrm>
                <a:off x="1270223" y="19716750"/>
                <a:ext cx="8458200" cy="143637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02806" tIns="401404" rIns="802806" bIns="802806"/>
              <a:lstStyle>
                <a:lvl1pPr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1pPr>
                <a:lvl2pPr marL="742950" indent="-28575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2pPr>
                <a:lvl3pPr marL="11430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3pPr>
                <a:lvl4pPr marL="16002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4pPr>
                <a:lvl5pPr marL="20574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he-IL" sz="3900" b="1" dirty="0" smtClean="0">
                    <a:solidFill>
                      <a:srgbClr val="000000"/>
                    </a:solidFill>
                    <a:latin typeface="Calibri" pitchFamily="34" charset="0"/>
                  </a:rPr>
                  <a:t>Model selection</a:t>
                </a:r>
                <a:endParaRPr lang="en-US" altLang="he-IL" sz="2100" dirty="0">
                  <a:latin typeface="Times New Roman" pitchFamily="18" charset="0"/>
                </a:endParaRPr>
              </a:p>
              <a:p>
                <a:r>
                  <a:rPr lang="en-US" sz="2500" dirty="0" err="1">
                    <a:latin typeface="Times New Roman" pitchFamily="18" charset="0"/>
                  </a:rPr>
                  <a:t>Baranyi</a:t>
                </a:r>
                <a:r>
                  <a:rPr lang="en-US" sz="2500" dirty="0">
                    <a:latin typeface="Times New Roman" pitchFamily="18" charset="0"/>
                  </a:rPr>
                  <a:t>-Roberts model:</a:t>
                </a:r>
              </a:p>
              <a:p>
                <a:endParaRPr lang="en-US" sz="2400" i="1" dirty="0">
                  <a:latin typeface="Cambria Math"/>
                </a:endParaRPr>
              </a:p>
              <a:p>
                <a:pPr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he-IL" sz="25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he-IL" sz="2500" i="1">
                              <a:latin typeface="Cambria Math"/>
                            </a:rPr>
                            <m:t>𝑑</m:t>
                          </m:r>
                          <m:r>
                            <a:rPr lang="en-US" altLang="he-IL" sz="2500" b="0" i="1" smtClean="0">
                              <a:latin typeface="Cambria Math"/>
                            </a:rPr>
                            <m:t>𝑁</m:t>
                          </m:r>
                        </m:num>
                        <m:den>
                          <m:r>
                            <a:rPr lang="en-US" altLang="he-IL" sz="25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altLang="he-IL" sz="2500" i="1">
                          <a:latin typeface="Cambria Math"/>
                        </a:rPr>
                        <m:t>=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𝑟</m:t>
                      </m:r>
                      <m:r>
                        <a:rPr lang="en-US" sz="2500" i="1">
                          <a:latin typeface="Cambria Math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he-IL" sz="25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25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he-IL" sz="2500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he-IL" sz="25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2500" i="1">
                              <a:latin typeface="Cambria Math"/>
                            </a:rPr>
                            <m:t>1</m:t>
                          </m:r>
                          <m:r>
                            <a:rPr lang="en-US" altLang="he-IL" sz="25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he-IL" sz="25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he-IL" sz="25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he-IL" sz="25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he-IL" sz="2500" b="0" i="1" smtClean="0">
                                          <a:latin typeface="Cambria Math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r>
                                        <a:rPr lang="en-US" altLang="he-IL" sz="2500" b="0" i="1" smtClean="0">
                                          <a:latin typeface="Cambria Math"/>
                                        </a:rPr>
                                        <m:t>𝐾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𝜈</m:t>
                              </m:r>
                            </m:sup>
                          </m:sSup>
                        </m:e>
                      </m:d>
                      <m:r>
                        <a:rPr lang="en-US" altLang="he-IL" sz="2500" b="0" i="1" smtClean="0">
                          <a:latin typeface="Cambria Math"/>
                        </a:rPr>
                        <m:t>,   </m:t>
                      </m:r>
                      <m:r>
                        <a:rPr lang="en-US" sz="2500" b="0" i="1" smtClean="0">
                          <a:latin typeface="Cambria Math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25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5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𝑚𝑡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5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r>
                      <a:rPr lang="en-US" altLang="he-IL" sz="2000" i="1">
                        <a:latin typeface="Cambria Math"/>
                      </a:rPr>
                      <m:t>𝑁</m:t>
                    </m:r>
                  </m:oMath>
                </a14:m>
                <a:r>
                  <a:rPr lang="en-US" altLang="he-IL" sz="2000" dirty="0" smtClean="0">
                    <a:latin typeface="Times New Roman" pitchFamily="18" charset="0"/>
                  </a:rPr>
                  <a:t> – population density		</a:t>
                </a:r>
                <a14:m>
                  <m:oMath xmlns:m="http://schemas.openxmlformats.org/officeDocument/2006/math">
                    <m:r>
                      <a:rPr lang="en-US" altLang="he-IL" sz="2000" i="1">
                        <a:latin typeface="Cambria Math"/>
                      </a:rPr>
                      <m:t>𝐾</m:t>
                    </m:r>
                  </m:oMath>
                </a14:m>
                <a:r>
                  <a:rPr lang="en-US" altLang="he-IL" sz="2000" dirty="0">
                    <a:latin typeface="Times New Roman" pitchFamily="18" charset="0"/>
                  </a:rPr>
                  <a:t> – maximum density</a:t>
                </a:r>
              </a:p>
              <a:p>
                <a:pPr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r>
                      <a:rPr lang="en-US" altLang="he-IL" sz="2000" i="1">
                        <a:latin typeface="Cambria Math"/>
                      </a:rPr>
                      <m:t>𝑟</m:t>
                    </m:r>
                  </m:oMath>
                </a14:m>
                <a:r>
                  <a:rPr lang="en-US" altLang="he-IL" sz="2000" dirty="0" smtClean="0">
                    <a:latin typeface="Times New Roman" pitchFamily="18" charset="0"/>
                  </a:rPr>
                  <a:t> – growth rate </a:t>
                </a:r>
                <a:r>
                  <a:rPr lang="en-US" altLang="he-IL" sz="2000" dirty="0">
                    <a:latin typeface="Times New Roman" pitchFamily="18" charset="0"/>
                  </a:rPr>
                  <a:t>(</a:t>
                </a:r>
                <a:r>
                  <a:rPr lang="en-US" altLang="he-IL" sz="2000" dirty="0" smtClean="0">
                    <a:latin typeface="Times New Roman" pitchFamily="18" charset="0"/>
                  </a:rPr>
                  <a:t>low density)	</a:t>
                </a:r>
                <a14:m>
                  <m:oMath xmlns:m="http://schemas.openxmlformats.org/officeDocument/2006/math">
                    <m:r>
                      <a:rPr lang="en-US" altLang="he-IL" sz="2000" i="1">
                        <a:latin typeface="Cambria Math"/>
                      </a:rPr>
                      <m:t>𝜈</m:t>
                    </m:r>
                  </m:oMath>
                </a14:m>
                <a:r>
                  <a:rPr lang="en-US" altLang="he-IL" sz="2000" dirty="0" smtClean="0">
                    <a:latin typeface="Times New Roman" pitchFamily="18" charset="0"/>
                  </a:rPr>
                  <a:t> – growth deceleration</a:t>
                </a:r>
              </a:p>
              <a:p>
                <a:pPr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he-IL" sz="2000" dirty="0" smtClean="0">
                    <a:latin typeface="Times New Roman" pitchFamily="18" charset="0"/>
                  </a:rPr>
                  <a:t> - physiological adjustment function</a:t>
                </a:r>
              </a:p>
              <a:p>
                <a:pPr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he-IL" sz="2000" dirty="0" smtClean="0">
                    <a:latin typeface="Times New Roman" pitchFamily="18" charset="0"/>
                  </a:rPr>
                  <a:t> - initial physiological state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he-IL" sz="2000" dirty="0" smtClean="0">
                    <a:latin typeface="Times New Roman" pitchFamily="18" charset="0"/>
                  </a:rPr>
                  <a:t> – </a:t>
                </a:r>
                <a:r>
                  <a:rPr lang="en-US" altLang="he-IL" sz="2000" dirty="0" err="1" smtClean="0">
                    <a:latin typeface="Times New Roman" pitchFamily="18" charset="0"/>
                  </a:rPr>
                  <a:t>physio</a:t>
                </a:r>
                <a:r>
                  <a:rPr lang="en-US" altLang="he-IL" sz="2000" dirty="0" smtClean="0">
                    <a:latin typeface="Times New Roman" pitchFamily="18" charset="0"/>
                  </a:rPr>
                  <a:t>. adjustment rate</a:t>
                </a: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4340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0223" y="19716750"/>
                <a:ext cx="8458200" cy="143637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1" name="Text Box 16"/>
          <p:cNvSpPr txBox="1">
            <a:spLocks noChangeArrowheads="1"/>
          </p:cNvSpPr>
          <p:nvPr/>
        </p:nvSpPr>
        <p:spPr bwMode="auto">
          <a:xfrm>
            <a:off x="11225433" y="35783839"/>
            <a:ext cx="8458200" cy="3311668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3900" b="1" dirty="0">
                <a:solidFill>
                  <a:srgbClr val="000000"/>
                </a:solidFill>
                <a:latin typeface="Calibri" pitchFamily="34" charset="0"/>
              </a:rPr>
              <a:t>Acknowledgments</a:t>
            </a: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2" name="Text Box 12"/>
              <p:cNvSpPr txBox="1">
                <a:spLocks noChangeArrowheads="1"/>
              </p:cNvSpPr>
              <p:nvPr/>
            </p:nvSpPr>
            <p:spPr bwMode="auto">
              <a:xfrm>
                <a:off x="10942638" y="7550150"/>
                <a:ext cx="8458200" cy="1047829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02806" tIns="401404" rIns="802806" bIns="802806"/>
              <a:lstStyle>
                <a:lvl1pPr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1pPr>
                <a:lvl2pPr marL="742950" indent="-285750"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2pPr>
                <a:lvl3pPr marL="1143000" indent="-228600"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3pPr>
                <a:lvl4pPr marL="1600200" indent="-228600"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4pPr>
                <a:lvl5pPr marL="2057400" indent="-228600"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9pPr>
              </a:lstStyle>
              <a:p>
                <a:pPr algn="just" eaLnBrk="1" hangingPunct="1"/>
                <a:r>
                  <a:rPr lang="en-US" altLang="he-IL" sz="4200" b="1" dirty="0" smtClean="0">
                    <a:solidFill>
                      <a:srgbClr val="000000"/>
                    </a:solidFill>
                    <a:latin typeface="Calibri" pitchFamily="34" charset="0"/>
                  </a:rPr>
                  <a:t>Competition simulation</a:t>
                </a:r>
              </a:p>
              <a:p>
                <a:pPr eaLnBrk="1" hangingPunct="1">
                  <a:spcBef>
                    <a:spcPct val="10000"/>
                  </a:spcBef>
                </a:pPr>
                <a:r>
                  <a:rPr lang="en-US" altLang="he-IL" sz="2500" dirty="0" smtClean="0">
                    <a:latin typeface="Times New Roman" pitchFamily="18" charset="0"/>
                  </a:rPr>
                  <a:t>Two-strain ordinary differential equation:</a:t>
                </a:r>
              </a:p>
              <a:p>
                <a:pPr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he-IL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he-IL" sz="25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he-IL" sz="25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he-IL" sz="25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altLang="he-IL" sz="25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he-IL" sz="25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he-IL" sz="25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he-IL" sz="25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he-IL" sz="25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he-IL" sz="25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he-IL" sz="25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he-IL" sz="25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25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altLang="he-IL" sz="25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he-IL" sz="25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he-IL" sz="25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he-IL" sz="25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25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altLang="he-IL" sz="25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he-IL" sz="25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he-IL" sz="25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he-IL" sz="25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he-IL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he-IL" sz="2500" b="0" i="1" smtClean="0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he-IL" sz="2500" b="0" i="1" smtClean="0">
                                              <a:latin typeface="Cambria Math"/>
                                            </a:rPr>
                                            <m:t>𝐺</m:t>
                                          </m:r>
                                        </m:sub>
                                      </m:sSub>
                                      <m:r>
                                        <a:rPr lang="en-US" altLang="he-IL" sz="2500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he-IL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he-IL" sz="2500" b="0" i="1" smtClean="0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he-IL" sz="2500" b="0" i="1" smtClean="0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he-IL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he-IL" sz="2500" b="0" i="1" smtClean="0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altLang="he-IL" sz="25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altLang="he-IL" sz="25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sz="2500" b="0" i="1" smtClean="0">
                                      <a:latin typeface="Cambria Math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altLang="he-IL" sz="25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altLang="he-IL" sz="25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4342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42638" y="7550150"/>
                <a:ext cx="8458200" cy="1047829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4" name="Text Box 14"/>
          <p:cNvSpPr txBox="1">
            <a:spLocks noChangeArrowheads="1"/>
          </p:cNvSpPr>
          <p:nvPr/>
        </p:nvSpPr>
        <p:spPr bwMode="auto">
          <a:xfrm>
            <a:off x="1031875" y="4118665"/>
            <a:ext cx="28194000" cy="1855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0842" tIns="240842" rIns="240842" bIns="240842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525"/>
              </a:spcAft>
            </a:pPr>
            <a:r>
              <a:rPr lang="en-US" altLang="he-IL" sz="5300" b="1" u="sng" dirty="0" err="1" smtClean="0">
                <a:latin typeface="Calibri" pitchFamily="34" charset="0"/>
              </a:rPr>
              <a:t>Yoav</a:t>
            </a:r>
            <a:r>
              <a:rPr lang="en-US" altLang="he-IL" sz="5300" b="1" u="sng" dirty="0" smtClean="0">
                <a:latin typeface="Calibri" pitchFamily="34" charset="0"/>
              </a:rPr>
              <a:t> Ram</a:t>
            </a:r>
            <a:r>
              <a:rPr lang="en-US" altLang="he-IL" sz="5300" b="1" baseline="30000" dirty="0" smtClean="0">
                <a:latin typeface="Calibri" pitchFamily="34" charset="0"/>
              </a:rPr>
              <a:t>1</a:t>
            </a:r>
            <a:r>
              <a:rPr lang="en-US" altLang="he-IL" sz="5300" b="1" dirty="0" smtClean="0">
                <a:latin typeface="Calibri" pitchFamily="34" charset="0"/>
              </a:rPr>
              <a:t>, </a:t>
            </a:r>
            <a:r>
              <a:rPr lang="en-US" altLang="he-IL" sz="5300" b="1" dirty="0" err="1" smtClean="0">
                <a:latin typeface="Calibri" pitchFamily="34" charset="0"/>
              </a:rPr>
              <a:t>Eynat</a:t>
            </a:r>
            <a:r>
              <a:rPr lang="en-US" altLang="he-IL" sz="5300" b="1" dirty="0" smtClean="0">
                <a:latin typeface="Calibri" pitchFamily="34" charset="0"/>
              </a:rPr>
              <a:t> Dellus-Gur</a:t>
            </a:r>
            <a:r>
              <a:rPr lang="en-US" altLang="he-IL" sz="5300" b="1" baseline="30000" dirty="0" smtClean="0">
                <a:latin typeface="Calibri" pitchFamily="34" charset="0"/>
              </a:rPr>
              <a:t>1</a:t>
            </a:r>
            <a:r>
              <a:rPr lang="en-US" altLang="he-IL" sz="5300" b="1" dirty="0" smtClean="0">
                <a:latin typeface="Calibri" pitchFamily="34" charset="0"/>
              </a:rPr>
              <a:t>, Uri Obolski</a:t>
            </a:r>
            <a:r>
              <a:rPr lang="en-US" altLang="he-IL" sz="5300" b="1" baseline="30000" dirty="0" smtClean="0">
                <a:latin typeface="Calibri" pitchFamily="34" charset="0"/>
              </a:rPr>
              <a:t>1</a:t>
            </a:r>
            <a:r>
              <a:rPr lang="en-US" altLang="he-IL" sz="5300" b="1" dirty="0" smtClean="0">
                <a:latin typeface="Calibri" pitchFamily="34" charset="0"/>
              </a:rPr>
              <a:t>, </a:t>
            </a:r>
            <a:r>
              <a:rPr lang="en-US" altLang="he-IL" sz="5300" b="1" dirty="0" err="1" smtClean="0">
                <a:latin typeface="Calibri" pitchFamily="34" charset="0"/>
              </a:rPr>
              <a:t>Maayan</a:t>
            </a:r>
            <a:r>
              <a:rPr lang="en-US" altLang="he-IL" sz="5300" b="1" dirty="0" smtClean="0">
                <a:latin typeface="Calibri" pitchFamily="34" charset="0"/>
              </a:rPr>
              <a:t> Bibi</a:t>
            </a:r>
            <a:r>
              <a:rPr lang="en-US" altLang="he-IL" sz="5300" b="1" baseline="30000" dirty="0" smtClean="0">
                <a:latin typeface="Calibri" pitchFamily="34" charset="0"/>
              </a:rPr>
              <a:t>2</a:t>
            </a:r>
            <a:r>
              <a:rPr lang="en-US" altLang="he-IL" sz="5300" b="1" dirty="0" smtClean="0">
                <a:latin typeface="Calibri" pitchFamily="34" charset="0"/>
              </a:rPr>
              <a:t>, Judith Berman</a:t>
            </a:r>
            <a:r>
              <a:rPr lang="en-US" altLang="he-IL" sz="5300" b="1" baseline="30000" dirty="0" smtClean="0">
                <a:latin typeface="Calibri" pitchFamily="34" charset="0"/>
              </a:rPr>
              <a:t>2</a:t>
            </a:r>
            <a:r>
              <a:rPr lang="en-US" altLang="he-IL" sz="5300" b="1" dirty="0" smtClean="0">
                <a:latin typeface="Calibri" pitchFamily="34" charset="0"/>
              </a:rPr>
              <a:t>, </a:t>
            </a:r>
            <a:r>
              <a:rPr lang="en-US" altLang="he-IL" sz="5300" b="1" dirty="0" err="1" smtClean="0">
                <a:latin typeface="Calibri" pitchFamily="34" charset="0"/>
              </a:rPr>
              <a:t>Lilach</a:t>
            </a:r>
            <a:r>
              <a:rPr lang="en-US" altLang="he-IL" sz="5300" b="1" dirty="0" smtClean="0">
                <a:latin typeface="Calibri" pitchFamily="34" charset="0"/>
              </a:rPr>
              <a:t> Hadany</a:t>
            </a:r>
            <a:r>
              <a:rPr lang="en-US" altLang="he-IL" sz="5300" b="1" baseline="30000" dirty="0" smtClean="0">
                <a:latin typeface="Calibri" pitchFamily="34" charset="0"/>
              </a:rPr>
              <a:t>1</a:t>
            </a:r>
            <a:r>
              <a:rPr lang="en-US" altLang="he-IL" sz="5300" b="1" dirty="0" smtClean="0">
                <a:latin typeface="Calibri" pitchFamily="34" charset="0"/>
              </a:rPr>
              <a:t/>
            </a:r>
            <a:br>
              <a:rPr lang="en-US" altLang="he-IL" sz="5300" b="1" dirty="0" smtClean="0">
                <a:latin typeface="Calibri" pitchFamily="34" charset="0"/>
              </a:rPr>
            </a:br>
            <a:r>
              <a:rPr lang="en-US" altLang="he-IL" sz="3600" dirty="0" smtClean="0">
                <a:latin typeface="Calibri" pitchFamily="34" charset="0"/>
              </a:rPr>
              <a:t>Dept. of Molecular Biology &amp; Ecology of Plants</a:t>
            </a:r>
            <a:r>
              <a:rPr lang="en-US" altLang="he-IL" sz="3600" baseline="30000" dirty="0" smtClean="0">
                <a:latin typeface="Calibri" pitchFamily="34" charset="0"/>
              </a:rPr>
              <a:t>1</a:t>
            </a:r>
            <a:r>
              <a:rPr lang="en-US" altLang="he-IL" sz="3600" dirty="0" smtClean="0">
                <a:latin typeface="Calibri" pitchFamily="34" charset="0"/>
              </a:rPr>
              <a:t> and Dept. of Molecular Microbiology &amp; Biotechnology</a:t>
            </a:r>
            <a:r>
              <a:rPr lang="en-US" altLang="he-IL" sz="3600" baseline="30000" dirty="0" smtClean="0">
                <a:latin typeface="Calibri" pitchFamily="34" charset="0"/>
              </a:rPr>
              <a:t>2</a:t>
            </a:r>
            <a:r>
              <a:rPr lang="en-US" altLang="he-IL" sz="3600" dirty="0" smtClean="0">
                <a:latin typeface="Calibri" pitchFamily="34" charset="0"/>
              </a:rPr>
              <a:t>, Tel-Aviv University, Tel-Aviv, Israel</a:t>
            </a:r>
            <a:endParaRPr lang="en-US" altLang="he-IL" sz="5300" dirty="0">
              <a:latin typeface="Calibri" pitchFamily="34" charset="0"/>
            </a:endParaRPr>
          </a:p>
        </p:txBody>
      </p:sp>
      <p:sp>
        <p:nvSpPr>
          <p:cNvPr id="2" name="Text Box 15"/>
          <p:cNvSpPr txBox="1">
            <a:spLocks noChangeArrowheads="1"/>
          </p:cNvSpPr>
          <p:nvPr/>
        </p:nvSpPr>
        <p:spPr bwMode="auto">
          <a:xfrm>
            <a:off x="1270223" y="35783432"/>
            <a:ext cx="8389715" cy="611346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802806" tIns="401404" rIns="802806" bIns="802806" numCol="2" spcCol="802806"/>
          <a:lstStyle/>
          <a:p>
            <a:pPr marL="439035" indent="-439035">
              <a:spcBef>
                <a:spcPct val="50000"/>
              </a:spcBef>
              <a:defRPr/>
            </a:pPr>
            <a:r>
              <a:rPr lang="en-US" sz="3900" b="1" dirty="0" smtClean="0">
                <a:solidFill>
                  <a:srgbClr val="000000"/>
                </a:solidFill>
                <a:latin typeface="Calibri"/>
                <a:ea typeface="ＭＳ Ｐゴシック" pitchFamily="-111" charset="-128"/>
                <a:cs typeface="ＭＳ Ｐゴシック" pitchFamily="-111" charset="-128"/>
              </a:rPr>
              <a:t>References</a:t>
            </a:r>
          </a:p>
          <a:p>
            <a:pPr marL="439035" indent="-439035">
              <a:spcBef>
                <a:spcPts val="1054"/>
              </a:spcBef>
              <a:defRPr/>
            </a:pPr>
            <a:r>
              <a:rPr lang="en-US" sz="2500" dirty="0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blah, and blah.  2012. 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and more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.  </a:t>
            </a:r>
            <a:r>
              <a:rPr lang="en-US" sz="2500" i="1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Journal of </a:t>
            </a:r>
            <a:r>
              <a:rPr lang="en-US" sz="2500" i="1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Blahology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 1:1-2.</a:t>
            </a:r>
          </a:p>
          <a:p>
            <a:pPr marL="439035" indent="-439035">
              <a:defRPr/>
            </a:pP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Blah, blah, and blah.  2012. 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and more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.  </a:t>
            </a:r>
            <a:r>
              <a:rPr lang="en-US" sz="2500" i="1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Journal of </a:t>
            </a:r>
            <a:r>
              <a:rPr lang="en-US" sz="2500" i="1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Blahology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 1:1-2.</a:t>
            </a:r>
          </a:p>
          <a:p>
            <a:pPr marL="439035" indent="-439035">
              <a:defRPr/>
            </a:pP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Blah, blah, and blah.  2012. 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and more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.  </a:t>
            </a:r>
            <a:r>
              <a:rPr lang="en-US" sz="2500" i="1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Journal of </a:t>
            </a:r>
            <a:r>
              <a:rPr lang="en-US" sz="2500" i="1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Blahology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 1:1-2.</a:t>
            </a:r>
          </a:p>
          <a:p>
            <a:pPr marL="439035" indent="-439035">
              <a:defRPr/>
            </a:pP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Blah, blah, and blah.  2012. 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and more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.  </a:t>
            </a:r>
            <a:r>
              <a:rPr lang="en-US" sz="2500" i="1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Journal of </a:t>
            </a:r>
            <a:r>
              <a:rPr lang="en-US" sz="2500" i="1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Blahology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 1:1-2.</a:t>
            </a:r>
          </a:p>
          <a:p>
            <a:pPr marL="439035" indent="-439035">
              <a:defRPr/>
            </a:pPr>
            <a:r>
              <a:rPr lang="en-US" sz="2500" dirty="0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Blah, blah, and blah.  2012.  </a:t>
            </a:r>
            <a:r>
              <a:rPr lang="en-US" sz="2500" dirty="0" err="1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sz="2500" dirty="0" err="1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and more </a:t>
            </a:r>
            <a:r>
              <a:rPr lang="en-US" sz="2500" dirty="0" err="1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.  </a:t>
            </a:r>
            <a:r>
              <a:rPr lang="en-US" sz="2500" i="1" dirty="0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Journal of </a:t>
            </a:r>
            <a:r>
              <a:rPr lang="en-US" sz="2500" i="1" dirty="0" err="1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Blahology</a:t>
            </a:r>
            <a:r>
              <a:rPr lang="en-US" sz="2500" dirty="0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 1:1-2.</a:t>
            </a:r>
            <a:endParaRPr lang="en-US" sz="2500" dirty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3" name="Rectangle 180"/>
          <p:cNvSpPr>
            <a:spLocks noChangeArrowheads="1"/>
          </p:cNvSpPr>
          <p:nvPr/>
        </p:nvSpPr>
        <p:spPr bwMode="auto">
          <a:xfrm>
            <a:off x="530167" y="689981"/>
            <a:ext cx="29229465" cy="306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280" tIns="40140" rIns="80280" bIns="40140" anchor="ctr">
            <a:spAutoFit/>
          </a:bodyPr>
          <a:lstStyle/>
          <a:p>
            <a:pPr algn="ctr">
              <a:defRPr/>
            </a:pPr>
            <a:r>
              <a:rPr lang="en-US" sz="9700" b="1" dirty="0">
                <a:ln>
                  <a:solidFill>
                    <a:schemeClr val="bg1"/>
                  </a:solidFill>
                </a:ln>
                <a:latin typeface="Calibri"/>
                <a:ea typeface="ＭＳ Ｐゴシック" charset="0"/>
                <a:cs typeface="ＭＳ Ｐゴシック" charset="0"/>
              </a:rPr>
              <a:t>Predicting competition dynamics and estimating selection coefficients using eco-evolutionary models</a:t>
            </a:r>
          </a:p>
        </p:txBody>
      </p:sp>
      <p:sp>
        <p:nvSpPr>
          <p:cNvPr id="7" name="Oval 6"/>
          <p:cNvSpPr/>
          <p:nvPr/>
        </p:nvSpPr>
        <p:spPr>
          <a:xfrm>
            <a:off x="3917950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08775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501188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2293600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5084425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7876838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0667663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3460075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6250900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6" name="Picture 25" descr="C:\Users\yoavram\Downloads\Minerva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7295" y="40159962"/>
            <a:ext cx="6250883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yoavram\Downloads\minerva_stiftung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829" y="40159962"/>
            <a:ext cx="1885714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6" t="8170" r="5722" b="11134"/>
          <a:stretch/>
        </p:blipFill>
        <p:spPr bwMode="auto">
          <a:xfrm>
            <a:off x="23193829" y="35871305"/>
            <a:ext cx="5617029" cy="145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8923" y="38122420"/>
            <a:ext cx="1339140" cy="165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136728" y="38179570"/>
            <a:ext cx="2674130" cy="138499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altLang="he-IL" b="1" dirty="0">
                <a:solidFill>
                  <a:srgbClr val="0070C0"/>
                </a:solidFill>
                <a:latin typeface="Times New Roman" pitchFamily="18" charset="0"/>
              </a:rPr>
              <a:t>Israeli Ministry </a:t>
            </a:r>
            <a:endParaRPr lang="en-US" altLang="he-IL" b="1" dirty="0" smtClean="0">
              <a:solidFill>
                <a:srgbClr val="0070C0"/>
              </a:solidFill>
              <a:latin typeface="Times New Roman" pitchFamily="18" charset="0"/>
            </a:endParaRPr>
          </a:p>
          <a:p>
            <a:pPr algn="ctr"/>
            <a:r>
              <a:rPr lang="en-US" altLang="he-IL" b="1" dirty="0" smtClean="0">
                <a:solidFill>
                  <a:srgbClr val="0070C0"/>
                </a:solidFill>
                <a:latin typeface="Times New Roman" pitchFamily="18" charset="0"/>
              </a:rPr>
              <a:t>of Science </a:t>
            </a:r>
            <a:r>
              <a:rPr lang="en-US" altLang="he-IL" b="1" dirty="0">
                <a:solidFill>
                  <a:srgbClr val="0070C0"/>
                </a:solidFill>
                <a:latin typeface="Times New Roman" pitchFamily="18" charset="0"/>
              </a:rPr>
              <a:t>and </a:t>
            </a:r>
            <a:endParaRPr lang="en-US" altLang="he-IL" b="1" dirty="0" smtClean="0">
              <a:solidFill>
                <a:srgbClr val="0070C0"/>
              </a:solidFill>
              <a:latin typeface="Times New Roman" pitchFamily="18" charset="0"/>
            </a:endParaRPr>
          </a:p>
          <a:p>
            <a:pPr algn="ctr"/>
            <a:r>
              <a:rPr lang="en-US" altLang="he-IL" b="1" dirty="0" smtClean="0">
                <a:solidFill>
                  <a:srgbClr val="0070C0"/>
                </a:solidFill>
                <a:latin typeface="Times New Roman" pitchFamily="18" charset="0"/>
              </a:rPr>
              <a:t>Technology</a:t>
            </a:r>
            <a:endParaRPr lang="en-US" altLang="he-IL" b="1" dirty="0">
              <a:solidFill>
                <a:srgbClr val="0070C0"/>
              </a:solidFill>
              <a:latin typeface="Times New Roman" pitchFamily="18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9484" y="40129122"/>
            <a:ext cx="3559838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D:\university\presentations\GRC2015\all_curves.png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9" r="8142"/>
          <a:stretch/>
        </p:blipFill>
        <p:spPr bwMode="auto">
          <a:xfrm>
            <a:off x="1438664" y="10417193"/>
            <a:ext cx="7920000" cy="615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university\presentations\GRC2015\model_fits.pn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t="7351" r="7172"/>
          <a:stretch/>
        </p:blipFill>
        <p:spPr bwMode="auto">
          <a:xfrm>
            <a:off x="1539100" y="27984450"/>
            <a:ext cx="7920000" cy="568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university\presentations\GRC2015\G_models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88" y="24278706"/>
            <a:ext cx="7920000" cy="2970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D:\university\presentations\GRC2015\competition.png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" t="5568" r="7260"/>
          <a:stretch/>
        </p:blipFill>
        <p:spPr bwMode="auto">
          <a:xfrm>
            <a:off x="11184899" y="11921787"/>
            <a:ext cx="7920000" cy="578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D:\university\presentations\GRC2015\frequency_fit.png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" t="6989" r="7992"/>
          <a:stretch/>
        </p:blipFill>
        <p:spPr bwMode="auto">
          <a:xfrm>
            <a:off x="11494533" y="22739600"/>
            <a:ext cx="7920000" cy="564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4042" y="26955750"/>
            <a:ext cx="8460000" cy="7138125"/>
          </a:xfrm>
          <a:prstGeom prst="rect">
            <a:avLst/>
          </a:prstGeom>
        </p:spPr>
      </p:pic>
      <p:pic>
        <p:nvPicPr>
          <p:cNvPr id="1045" name="Picture 21" descr="D:\university\presentations\GRC2015\competition2.png"/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" t="6634" r="7665"/>
          <a:stretch/>
        </p:blipFill>
        <p:spPr bwMode="auto">
          <a:xfrm>
            <a:off x="20909163" y="15298282"/>
            <a:ext cx="7920000" cy="565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D:\university\presentations\GRC2015\total_OD_comparison.png"/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4" t="5686" r="7665"/>
          <a:stretch/>
        </p:blipFill>
        <p:spPr bwMode="auto">
          <a:xfrm>
            <a:off x="20890858" y="20901025"/>
            <a:ext cx="7920000" cy="581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3602" y="16568171"/>
            <a:ext cx="2103438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 descr="D:\university\presentations\GRC2015\plate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1357" y="8593347"/>
            <a:ext cx="4395788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D:\workspace\curveball_project\Plato\public\plato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4533" y="40159962"/>
            <a:ext cx="1290989" cy="167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C:\Users\yoavram\Pictures\yoav_mypictr_Facebook.jp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6926" y="35871305"/>
            <a:ext cx="1905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407650" y="39673593"/>
            <a:ext cx="3714750" cy="4770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25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/>
              <a:t>plato.yoavram.com</a:t>
            </a:r>
            <a:endParaRPr lang="he-IL" dirty="0"/>
          </a:p>
        </p:txBody>
      </p:sp>
      <p:sp>
        <p:nvSpPr>
          <p:cNvPr id="69" name="TextBox 68"/>
          <p:cNvSpPr txBox="1"/>
          <p:nvPr/>
        </p:nvSpPr>
        <p:spPr>
          <a:xfrm>
            <a:off x="12334354" y="42095853"/>
            <a:ext cx="4353446" cy="4770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curveball.yoavram.com</a:t>
            </a:r>
            <a:endParaRPr lang="he-IL" sz="2500" dirty="0">
              <a:latin typeface="Consolas" panose="020B0609020204030204" pitchFamily="49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0266242" y="38344080"/>
            <a:ext cx="5002971" cy="1815882"/>
            <a:chOff x="323528" y="5287813"/>
            <a:chExt cx="5002971" cy="1815882"/>
          </a:xfrm>
        </p:grpSpPr>
        <p:grpSp>
          <p:nvGrpSpPr>
            <p:cNvPr id="49" name="Group 48"/>
            <p:cNvGrpSpPr/>
            <p:nvPr/>
          </p:nvGrpSpPr>
          <p:grpSpPr>
            <a:xfrm>
              <a:off x="413187" y="5287813"/>
              <a:ext cx="4913312" cy="1815882"/>
              <a:chOff x="1026840" y="5356373"/>
              <a:chExt cx="4913312" cy="1815882"/>
            </a:xfrm>
          </p:grpSpPr>
          <p:pic>
            <p:nvPicPr>
              <p:cNvPr id="52" name="Picture 1"/>
              <p:cNvPicPr>
                <a:picLocks noChangeAspect="1" noChangeArrowheads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6840" y="5932512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3" name="Picture 2"/>
              <p:cNvPicPr>
                <a:picLocks noChangeAspect="1" noChangeArrowheads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6840" y="550046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4" name="Picture 3"/>
              <p:cNvPicPr>
                <a:picLocks noChangeAspect="1" noChangeArrowheads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6840" y="6721152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5" name="Rectangle 54"/>
              <p:cNvSpPr/>
              <p:nvPr/>
            </p:nvSpPr>
            <p:spPr>
              <a:xfrm>
                <a:off x="1368152" y="5356373"/>
                <a:ext cx="4572000" cy="181588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800" b="1" dirty="0"/>
                  <a:t>yoav@yoavram.com</a:t>
                </a:r>
              </a:p>
              <a:p>
                <a:pPr algn="l" rtl="0"/>
                <a:r>
                  <a:rPr lang="en-US" sz="2800" b="1" dirty="0" smtClean="0"/>
                  <a:t>@</a:t>
                </a:r>
                <a:r>
                  <a:rPr lang="en-US" sz="2800" b="1" dirty="0" err="1" smtClean="0"/>
                  <a:t>yoavram</a:t>
                </a:r>
                <a:endParaRPr lang="en-US" sz="2800" b="1" dirty="0" smtClean="0"/>
              </a:p>
              <a:p>
                <a:pPr algn="l" rtl="0"/>
                <a:r>
                  <a:rPr lang="en-US" b="1" dirty="0" smtClean="0"/>
                  <a:t>@</a:t>
                </a:r>
                <a:r>
                  <a:rPr lang="en-US" sz="2800" b="1" dirty="0" err="1" smtClean="0"/>
                  <a:t>yoavram</a:t>
                </a:r>
                <a:endParaRPr lang="en-US" sz="2800" b="1" dirty="0"/>
              </a:p>
              <a:p>
                <a:pPr algn="l" rtl="0"/>
                <a:r>
                  <a:rPr lang="en-US" sz="2800" b="1" dirty="0" smtClean="0"/>
                  <a:t>www.yoavram.com</a:t>
                </a:r>
                <a:endParaRPr lang="he-IL" sz="2800" b="1" dirty="0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323528" y="6165304"/>
              <a:ext cx="34131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dirty="0" smtClean="0">
                  <a:latin typeface="github-octicons" panose="02000503000000000000" pitchFamily="2" charset="0"/>
                </a:rPr>
                <a:t>a</a:t>
              </a:r>
              <a:endParaRPr lang="he-IL" sz="2400" dirty="0">
                <a:latin typeface="github-octicons" panose="02000503000000000000" pitchFamily="2" charset="0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6678</TotalTime>
  <Words>326</Words>
  <Application>Microsoft Office PowerPoint</Application>
  <PresentationFormat>Custom</PresentationFormat>
  <Paragraphs>57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LinksUpToDate>false</LinksUpToDate>
  <SharedDoc>false</SharedDoc>
  <HyperlinkBase>http://colinpurrington.com/tips/academic/posterdesign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subject>conference poster</dc:subject>
  <dc:creator>Colin Purrington</dc:creator>
  <cp:keywords>poster, conference, session, meeting, symposium, research, presentation</cp:keywords>
  <dc:description>This template is free for you to use to create your poster.  Do not host this file on your own server, even in adapted form. If you need to post a template, please steal somebody else's or just make your own (it's easy).  Thanks!</dc:description>
  <cp:lastModifiedBy>Yoav Ram</cp:lastModifiedBy>
  <cp:revision>584</cp:revision>
  <cp:lastPrinted>2011-10-30T12:54:45Z</cp:lastPrinted>
  <dcterms:created xsi:type="dcterms:W3CDTF">2012-06-12T14:08:55Z</dcterms:created>
  <dcterms:modified xsi:type="dcterms:W3CDTF">2015-06-08T13:33:58Z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