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-3324" y="-144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6/7/2015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0"/>
            <a:ext cx="8458200" cy="1361757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he-IL" sz="4200" b="1">
                <a:latin typeface="Calibri" pitchFamily="34" charset="0"/>
              </a:rPr>
              <a:t>Introduction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500">
                <a:latin typeface="Times New Roman" pitchFamily="18" charset="0"/>
              </a:rPr>
              <a:t>Replace the </a:t>
            </a:r>
            <a:r>
              <a:rPr lang="en-US" altLang="en-US" sz="2500">
                <a:latin typeface="Times New Roman" pitchFamily="18" charset="0"/>
              </a:rPr>
              <a:t>“</a:t>
            </a:r>
            <a:r>
              <a:rPr lang="en-US" altLang="he-IL" sz="2500">
                <a:latin typeface="Times New Roman" pitchFamily="18" charset="0"/>
              </a:rPr>
              <a:t>blah, blah, blah</a:t>
            </a:r>
            <a:r>
              <a:rPr lang="en-US" altLang="en-US" sz="2500">
                <a:latin typeface="Times New Roman" pitchFamily="18" charset="0"/>
              </a:rPr>
              <a:t>”</a:t>
            </a:r>
            <a:r>
              <a:rPr lang="en-US" altLang="he-IL" sz="2500">
                <a:latin typeface="Times New Roman" pitchFamily="18" charset="0"/>
              </a:rPr>
              <a:t> with your own </a:t>
            </a:r>
            <a:r>
              <a:rPr lang="en-US" altLang="en-US" sz="2500">
                <a:latin typeface="Times New Roman" pitchFamily="18" charset="0"/>
              </a:rPr>
              <a:t>“</a:t>
            </a:r>
            <a:r>
              <a:rPr lang="en-US" altLang="he-IL" sz="2500">
                <a:latin typeface="Times New Roman" pitchFamily="18" charset="0"/>
              </a:rPr>
              <a:t>blah, blah, blah.</a:t>
            </a:r>
            <a:r>
              <a:rPr lang="en-US" altLang="en-US" sz="2500">
                <a:latin typeface="Times New Roman" pitchFamily="18" charset="0"/>
              </a:rPr>
              <a:t>”</a:t>
            </a:r>
            <a:r>
              <a:rPr lang="en-US" altLang="he-IL" sz="2500">
                <a:latin typeface="Times New Roman" pitchFamily="18" charset="0"/>
              </a:rPr>
              <a:t>  </a:t>
            </a:r>
            <a:endParaRPr lang="en-US" altLang="ja-JP" sz="250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>
                <a:latin typeface="Times New Roman" pitchFamily="18" charset="0"/>
              </a:rPr>
              <a:t>		</a:t>
            </a:r>
            <a:endParaRPr lang="en-US" altLang="he-IL" sz="2500" i="1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>
              <a:latin typeface="Times New Roman" pitchFamily="18" charset="0"/>
            </a:endParaRP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270000" y="22226588"/>
            <a:ext cx="8458200" cy="118538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he-IL" sz="3900" b="1">
                <a:solidFill>
                  <a:srgbClr val="000000"/>
                </a:solidFill>
                <a:latin typeface="Calibri" pitchFamily="34" charset="0"/>
              </a:rPr>
              <a:t>Materials and methods</a:t>
            </a:r>
            <a:r>
              <a:rPr lang="en-US" altLang="he-IL" sz="2100">
                <a:solidFill>
                  <a:srgbClr val="FF8000"/>
                </a:solidFill>
                <a:latin typeface="Times New Roman" pitchFamily="18" charset="0"/>
              </a:rPr>
              <a:t>	</a:t>
            </a:r>
            <a:endParaRPr lang="en-US" altLang="he-IL" sz="210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>
                <a:latin typeface="Times New Roman" pitchFamily="18" charset="0"/>
              </a:rPr>
              <a:t>Blah, blah, blah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>
              <a:latin typeface="Times New Roman" pitchFamily="18" charset="0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5894051" y="35783839"/>
            <a:ext cx="6109606" cy="394720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 smtClean="0">
                <a:latin typeface="Times New Roman" pitchFamily="18" charset="0"/>
              </a:rPr>
              <a:t>We thank </a:t>
            </a:r>
            <a:r>
              <a:rPr lang="en-US" altLang="he-IL" sz="2500" dirty="0" err="1" smtClean="0">
                <a:latin typeface="Times New Roman" pitchFamily="18" charset="0"/>
              </a:rPr>
              <a:t>Tzachi</a:t>
            </a:r>
            <a:r>
              <a:rPr lang="en-US" altLang="he-IL" sz="2500" dirty="0" smtClean="0">
                <a:latin typeface="Times New Roman" pitchFamily="18" charset="0"/>
              </a:rPr>
              <a:t> </a:t>
            </a:r>
            <a:r>
              <a:rPr lang="en-US" altLang="he-IL" sz="2500" dirty="0" err="1" smtClean="0">
                <a:latin typeface="Times New Roman" pitchFamily="18" charset="0"/>
              </a:rPr>
              <a:t>Pilpel</a:t>
            </a:r>
            <a:r>
              <a:rPr lang="en-US" altLang="he-IL" sz="2500" dirty="0" smtClean="0">
                <a:latin typeface="Times New Roman" pitchFamily="18" charset="0"/>
              </a:rPr>
              <a:t>, </a:t>
            </a:r>
            <a:r>
              <a:rPr lang="en-US" altLang="he-IL" sz="2500" dirty="0" err="1" smtClean="0">
                <a:latin typeface="Times New Roman" pitchFamily="18" charset="0"/>
              </a:rPr>
              <a:t>Orna</a:t>
            </a:r>
            <a:r>
              <a:rPr lang="en-US" altLang="he-IL" sz="2500" dirty="0" smtClean="0">
                <a:latin typeface="Times New Roman" pitchFamily="18" charset="0"/>
              </a:rPr>
              <a:t> </a:t>
            </a:r>
            <a:r>
              <a:rPr lang="en-US" altLang="he-IL" sz="2500" dirty="0" err="1" smtClean="0">
                <a:latin typeface="Times New Roman" pitchFamily="18" charset="0"/>
              </a:rPr>
              <a:t>Dahan</a:t>
            </a:r>
            <a:r>
              <a:rPr lang="en-US" altLang="he-IL" sz="2500" dirty="0" smtClean="0">
                <a:latin typeface="Times New Roman" pitchFamily="18" charset="0"/>
              </a:rPr>
              <a:t>, </a:t>
            </a:r>
            <a:r>
              <a:rPr lang="en-US" altLang="he-IL" sz="2500" dirty="0" err="1" smtClean="0">
                <a:latin typeface="Times New Roman" pitchFamily="18" charset="0"/>
              </a:rPr>
              <a:t>Idan</a:t>
            </a:r>
            <a:r>
              <a:rPr lang="en-US" altLang="he-IL" sz="2500" dirty="0" smtClean="0">
                <a:latin typeface="Times New Roman" pitchFamily="18" charset="0"/>
              </a:rPr>
              <a:t> </a:t>
            </a:r>
            <a:r>
              <a:rPr lang="en-US" altLang="he-IL" sz="2500" dirty="0" err="1" smtClean="0">
                <a:latin typeface="Times New Roman" pitchFamily="18" charset="0"/>
              </a:rPr>
              <a:t>Frumkin</a:t>
            </a:r>
            <a:r>
              <a:rPr lang="en-US" altLang="he-IL" sz="2500" dirty="0" smtClean="0">
                <a:latin typeface="Times New Roman" pitchFamily="18" charset="0"/>
              </a:rPr>
              <a:t>, </a:t>
            </a:r>
            <a:r>
              <a:rPr lang="en-US" altLang="he-IL" sz="2500" dirty="0" err="1" smtClean="0">
                <a:latin typeface="Times New Roman" pitchFamily="18" charset="0"/>
              </a:rPr>
              <a:t>Dorit</a:t>
            </a:r>
            <a:r>
              <a:rPr lang="en-US" altLang="he-IL" sz="2500" dirty="0" smtClean="0">
                <a:latin typeface="Times New Roman" pitchFamily="18" charset="0"/>
              </a:rPr>
              <a:t> </a:t>
            </a:r>
            <a:r>
              <a:rPr lang="en-US" altLang="he-IL" sz="2500" dirty="0" err="1" smtClean="0">
                <a:latin typeface="Times New Roman" pitchFamily="18" charset="0"/>
              </a:rPr>
              <a:t>Hizi</a:t>
            </a:r>
            <a:r>
              <a:rPr lang="en-US" altLang="he-IL" sz="2500" dirty="0" smtClean="0">
                <a:latin typeface="Times New Roman" pitchFamily="18" charset="0"/>
              </a:rPr>
              <a:t>, and </a:t>
            </a:r>
            <a:r>
              <a:rPr lang="en-US" altLang="he-IL" sz="2500" dirty="0" err="1" smtClean="0">
                <a:latin typeface="Times New Roman" pitchFamily="18" charset="0"/>
              </a:rPr>
              <a:t>Avihu</a:t>
            </a:r>
            <a:r>
              <a:rPr lang="en-US" altLang="he-IL" sz="2500" dirty="0" smtClean="0">
                <a:latin typeface="Times New Roman" pitchFamily="18" charset="0"/>
              </a:rPr>
              <a:t> </a:t>
            </a:r>
            <a:r>
              <a:rPr lang="en-US" altLang="he-IL" sz="2500" dirty="0" err="1" smtClean="0">
                <a:latin typeface="Times New Roman" pitchFamily="18" charset="0"/>
              </a:rPr>
              <a:t>Yona</a:t>
            </a:r>
            <a:r>
              <a:rPr lang="en-US" altLang="he-IL" sz="2500" dirty="0" smtClean="0">
                <a:latin typeface="Times New Roman" pitchFamily="18" charset="0"/>
              </a:rPr>
              <a:t> for thought provoking conversations and for sharing unpublished data. </a:t>
            </a:r>
            <a:endParaRPr lang="en-US" altLang="he-IL" sz="2500" dirty="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10942638" y="7550150"/>
            <a:ext cx="8458200" cy="26530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en-US" altLang="he-IL" sz="4200" b="1">
                <a:solidFill>
                  <a:srgbClr val="000000"/>
                </a:solidFill>
                <a:latin typeface="Calibri" pitchFamily="34" charset="0"/>
              </a:rPr>
              <a:t>Results</a:t>
            </a:r>
            <a:endParaRPr lang="en-US" altLang="he-IL" sz="25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>
                <a:latin typeface="Times New Roman" pitchFamily="18" charset="0"/>
              </a:rPr>
              <a:t>Blah, blah, blah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095658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>
                <a:solidFill>
                  <a:srgbClr val="000000"/>
                </a:solidFill>
                <a:latin typeface="Calibri" pitchFamily="34" charset="0"/>
              </a:rPr>
              <a:t>Conclusions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500">
                <a:latin typeface="Times New Roman" pitchFamily="18" charset="0"/>
              </a:rPr>
              <a:t>Blah, blah, blah</a:t>
            </a: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118665"/>
            <a:ext cx="28194000" cy="18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300" b="1" u="sng" dirty="0" err="1" smtClean="0">
                <a:latin typeface="Calibri" pitchFamily="34" charset="0"/>
              </a:rPr>
              <a:t>Yoav</a:t>
            </a:r>
            <a:r>
              <a:rPr lang="en-US" altLang="he-IL" sz="5300" b="1" u="sng" dirty="0" smtClean="0">
                <a:latin typeface="Calibri" pitchFamily="34" charset="0"/>
              </a:rPr>
              <a:t> Ram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Eynat</a:t>
            </a:r>
            <a:r>
              <a:rPr lang="en-US" altLang="he-IL" sz="5300" b="1" dirty="0" smtClean="0">
                <a:latin typeface="Calibri" pitchFamily="34" charset="0"/>
              </a:rPr>
              <a:t> Dellus-Gur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Uri Obolski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Maayan</a:t>
            </a:r>
            <a:r>
              <a:rPr lang="en-US" altLang="he-IL" sz="5300" b="1" dirty="0" smtClean="0">
                <a:latin typeface="Calibri" pitchFamily="34" charset="0"/>
              </a:rPr>
              <a:t> Bibi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Judith Berman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Lilach</a:t>
            </a:r>
            <a:r>
              <a:rPr lang="en-US" altLang="he-IL" sz="5300" b="1" dirty="0" smtClean="0">
                <a:latin typeface="Calibri" pitchFamily="34" charset="0"/>
              </a:rPr>
              <a:t> Hadany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/>
            </a:r>
            <a:br>
              <a:rPr lang="en-US" altLang="he-IL" sz="5300" b="1" dirty="0" smtClean="0">
                <a:latin typeface="Calibri" pitchFamily="34" charset="0"/>
              </a:rPr>
            </a:br>
            <a:r>
              <a:rPr lang="en-US" altLang="he-IL" sz="3600" dirty="0" smtClean="0">
                <a:latin typeface="Calibri" pitchFamily="34" charset="0"/>
              </a:rPr>
              <a:t>Dept. of Molecular Biology &amp; Ecology of Plants</a:t>
            </a:r>
            <a:r>
              <a:rPr lang="en-US" altLang="he-IL" sz="3600" baseline="30000" dirty="0" smtClean="0">
                <a:latin typeface="Calibri" pitchFamily="34" charset="0"/>
              </a:rPr>
              <a:t>1</a:t>
            </a:r>
            <a:r>
              <a:rPr lang="en-US" altLang="he-IL" sz="3600" dirty="0" smtClean="0">
                <a:latin typeface="Calibri" pitchFamily="34" charset="0"/>
              </a:rPr>
              <a:t> and Dept. of Molecular Microbiology &amp; Biotechnology</a:t>
            </a:r>
            <a:r>
              <a:rPr lang="en-US" altLang="he-IL" sz="3600" baseline="30000" dirty="0" smtClean="0">
                <a:latin typeface="Calibri" pitchFamily="34" charset="0"/>
              </a:rPr>
              <a:t>2</a:t>
            </a:r>
            <a:r>
              <a:rPr lang="en-US" altLang="he-IL" sz="3600" dirty="0" smtClean="0">
                <a:latin typeface="Calibri" pitchFamily="34" charset="0"/>
              </a:rPr>
              <a:t>, Tel-Aviv University, Tel-Aviv, Israel</a:t>
            </a:r>
            <a:endParaRPr lang="en-US" altLang="he-IL" sz="53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13495541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2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Literature cited</a:t>
            </a:r>
          </a:p>
          <a:p>
            <a:pPr marL="439035" indent="-439035">
              <a:spcBef>
                <a:spcPts val="1054"/>
              </a:spcBef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endParaRPr lang="en-US" sz="25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439035" indent="-439035">
              <a:spcBef>
                <a:spcPct val="10000"/>
              </a:spcBef>
              <a:defRPr/>
            </a:pPr>
            <a:endParaRPr lang="en-US" sz="25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4346" name="Text Box 70"/>
          <p:cNvSpPr txBox="1">
            <a:spLocks noChangeArrowheads="1"/>
          </p:cNvSpPr>
          <p:nvPr/>
        </p:nvSpPr>
        <p:spPr bwMode="auto">
          <a:xfrm>
            <a:off x="20661313" y="29494163"/>
            <a:ext cx="8407400" cy="458628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en-US" altLang="he-IL" sz="3900" b="1" dirty="0">
                <a:solidFill>
                  <a:srgbClr val="000000"/>
                </a:solidFill>
                <a:latin typeface="Calibri" pitchFamily="34" charset="0"/>
              </a:rPr>
              <a:t>Further </a:t>
            </a: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information</a:t>
            </a:r>
            <a:endParaRPr lang="en-US" altLang="he-IL" sz="39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689981"/>
            <a:ext cx="29229465" cy="306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Predicting competition dynamics and estimating selection coefficients using eco-evolutionary models</a:t>
            </a: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520" y="40159962"/>
            <a:ext cx="625088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904" y="40159962"/>
            <a:ext cx="1885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8170" r="5722" b="11134"/>
          <a:stretch/>
        </p:blipFill>
        <p:spPr bwMode="auto">
          <a:xfrm>
            <a:off x="23193829" y="35871305"/>
            <a:ext cx="5617029" cy="14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3064700" y="37936795"/>
            <a:ext cx="5746158" cy="1800000"/>
            <a:chOff x="23064700" y="38062919"/>
            <a:chExt cx="5746158" cy="1800000"/>
          </a:xfrm>
        </p:grpSpPr>
        <p:pic>
          <p:nvPicPr>
            <p:cNvPr id="25" name="Picture 3" descr="D:\projects\sim\presentation\isf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4700" y="38062919"/>
              <a:ext cx="210307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25224723" y="38134244"/>
              <a:ext cx="3586135" cy="1657351"/>
              <a:chOff x="25224723" y="38134244"/>
              <a:chExt cx="3586135" cy="1657351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24723" y="38134244"/>
                <a:ext cx="1339140" cy="1657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6644880" y="38221328"/>
                <a:ext cx="2165978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altLang="he-IL" sz="2400" dirty="0">
                    <a:solidFill>
                      <a:srgbClr val="0070C0"/>
                    </a:solidFill>
                    <a:latin typeface="Times New Roman" pitchFamily="18" charset="0"/>
                  </a:rPr>
                  <a:t>Israeli Ministry </a:t>
                </a:r>
                <a:endParaRPr lang="en-US" altLang="he-IL" sz="2400" dirty="0" smtClean="0">
                  <a:solidFill>
                    <a:srgbClr val="0070C0"/>
                  </a:solidFill>
                  <a:latin typeface="Times New Roman" pitchFamily="18" charset="0"/>
                </a:endParaRPr>
              </a:p>
              <a:p>
                <a:pPr algn="ctr"/>
                <a:r>
                  <a:rPr lang="en-US" altLang="he-IL" sz="2400" dirty="0" smtClean="0">
                    <a:solidFill>
                      <a:srgbClr val="0070C0"/>
                    </a:solidFill>
                    <a:latin typeface="Times New Roman" pitchFamily="18" charset="0"/>
                  </a:rPr>
                  <a:t>of Science </a:t>
                </a:r>
                <a:r>
                  <a:rPr lang="en-US" altLang="he-IL" sz="2400" dirty="0">
                    <a:solidFill>
                      <a:srgbClr val="0070C0"/>
                    </a:solidFill>
                    <a:latin typeface="Times New Roman" pitchFamily="18" charset="0"/>
                  </a:rPr>
                  <a:t>and </a:t>
                </a:r>
                <a:endParaRPr lang="en-US" altLang="he-IL" sz="2400" dirty="0" smtClean="0">
                  <a:solidFill>
                    <a:srgbClr val="0070C0"/>
                  </a:solidFill>
                  <a:latin typeface="Times New Roman" pitchFamily="18" charset="0"/>
                </a:endParaRPr>
              </a:p>
              <a:p>
                <a:pPr algn="ctr"/>
                <a:r>
                  <a:rPr lang="en-US" altLang="he-IL" sz="2400" dirty="0" smtClean="0">
                    <a:solidFill>
                      <a:srgbClr val="0070C0"/>
                    </a:solidFill>
                    <a:latin typeface="Times New Roman" pitchFamily="18" charset="0"/>
                  </a:rPr>
                  <a:t>Technology</a:t>
                </a:r>
                <a:endParaRPr lang="en-US" altLang="he-IL" sz="2400" dirty="0">
                  <a:solidFill>
                    <a:srgbClr val="0070C0"/>
                  </a:solidFill>
                  <a:latin typeface="Times New Roman" pitchFamily="18" charset="0"/>
                </a:endParaRPr>
              </a:p>
            </p:txBody>
          </p:sp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284" y="40014822"/>
            <a:ext cx="355983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241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568</cp:revision>
  <cp:lastPrinted>2011-10-30T12:54:45Z</cp:lastPrinted>
  <dcterms:created xsi:type="dcterms:W3CDTF">2012-06-12T14:08:55Z</dcterms:created>
  <dcterms:modified xsi:type="dcterms:W3CDTF">2015-06-07T13:13:01Z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