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FCF"/>
    <a:srgbClr val="FFFF66"/>
    <a:srgbClr val="191919"/>
    <a:srgbClr val="FFFFE1"/>
    <a:srgbClr val="FFF3F3"/>
    <a:srgbClr val="800040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24" d="100"/>
          <a:sy n="24" d="100"/>
        </p:scale>
        <p:origin x="-2682" y="1176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6/11/2015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jpe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Fitness inference</a:t>
                </a:r>
                <a:endParaRPr lang="en-US" altLang="he-IL" sz="42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Fitness can be inferred from competitions in several ways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2,3,5</a:t>
                </a:r>
                <a:r>
                  <a:rPr lang="en-US" altLang="he-IL" sz="2500" dirty="0" smtClean="0">
                    <a:latin typeface="Times New Roman" pitchFamily="18" charset="0"/>
                  </a:rPr>
                  <a:t>.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For example, according to Crow &amp; Kimura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3</a:t>
                </a:r>
                <a:r>
                  <a:rPr lang="en-US" altLang="he-IL" sz="2500" dirty="0" smtClean="0">
                    <a:latin typeface="Times New Roman" pitchFamily="18" charset="0"/>
                  </a:rPr>
                  <a:t> the frequency of the red strain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changes according to: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3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3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32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32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32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b="0" i="1" dirty="0" smtClean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>
                    <a:latin typeface="Times New Roman" pitchFamily="18" charset="0"/>
                  </a:rPr>
                  <a:t>Where</a:t>
                </a:r>
                <a:r>
                  <a:rPr lang="en-US" altLang="he-IL" sz="25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</a:t>
                </a:r>
                <a:r>
                  <a:rPr lang="en-US" altLang="he-IL" sz="2500" dirty="0" smtClean="0">
                    <a:latin typeface="Times New Roman" pitchFamily="18" charset="0"/>
                  </a:rPr>
                  <a:t>is 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initial </a:t>
                </a:r>
                <a:r>
                  <a:rPr lang="en-US" altLang="he-IL" sz="2500" dirty="0" smtClean="0">
                    <a:latin typeface="Times New Roman" pitchFamily="18" charset="0"/>
                  </a:rPr>
                  <a:t>frequency and 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</a:t>
                </a:r>
                <a:r>
                  <a:rPr lang="en-US" altLang="he-IL" sz="2500" dirty="0" smtClean="0">
                    <a:latin typeface="Times New Roman" pitchFamily="18" charset="0"/>
                  </a:rPr>
                  <a:t>is 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selection </a:t>
                </a:r>
                <a:r>
                  <a:rPr lang="en-US" altLang="he-IL" sz="2500" dirty="0" smtClean="0">
                    <a:latin typeface="Times New Roman" pitchFamily="18" charset="0"/>
                  </a:rPr>
                  <a:t>coefficient for the red strain.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D:\university\presentations\GRC 2015\frequency_f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8544400"/>
            <a:ext cx="7748587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:\workspace\curveball_project\gh-pages\img\logo_200p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71" y="3463864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</a:pPr>
            <a:r>
              <a:rPr lang="en-US" altLang="he-IL" sz="4200" b="1" dirty="0" smtClean="0">
                <a:solidFill>
                  <a:srgbClr val="000000"/>
                </a:solidFill>
                <a:latin typeface="Calibri" pitchFamily="34" charset="0"/>
              </a:rPr>
              <a:t>Experimental test</a:t>
            </a:r>
            <a:endParaRPr lang="en-US" altLang="he-IL" sz="4200" b="1" dirty="0">
              <a:solidFill>
                <a:srgbClr val="000000"/>
              </a:solidFill>
              <a:latin typeface="Calibri" pitchFamily="34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To test the model prediction we grow two strains of </a:t>
            </a:r>
            <a:r>
              <a:rPr lang="en-US" altLang="he-IL" sz="2500" i="1" dirty="0" smtClean="0">
                <a:latin typeface="Times New Roman" pitchFamily="18" charset="0"/>
              </a:rPr>
              <a:t>E. coli</a:t>
            </a:r>
            <a:r>
              <a:rPr lang="en-US" altLang="he-IL" sz="2500" dirty="0" smtClean="0">
                <a:latin typeface="Times New Roman" pitchFamily="18" charset="0"/>
              </a:rPr>
              <a:t> </a:t>
            </a:r>
            <a:r>
              <a:rPr lang="en-US" altLang="he-IL" sz="2500" dirty="0" smtClean="0">
                <a:solidFill>
                  <a:srgbClr val="00B050"/>
                </a:solidFill>
                <a:latin typeface="Times New Roman" pitchFamily="18" charset="0"/>
              </a:rPr>
              <a:t>separ</a:t>
            </a:r>
            <a:r>
              <a:rPr lang="en-US" altLang="he-IL" sz="2500" dirty="0" smtClean="0">
                <a:solidFill>
                  <a:srgbClr val="FF0000"/>
                </a:solidFill>
                <a:latin typeface="Times New Roman" pitchFamily="18" charset="0"/>
              </a:rPr>
              <a:t>ately</a:t>
            </a:r>
            <a:r>
              <a:rPr lang="en-US" altLang="he-IL" sz="2500" dirty="0" smtClean="0">
                <a:latin typeface="Times New Roman" pitchFamily="18" charset="0"/>
              </a:rPr>
              <a:t> and in </a:t>
            </a:r>
            <a:r>
              <a:rPr lang="en-US" altLang="he-IL" sz="2500" dirty="0" smtClean="0">
                <a:solidFill>
                  <a:srgbClr val="0000FF"/>
                </a:solidFill>
                <a:latin typeface="Times New Roman" pitchFamily="18" charset="0"/>
              </a:rPr>
              <a:t>competitions </a:t>
            </a:r>
            <a:r>
              <a:rPr lang="en-US" altLang="he-IL" sz="2500" dirty="0" smtClean="0">
                <a:latin typeface="Times New Roman" pitchFamily="18" charset="0"/>
              </a:rPr>
              <a:t>in a 96-well plate and measure their OD over time.</a:t>
            </a: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The total OD in the model predictions (solid blue line) has a </a:t>
            </a:r>
            <a:r>
              <a:rPr lang="en-US" altLang="he-IL" sz="2500" b="1" dirty="0" smtClean="0">
                <a:latin typeface="Times New Roman" pitchFamily="18" charset="0"/>
              </a:rPr>
              <a:t>good fit </a:t>
            </a:r>
            <a:r>
              <a:rPr lang="en-US" altLang="he-IL" sz="2500" dirty="0" smtClean="0">
                <a:latin typeface="Times New Roman" pitchFamily="18" charset="0"/>
              </a:rPr>
              <a:t>with the total OD in competition experiments (black markers).</a:t>
            </a: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Further validation will require measuring the frequency of the strains in experimental competitions. This will be achieved using fluorescent markers and flow cytometry or fluorescent microscopy</a:t>
            </a:r>
            <a:r>
              <a:rPr lang="en-US" altLang="he-IL" sz="2500" dirty="0" smtClean="0">
                <a:latin typeface="Times New Roman" pitchFamily="18" charset="0"/>
              </a:rPr>
              <a:t>.</a:t>
            </a:r>
            <a:endParaRPr lang="en-US" altLang="he-IL" sz="2500" dirty="0">
              <a:latin typeface="Times New Roman" pitchFamily="18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508634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  <a:tabLst>
                <a:tab pos="635000" algn="l"/>
              </a:tabLst>
            </a:pPr>
            <a:r>
              <a:rPr lang="en-US" altLang="he-IL" sz="4200" b="1" dirty="0">
                <a:solidFill>
                  <a:srgbClr val="000000"/>
                </a:solidFill>
                <a:latin typeface="Calibri" pitchFamily="34" charset="0"/>
              </a:rPr>
              <a:t>Introduction</a:t>
            </a:r>
            <a:endParaRPr lang="en-US" altLang="he-IL" sz="4200" b="1" dirty="0">
              <a:solidFill>
                <a:srgbClr val="000000"/>
              </a:solidFill>
              <a:latin typeface="Calibri" pitchFamily="34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sz="2400" dirty="0" smtClean="0">
                <a:latin typeface="+mn-lt"/>
              </a:rPr>
              <a:t>Experiments </a:t>
            </a:r>
            <a:r>
              <a:rPr lang="en-US" sz="2400" dirty="0">
                <a:latin typeface="+mn-lt"/>
              </a:rPr>
              <a:t>often use </a:t>
            </a:r>
            <a:r>
              <a:rPr lang="en-US" sz="2400" b="1" dirty="0">
                <a:latin typeface="+mn-lt"/>
              </a:rPr>
              <a:t>growth curves </a:t>
            </a:r>
            <a:r>
              <a:rPr lang="en-US" sz="2400" dirty="0">
                <a:latin typeface="+mn-lt"/>
              </a:rPr>
              <a:t>to estimate the growth </a:t>
            </a:r>
            <a:r>
              <a:rPr lang="en-US" sz="2400" dirty="0" smtClean="0">
                <a:latin typeface="+mn-lt"/>
              </a:rPr>
              <a:t>rate as </a:t>
            </a:r>
            <a:r>
              <a:rPr lang="en-US" sz="2400" dirty="0">
                <a:latin typeface="+mn-lt"/>
              </a:rPr>
              <a:t>a proxy of fitness; </a:t>
            </a:r>
            <a:r>
              <a:rPr lang="en-US" sz="2400" dirty="0" smtClean="0">
                <a:latin typeface="+mn-lt"/>
              </a:rPr>
              <a:t>however, evolutionary models </a:t>
            </a:r>
            <a:r>
              <a:rPr lang="en-US" sz="2400" dirty="0">
                <a:latin typeface="+mn-lt"/>
              </a:rPr>
              <a:t>use </a:t>
            </a:r>
            <a:r>
              <a:rPr lang="en-US" sz="2400" b="1" dirty="0" smtClean="0">
                <a:latin typeface="+mn-lt"/>
              </a:rPr>
              <a:t>selection coefficients </a:t>
            </a:r>
            <a:r>
              <a:rPr lang="en-US" sz="2400" dirty="0">
                <a:latin typeface="+mn-lt"/>
              </a:rPr>
              <a:t>to model the relative fitness of </a:t>
            </a:r>
            <a:r>
              <a:rPr lang="en-US" sz="2400" dirty="0" smtClean="0">
                <a:latin typeface="+mn-lt"/>
              </a:rPr>
              <a:t>genotypes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only </a:t>
            </a:r>
            <a:r>
              <a:rPr lang="en-US" sz="2400" dirty="0" smtClean="0">
                <a:latin typeface="+mn-lt"/>
              </a:rPr>
              <a:t>existing “</a:t>
            </a:r>
            <a:r>
              <a:rPr lang="en-US" sz="2400" dirty="0">
                <a:latin typeface="+mn-lt"/>
              </a:rPr>
              <a:t>bridge” between experiments and theory are </a:t>
            </a:r>
            <a:r>
              <a:rPr lang="en-US" sz="2400" b="1" dirty="0">
                <a:latin typeface="+mn-lt"/>
              </a:rPr>
              <a:t>competitions assays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smtClean="0">
                <a:latin typeface="+mn-lt"/>
              </a:rPr>
              <a:t>But these assays </a:t>
            </a:r>
            <a:r>
              <a:rPr lang="en-US" sz="2400" dirty="0">
                <a:latin typeface="+mn-lt"/>
              </a:rPr>
              <a:t>are expensive and </a:t>
            </a:r>
            <a:r>
              <a:rPr lang="en-US" sz="2400" dirty="0" smtClean="0">
                <a:latin typeface="+mn-lt"/>
              </a:rPr>
              <a:t>laborious. </a:t>
            </a:r>
            <a:r>
              <a:rPr lang="en-US" sz="2400" dirty="0">
                <a:latin typeface="+mn-lt"/>
              </a:rPr>
              <a:t>Therefore</a:t>
            </a:r>
            <a:r>
              <a:rPr lang="en-US" sz="2400" dirty="0" smtClean="0">
                <a:latin typeface="+mn-lt"/>
              </a:rPr>
              <a:t>, many </a:t>
            </a:r>
            <a:r>
              <a:rPr lang="en-US" sz="2400" dirty="0">
                <a:latin typeface="+mn-lt"/>
              </a:rPr>
              <a:t>investigators do without competition assays entirely. An </a:t>
            </a:r>
            <a:r>
              <a:rPr lang="en-US" sz="2400" b="1" dirty="0" smtClean="0">
                <a:latin typeface="+mn-lt"/>
              </a:rPr>
              <a:t>alternative method </a:t>
            </a:r>
            <a:r>
              <a:rPr lang="en-US" sz="2400" dirty="0">
                <a:latin typeface="+mn-lt"/>
              </a:rPr>
              <a:t>is required, one that can be used to estimate </a:t>
            </a:r>
            <a:r>
              <a:rPr lang="en-US" sz="2400" dirty="0" smtClean="0">
                <a:latin typeface="+mn-lt"/>
              </a:rPr>
              <a:t>fitness from </a:t>
            </a:r>
            <a:r>
              <a:rPr lang="en-US" sz="2400" dirty="0">
                <a:latin typeface="+mn-lt"/>
              </a:rPr>
              <a:t>growth </a:t>
            </a:r>
            <a:r>
              <a:rPr lang="en-US" sz="2400" dirty="0" smtClean="0">
                <a:latin typeface="+mn-lt"/>
              </a:rPr>
              <a:t>curves.</a:t>
            </a:r>
            <a:endParaRPr lang="en-US" altLang="he-IL" sz="25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000000"/>
                    </a:solidFill>
                    <a:latin typeface="Calibri" pitchFamily="34" charset="0"/>
                  </a:rPr>
                  <a:t>Growth models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These are 84 growth curves of two different yeast species (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/>
                  </a:rPr>
                  <a:t>red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 and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Times New Roman"/>
                  </a:rPr>
                  <a:t>green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):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/>
                <a:endParaRPr lang="en-US" sz="2500" dirty="0" smtClean="0">
                  <a:latin typeface="Times New Roman" pitchFamily="18" charset="0"/>
                </a:endParaRPr>
              </a:p>
              <a:p>
                <a:pPr indent="180000"/>
                <a:r>
                  <a:rPr lang="en-US" sz="2500" dirty="0" smtClean="0">
                    <a:latin typeface="Times New Roman" pitchFamily="18" charset="0"/>
                  </a:rPr>
                  <a:t>We use an extension of the </a:t>
                </a:r>
                <a:r>
                  <a:rPr lang="en-US" sz="2500" b="1" dirty="0" smtClean="0">
                    <a:latin typeface="Times New Roman" pitchFamily="18" charset="0"/>
                  </a:rPr>
                  <a:t>logistic model </a:t>
                </a:r>
                <a:r>
                  <a:rPr lang="en-US" sz="2500" dirty="0" smtClean="0">
                    <a:latin typeface="Times New Roman" pitchFamily="18" charset="0"/>
                  </a:rPr>
                  <a:t>– the </a:t>
                </a:r>
                <a:r>
                  <a:rPr lang="en-US" sz="2500" b="1" dirty="0" err="1" smtClean="0">
                    <a:latin typeface="Times New Roman" pitchFamily="18" charset="0"/>
                  </a:rPr>
                  <a:t>Baranyi</a:t>
                </a:r>
                <a:r>
                  <a:rPr lang="en-US" sz="2500" b="1" dirty="0" smtClean="0">
                    <a:latin typeface="Times New Roman" pitchFamily="18" charset="0"/>
                  </a:rPr>
                  <a:t>-Roberts model</a:t>
                </a:r>
                <a:r>
                  <a:rPr lang="en-US" sz="2500" baseline="30000" dirty="0" smtClean="0">
                    <a:latin typeface="Times New Roman" pitchFamily="18" charset="0"/>
                  </a:rPr>
                  <a:t>1</a:t>
                </a:r>
                <a:r>
                  <a:rPr lang="en-US" sz="2500" dirty="0" smtClean="0">
                    <a:latin typeface="Times New Roman" pitchFamily="18" charset="0"/>
                  </a:rPr>
                  <a:t>:</a:t>
                </a:r>
                <a:endParaRPr lang="en-US" sz="2500" dirty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400" i="1" dirty="0">
                  <a:latin typeface="Cambria Math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000" i="1" dirty="0" smtClean="0">
                  <a:latin typeface="Cambria Math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maximum density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rate </a:t>
                </a:r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deceleration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physiological adjustment function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altLang="he-IL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physio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adjustment rate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0956493" y="35783839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dirty="0" err="1"/>
              <a:t>Aliquam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massa</a:t>
            </a:r>
            <a:r>
              <a:rPr lang="en-GB" sz="2400" dirty="0"/>
              <a:t> in </a:t>
            </a:r>
            <a:r>
              <a:rPr lang="en-GB" sz="2400" dirty="0" err="1"/>
              <a:t>turpis</a:t>
            </a:r>
            <a:r>
              <a:rPr lang="en-GB" sz="2400" dirty="0"/>
              <a:t> </a:t>
            </a:r>
            <a:r>
              <a:rPr lang="en-GB" sz="2400" dirty="0" err="1"/>
              <a:t>dapibus</a:t>
            </a:r>
            <a:r>
              <a:rPr lang="en-GB" sz="2400" dirty="0"/>
              <a:t> </a:t>
            </a:r>
            <a:r>
              <a:rPr lang="en-GB" sz="2400" dirty="0" err="1"/>
              <a:t>convallis</a:t>
            </a:r>
            <a:r>
              <a:rPr lang="en-GB" sz="2400" dirty="0"/>
              <a:t>. </a:t>
            </a:r>
            <a:r>
              <a:rPr lang="en-GB" sz="2400" dirty="0" err="1"/>
              <a:t>Praesent</a:t>
            </a:r>
            <a:r>
              <a:rPr lang="en-GB" sz="2400" dirty="0"/>
              <a:t> </a:t>
            </a:r>
            <a:r>
              <a:rPr lang="en-GB" sz="2400" dirty="0" err="1"/>
              <a:t>elit</a:t>
            </a:r>
            <a:r>
              <a:rPr lang="en-GB" sz="2400" dirty="0"/>
              <a:t> lacus, </a:t>
            </a:r>
            <a:r>
              <a:rPr lang="en-GB" sz="2400" dirty="0" err="1"/>
              <a:t>vestibulum</a:t>
            </a:r>
            <a:r>
              <a:rPr lang="en-GB" sz="2400" dirty="0"/>
              <a:t> at </a:t>
            </a:r>
            <a:r>
              <a:rPr lang="en-GB" sz="2400" dirty="0" err="1"/>
              <a:t>malesuada</a:t>
            </a:r>
            <a:r>
              <a:rPr lang="en-GB" sz="2400" dirty="0"/>
              <a:t> et, </a:t>
            </a:r>
            <a:r>
              <a:rPr lang="en-GB" sz="2400" dirty="0" err="1"/>
              <a:t>ornare</a:t>
            </a:r>
            <a:r>
              <a:rPr lang="en-GB" sz="2400" dirty="0"/>
              <a:t> et est.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augue</a:t>
            </a:r>
            <a:r>
              <a:rPr lang="en-GB" sz="2400" dirty="0"/>
              <a:t> </a:t>
            </a:r>
            <a:r>
              <a:rPr lang="en-GB" sz="2400" dirty="0" err="1"/>
              <a:t>nunc</a:t>
            </a:r>
            <a:r>
              <a:rPr lang="en-GB" sz="2400" dirty="0"/>
              <a:t>, </a:t>
            </a:r>
            <a:r>
              <a:rPr lang="en-GB" sz="2400" dirty="0" err="1"/>
              <a:t>sodales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euismod</a:t>
            </a:r>
            <a:r>
              <a:rPr lang="en-GB" sz="2400" dirty="0"/>
              <a:t> non, </a:t>
            </a:r>
            <a:r>
              <a:rPr lang="en-GB" sz="2400" dirty="0" err="1"/>
              <a:t>adipiscing</a:t>
            </a:r>
            <a:r>
              <a:rPr lang="en-GB" sz="2400" dirty="0"/>
              <a:t> vitae </a:t>
            </a:r>
            <a:r>
              <a:rPr lang="en-GB" sz="2400" dirty="0" err="1"/>
              <a:t>orci</a:t>
            </a:r>
            <a:r>
              <a:rPr lang="en-GB" sz="2400" dirty="0"/>
              <a:t>. </a:t>
            </a:r>
            <a:r>
              <a:rPr lang="en-GB" sz="2400" dirty="0" err="1"/>
              <a:t>Mauris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placerat</a:t>
            </a:r>
            <a:r>
              <a:rPr lang="en-GB" sz="2400" dirty="0"/>
              <a:t> </a:t>
            </a:r>
            <a:r>
              <a:rPr lang="en-GB" sz="2400" dirty="0" err="1"/>
              <a:t>justo</a:t>
            </a:r>
            <a:r>
              <a:rPr lang="en-GB" sz="2400" dirty="0"/>
              <a:t>. </a:t>
            </a:r>
            <a:r>
              <a:rPr lang="en-GB" sz="2400" dirty="0" err="1"/>
              <a:t>Mauris</a:t>
            </a:r>
            <a:r>
              <a:rPr lang="en-GB" sz="2400" dirty="0"/>
              <a:t> in </a:t>
            </a:r>
            <a:r>
              <a:rPr lang="en-GB" sz="2400" dirty="0" err="1"/>
              <a:t>ultricies</a:t>
            </a:r>
            <a:r>
              <a:rPr lang="en-GB" sz="2400" dirty="0"/>
              <a:t> </a:t>
            </a:r>
            <a:r>
              <a:rPr lang="en-GB" sz="2400" dirty="0" err="1"/>
              <a:t>enim</a:t>
            </a:r>
            <a:r>
              <a:rPr lang="en-GB" sz="2400" dirty="0"/>
              <a:t>. </a:t>
            </a: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000000"/>
                    </a:solidFill>
                    <a:latin typeface="Calibri" pitchFamily="34" charset="0"/>
                  </a:rPr>
                  <a:t>Competition prediction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400" dirty="0">
                    <a:latin typeface="+mn-lt"/>
                  </a:rPr>
                  <a:t>Competitions will be simulated by integrating a two-species ordinary differential equation (ODE). We assume that the only interaction between strains in </a:t>
                </a:r>
                <a:r>
                  <a:rPr lang="en-US" sz="2400" b="1" dirty="0">
                    <a:latin typeface="+mn-lt"/>
                  </a:rPr>
                  <a:t>resource competition</a:t>
                </a:r>
                <a:r>
                  <a:rPr lang="en-US" sz="2400" baseline="30000" dirty="0">
                    <a:latin typeface="+mn-lt"/>
                  </a:rPr>
                  <a:t>2,4</a:t>
                </a:r>
                <a:r>
                  <a:rPr lang="en-US" sz="2400" dirty="0">
                    <a:latin typeface="+mn-lt"/>
                  </a:rPr>
                  <a:t>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400" dirty="0" smtClean="0">
                    <a:latin typeface="+mn-lt"/>
                  </a:rPr>
                  <a:t>For example, the </a:t>
                </a:r>
                <a:r>
                  <a:rPr lang="en-US" altLang="he-IL" sz="2500" b="1" dirty="0" smtClean="0">
                    <a:latin typeface="Times New Roman" pitchFamily="18" charset="0"/>
                  </a:rPr>
                  <a:t>two-strain ordinary differential equation </a:t>
                </a:r>
                <a:r>
                  <a:rPr lang="en-US" altLang="he-IL" sz="2500" dirty="0" smtClean="0">
                    <a:latin typeface="Times New Roman" pitchFamily="18" charset="0"/>
                  </a:rPr>
                  <a:t>for the </a:t>
                </a:r>
                <a:r>
                  <a:rPr lang="en-US" altLang="he-IL" sz="2500" dirty="0" err="1" smtClean="0">
                    <a:latin typeface="Times New Roman" pitchFamily="18" charset="0"/>
                  </a:rPr>
                  <a:t>Baranyi</a:t>
                </a:r>
                <a:r>
                  <a:rPr lang="en-US" altLang="he-IL" sz="2500" dirty="0" smtClean="0">
                    <a:latin typeface="Times New Roman" pitchFamily="18" charset="0"/>
                  </a:rPr>
                  <a:t>-Roberts model is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1,4</a:t>
                </a:r>
                <a:r>
                  <a:rPr lang="en-US" altLang="he-IL" sz="2500" dirty="0" smtClean="0">
                    <a:latin typeface="Times New Roman" pitchFamily="18" charset="0"/>
                  </a:rPr>
                  <a:t>: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32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2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3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3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32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spc="100" dirty="0" smtClean="0">
                <a:latin typeface="Calibri" pitchFamily="34" charset="0"/>
              </a:rPr>
              <a:t>Dept. of Molecular Biology &amp; Ecology of Plants</a:t>
            </a:r>
            <a:r>
              <a:rPr lang="en-US" altLang="he-IL" sz="3600" spc="100" baseline="30000" dirty="0" smtClean="0">
                <a:latin typeface="Calibri" pitchFamily="34" charset="0"/>
              </a:rPr>
              <a:t>1</a:t>
            </a:r>
            <a:r>
              <a:rPr lang="en-US" altLang="he-IL" sz="3600" spc="1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spc="100" baseline="30000" dirty="0" smtClean="0">
                <a:latin typeface="Calibri" pitchFamily="34" charset="0"/>
              </a:rPr>
              <a:t>2</a:t>
            </a:r>
            <a:r>
              <a:rPr lang="en-US" altLang="he-IL" sz="3600" spc="100" dirty="0" smtClean="0">
                <a:latin typeface="Calibri" pitchFamily="34" charset="0"/>
              </a:rPr>
              <a:t>, Tel-Aviv University, Tel-Aviv, Israel</a:t>
            </a:r>
            <a:endParaRPr lang="en-US" altLang="he-IL" sz="5300" spc="1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 smtClean="0">
                <a:latin typeface="+mn-lt"/>
              </a:rPr>
              <a:t>Baranyi</a:t>
            </a:r>
            <a:r>
              <a:rPr lang="en-US" sz="2200" dirty="0">
                <a:latin typeface="+mn-lt"/>
              </a:rPr>
              <a:t>, J., Roberts, T. A., 1994. </a:t>
            </a:r>
            <a:r>
              <a:rPr lang="en-US" sz="2200" i="1" dirty="0">
                <a:latin typeface="+mn-lt"/>
              </a:rPr>
              <a:t>A dynamic approach to predicting bacterial growth in food</a:t>
            </a:r>
            <a:r>
              <a:rPr lang="en-US" sz="2200" dirty="0">
                <a:latin typeface="+mn-lt"/>
              </a:rPr>
              <a:t>. Int. J. Food </a:t>
            </a:r>
            <a:r>
              <a:rPr lang="en-US" sz="2200" dirty="0" err="1">
                <a:latin typeface="+mn-lt"/>
              </a:rPr>
              <a:t>Microbiol</a:t>
            </a:r>
            <a:r>
              <a:rPr lang="en-US" sz="2200" dirty="0">
                <a:latin typeface="+mn-lt"/>
              </a:rPr>
              <a:t>. 23, 277–294.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>
                <a:latin typeface="+mn-lt"/>
              </a:rPr>
              <a:t>Chevin</a:t>
            </a:r>
            <a:r>
              <a:rPr lang="en-US" sz="2200" dirty="0">
                <a:latin typeface="+mn-lt"/>
              </a:rPr>
              <a:t>, L.-M., 2011. </a:t>
            </a:r>
            <a:r>
              <a:rPr lang="en-US" sz="2200" i="1" dirty="0">
                <a:latin typeface="+mn-lt"/>
              </a:rPr>
              <a:t>On measuring selection </a:t>
            </a:r>
            <a:r>
              <a:rPr lang="en-US" sz="2200" i="1" dirty="0" smtClean="0">
                <a:latin typeface="+mn-lt"/>
              </a:rPr>
              <a:t>in experimental </a:t>
            </a:r>
            <a:r>
              <a:rPr lang="en-US" sz="2200" i="1" dirty="0">
                <a:latin typeface="+mn-lt"/>
              </a:rPr>
              <a:t>evolution</a:t>
            </a:r>
            <a:r>
              <a:rPr lang="en-US" sz="2200" dirty="0">
                <a:latin typeface="+mn-lt"/>
              </a:rPr>
              <a:t>. Biol. Lett. 7, 210–3.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latin typeface="+mn-lt"/>
              </a:rPr>
              <a:t>Crow, J.F., Kimura, M., 1970. </a:t>
            </a:r>
            <a:r>
              <a:rPr lang="en-US" sz="2200" i="1" dirty="0">
                <a:latin typeface="+mn-lt"/>
              </a:rPr>
              <a:t>An introduction to population genetics theory</a:t>
            </a:r>
            <a:r>
              <a:rPr lang="en-US" sz="2200" dirty="0">
                <a:latin typeface="+mn-lt"/>
              </a:rPr>
              <a:t>. Burgess Pub. Co., Minneapolis.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>
                <a:latin typeface="+mn-lt"/>
              </a:rPr>
              <a:t>Masel</a:t>
            </a:r>
            <a:r>
              <a:rPr lang="en-US" sz="2200" dirty="0">
                <a:latin typeface="+mn-lt"/>
              </a:rPr>
              <a:t>, J., 2014. </a:t>
            </a:r>
            <a:r>
              <a:rPr lang="en-US" sz="2200" i="1" dirty="0">
                <a:latin typeface="+mn-lt"/>
              </a:rPr>
              <a:t>Eco-evolutionary “fitness” in 3 dimensions: absolute growth, absolute efficiency, and relative competitiveness</a:t>
            </a:r>
            <a:r>
              <a:rPr lang="en-US" sz="2200" dirty="0">
                <a:latin typeface="+mn-lt"/>
              </a:rPr>
              <a:t>. ArXiv:1407.1024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latin typeface="+mn-lt"/>
              </a:rPr>
              <a:t>Wiser, M.J., </a:t>
            </a:r>
            <a:r>
              <a:rPr lang="en-US" sz="2200" dirty="0" err="1">
                <a:latin typeface="+mn-lt"/>
              </a:rPr>
              <a:t>Lenski</a:t>
            </a:r>
            <a:r>
              <a:rPr lang="en-US" sz="2200" dirty="0">
                <a:latin typeface="+mn-lt"/>
              </a:rPr>
              <a:t>, R.E., 2015. </a:t>
            </a:r>
            <a:r>
              <a:rPr lang="en-US" sz="2200" i="1" dirty="0">
                <a:latin typeface="+mn-lt"/>
              </a:rPr>
              <a:t>A Comparison of Methods to Measure Fitness in </a:t>
            </a:r>
            <a:r>
              <a:rPr lang="en-US" sz="2200" dirty="0">
                <a:latin typeface="+mn-lt"/>
              </a:rPr>
              <a:t>Escherichia coli. </a:t>
            </a:r>
            <a:r>
              <a:rPr lang="en-US" sz="2200" dirty="0" err="1">
                <a:latin typeface="+mn-lt"/>
              </a:rPr>
              <a:t>PLoS</a:t>
            </a:r>
            <a:r>
              <a:rPr lang="en-US" sz="2200" dirty="0">
                <a:latin typeface="+mn-lt"/>
              </a:rPr>
              <a:t> One 10, e0126210</a:t>
            </a:r>
            <a:r>
              <a:rPr lang="en-US" sz="2200" dirty="0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  <a:t>.</a:t>
            </a:r>
            <a:endParaRPr lang="en-US" sz="2200" dirty="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368" y="40216347"/>
            <a:ext cx="437561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02" y="3995062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21711095" y="40188291"/>
            <a:ext cx="4108809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711" y="40138195"/>
            <a:ext cx="1221696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215" y="39831305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 descr="D:\workspace\curveball_project\Plato\public\plat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34" y="35161191"/>
            <a:ext cx="1290989" cy="16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145" y="37186051"/>
            <a:ext cx="19050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197852" y="35644959"/>
            <a:ext cx="48018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2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 smtClean="0">
                <a:latin typeface="Arial"/>
                <a:cs typeface="Arial"/>
              </a:rPr>
              <a:t>←</a:t>
            </a:r>
            <a:r>
              <a:rPr lang="en-US" sz="2800" dirty="0" smtClean="0"/>
              <a:t>plato.yoavram.com</a:t>
            </a:r>
          </a:p>
          <a:p>
            <a:r>
              <a:rPr lang="en-US" sz="2800" dirty="0" smtClean="0"/>
              <a:t>curveball.yoavram.com</a:t>
            </a:r>
            <a:r>
              <a:rPr lang="en-US" sz="2800" dirty="0" smtClean="0">
                <a:latin typeface="Arial"/>
                <a:cs typeface="Arial"/>
              </a:rPr>
              <a:t>→</a:t>
            </a:r>
            <a:endParaRPr lang="he-IL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58395" y="37455163"/>
            <a:ext cx="6088750" cy="1853094"/>
            <a:chOff x="23110572" y="35796177"/>
            <a:chExt cx="6088750" cy="1853094"/>
          </a:xfrm>
        </p:grpSpPr>
        <p:grpSp>
          <p:nvGrpSpPr>
            <p:cNvPr id="48" name="Group 47"/>
            <p:cNvGrpSpPr/>
            <p:nvPr/>
          </p:nvGrpSpPr>
          <p:grpSpPr>
            <a:xfrm>
              <a:off x="23110572" y="35796177"/>
              <a:ext cx="5002971" cy="1815882"/>
              <a:chOff x="323528" y="5287813"/>
              <a:chExt cx="5002971" cy="1815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13187" y="5287813"/>
                <a:ext cx="4913312" cy="1815882"/>
                <a:chOff x="1026840" y="5356373"/>
                <a:chExt cx="4913312" cy="1815882"/>
              </a:xfrm>
            </p:grpSpPr>
            <p:pic>
              <p:nvPicPr>
                <p:cNvPr id="52" name="Picture 1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93251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500464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" name="Picture 3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672115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1368152" y="5356373"/>
                  <a:ext cx="4572000" cy="181588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800" b="1" dirty="0"/>
                    <a:t>yoav@yoavram.com</a:t>
                  </a:r>
                </a:p>
                <a:p>
                  <a:pPr algn="l" rtl="0"/>
                  <a:r>
                    <a:rPr lang="en-US" sz="2800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 smtClean="0"/>
                </a:p>
                <a:p>
                  <a:pPr algn="l" rtl="0"/>
                  <a:r>
                    <a:rPr lang="en-US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/>
                </a:p>
                <a:p>
                  <a:pPr algn="l" rtl="0"/>
                  <a:r>
                    <a:rPr lang="en-US" sz="2800" b="1" dirty="0" smtClean="0"/>
                    <a:t>www.yoavram.com</a:t>
                  </a:r>
                  <a:endParaRPr lang="he-IL" sz="28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23528" y="6165304"/>
                <a:ext cx="34131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>
                    <a:latin typeface="github-octicons" panose="02000503000000000000" pitchFamily="2" charset="0"/>
                  </a:rPr>
                  <a:t>a</a:t>
                </a:r>
                <a:endParaRPr lang="he-IL" sz="2400" dirty="0">
                  <a:latin typeface="github-octicons" panose="02000503000000000000" pitchFamily="2" charset="0"/>
                </a:endParaRPr>
              </a:p>
            </p:txBody>
          </p:sp>
        </p:grpSp>
        <p:pic>
          <p:nvPicPr>
            <p:cNvPr id="1026" name="Picture 2" descr="C:\Users\yoavram\Downloads\qrcode(1)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9322" y="3584927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3" descr="D:\projects\sim\presentation\isf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014" y="40156154"/>
            <a:ext cx="189276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38093" y="40045416"/>
            <a:ext cx="284796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and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Technology</a:t>
            </a:r>
            <a:endParaRPr lang="en-US" altLang="he-IL" sz="20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D:\university\presentations\GRC 2015\all_curve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6206154"/>
            <a:ext cx="7748588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55" y="9894290"/>
            <a:ext cx="4274600" cy="3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3281307" y="20901733"/>
            <a:ext cx="356834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Competition Prediction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722095" y="19256861"/>
            <a:ext cx="254428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Model Selection</a:t>
            </a:r>
            <a:endParaRPr lang="he-IL" dirty="0"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959683" y="1995242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D:\university\presentations\GRC 2015\plot_strains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3140378"/>
            <a:ext cx="798988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D:\university\presentations\GRC 2015\competition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6365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113529"/>
                  </p:ext>
                </p:extLst>
              </p:nvPr>
            </p:nvGraphicFramePr>
            <p:xfrm>
              <a:off x="6227077" y="25565586"/>
              <a:ext cx="3211047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945930"/>
                    <a:gridCol w="748399"/>
                    <a:gridCol w="1516718"/>
                  </a:tblGrid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Red</a:t>
                          </a:r>
                          <a:endParaRPr lang="he-IL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Green</a:t>
                          </a:r>
                          <a:endParaRPr lang="he-IL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0.979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0.983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he-IL" sz="16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16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he-IL" sz="16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6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6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6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113529"/>
                  </p:ext>
                </p:extLst>
              </p:nvPr>
            </p:nvGraphicFramePr>
            <p:xfrm>
              <a:off x="6227077" y="25565586"/>
              <a:ext cx="3211047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945930"/>
                    <a:gridCol w="748399"/>
                    <a:gridCol w="1516718"/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Red</a:t>
                          </a:r>
                          <a:endParaRPr lang="he-IL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Green</a:t>
                          </a:r>
                          <a:endParaRPr lang="he-IL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0.979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0.983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5"/>
                          <a:stretch>
                            <a:fillRect l="-112500" t="-96721" r="-403" b="-5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5"/>
                          <a:stretch>
                            <a:fillRect l="-112500" t="-196721" r="-403" b="-4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5"/>
                          <a:stretch>
                            <a:fillRect l="-112500" t="-296721" r="-403" b="-3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5"/>
                          <a:stretch>
                            <a:fillRect l="-112500" t="-403333" r="-403" b="-21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017986" y="25738834"/>
            <a:ext cx="4051738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indent="180000"/>
            <a:r>
              <a:rPr lang="en-US" altLang="he-IL" sz="2500" dirty="0">
                <a:latin typeface="Times New Roman" pitchFamily="18" charset="0"/>
              </a:rPr>
              <a:t>We fit four versions of the model to the data </a:t>
            </a:r>
            <a:r>
              <a:rPr lang="en-US" altLang="he-IL" sz="2500" dirty="0" smtClean="0">
                <a:latin typeface="Times New Roman" pitchFamily="18" charset="0"/>
              </a:rPr>
              <a:t>(</a:t>
            </a:r>
            <a:r>
              <a:rPr lang="en-US" altLang="he-IL" sz="2500" dirty="0">
                <a:latin typeface="Times New Roman" pitchFamily="18" charset="0"/>
              </a:rPr>
              <a:t>using </a:t>
            </a:r>
            <a:r>
              <a:rPr lang="en-US" altLang="he-IL" sz="2500" i="1" dirty="0" smtClean="0">
                <a:latin typeface="Times New Roman" pitchFamily="18" charset="0"/>
              </a:rPr>
              <a:t>least </a:t>
            </a:r>
            <a:r>
              <a:rPr lang="en-US" altLang="he-IL" sz="2500" i="1" dirty="0">
                <a:latin typeface="Times New Roman" pitchFamily="18" charset="0"/>
              </a:rPr>
              <a:t>squares</a:t>
            </a:r>
            <a:r>
              <a:rPr lang="en-US" altLang="he-IL" sz="2500" dirty="0">
                <a:latin typeface="Times New Roman" pitchFamily="18" charset="0"/>
              </a:rPr>
              <a:t>) and choose the best model with a model selection </a:t>
            </a:r>
            <a:r>
              <a:rPr lang="en-US" altLang="he-IL" sz="2500" dirty="0" smtClean="0">
                <a:latin typeface="Times New Roman" pitchFamily="18" charset="0"/>
              </a:rPr>
              <a:t>procedure.</a:t>
            </a:r>
            <a:endParaRPr lang="en-US" altLang="he-IL" sz="2500" dirty="0">
              <a:latin typeface="Times New Roman" pitchFamily="18" charset="0"/>
            </a:endParaRPr>
          </a:p>
        </p:txBody>
      </p:sp>
      <p:pic>
        <p:nvPicPr>
          <p:cNvPr id="12" name="Picture 2" descr="D:\university\presentations\GRC 2015\model_fits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8544918"/>
            <a:ext cx="7748588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2262400"/>
            <a:ext cx="7748588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24954423" y="21618362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954423" y="1822196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37778" y="12998948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2613101" y="28885909"/>
                <a:ext cx="375391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495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001</m:t>
                      </m:r>
                    </m:oMath>
                  </m:oMathPara>
                </a14:m>
                <a:endParaRPr lang="en-US" altLang="he-IL" i="1" dirty="0" smtClean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he-IL" i="1">
                          <a:latin typeface="Cambria Math"/>
                        </a:rPr>
                        <m:t> </m:t>
                      </m:r>
                      <m:r>
                        <a:rPr lang="en-US" altLang="he-IL" i="1">
                          <a:latin typeface="Cambria Math"/>
                        </a:rPr>
                        <m:t>𝑠</m:t>
                      </m:r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0261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00018</m:t>
                      </m:r>
                    </m:oMath>
                  </m:oMathPara>
                </a14:m>
                <a:endParaRPr lang="en-US" altLang="he-IL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101" y="28885909"/>
                <a:ext cx="3753913" cy="95410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693</Words>
  <Application>Microsoft Office PowerPoint</Application>
  <PresentationFormat>Custom</PresentationFormat>
  <Paragraphs>148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613</cp:revision>
  <cp:lastPrinted>2011-10-30T12:54:45Z</cp:lastPrinted>
  <dcterms:created xsi:type="dcterms:W3CDTF">2012-06-12T14:08:55Z</dcterms:created>
  <dcterms:modified xsi:type="dcterms:W3CDTF">2015-06-11T09:53:28Z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