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8A7C032-04BE-4036-A53F-FA1B3460E21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26" d="100"/>
          <a:sy n="26" d="100"/>
        </p:scale>
        <p:origin x="-3198" y="127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6/10/2015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6.png"/><Relationship Id="rId12" Type="http://schemas.openxmlformats.org/officeDocument/2006/relationships/image" Target="../media/image7.png"/><Relationship Id="rId17" Type="http://schemas.openxmlformats.org/officeDocument/2006/relationships/image" Target="../media/image12.jpeg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hemeOverride" Target="../theme/themeOverride1.xml"/><Relationship Id="rId11" Type="http://schemas.openxmlformats.org/officeDocument/2006/relationships/image" Target="../media/image4.png"/><Relationship Id="rId24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10.jpe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3.png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:\workspace\curveball_project\gh-pages\img\logo_2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871" y="3463864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6530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Testing the model</a:t>
            </a:r>
            <a:endParaRPr lang="en-US" altLang="he-IL" sz="39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Blah, blah, blah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Selection estimation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Kimura and Crow 1970: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25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- initial frequency 	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– selection coefficient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495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0261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00018</m:t>
                      </m:r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4000" y="19716750"/>
                <a:ext cx="8458200" cy="143637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1047829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he-IL" sz="4200" b="1" dirty="0" smtClean="0">
                <a:latin typeface="Calibri" pitchFamily="34" charset="0"/>
              </a:rPr>
              <a:t>Growth curves</a:t>
            </a:r>
            <a:endParaRPr lang="en-US" altLang="he-IL" sz="4200" b="1" dirty="0"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Replace the </a:t>
            </a:r>
            <a:r>
              <a:rPr lang="en-US" altLang="en-US" sz="2500" dirty="0">
                <a:latin typeface="Times New Roman" pitchFamily="18" charset="0"/>
              </a:rPr>
              <a:t>“</a:t>
            </a:r>
            <a:r>
              <a:rPr lang="en-US" altLang="he-IL" sz="2500" dirty="0">
                <a:latin typeface="Times New Roman" pitchFamily="18" charset="0"/>
              </a:rPr>
              <a:t>blah, blah, blah</a:t>
            </a:r>
            <a:r>
              <a:rPr lang="en-US" altLang="en-US" sz="2500" dirty="0">
                <a:latin typeface="Times New Roman" pitchFamily="18" charset="0"/>
              </a:rPr>
              <a:t>”</a:t>
            </a:r>
            <a:r>
              <a:rPr lang="en-US" altLang="he-IL" sz="2500" dirty="0">
                <a:latin typeface="Times New Roman" pitchFamily="18" charset="0"/>
              </a:rPr>
              <a:t> with your own </a:t>
            </a:r>
            <a:r>
              <a:rPr lang="en-US" altLang="en-US" sz="2500" dirty="0">
                <a:latin typeface="Times New Roman" pitchFamily="18" charset="0"/>
              </a:rPr>
              <a:t>“</a:t>
            </a:r>
            <a:r>
              <a:rPr lang="en-US" altLang="he-IL" sz="2500" dirty="0">
                <a:latin typeface="Times New Roman" pitchFamily="18" charset="0"/>
              </a:rPr>
              <a:t>blah, blah, blah.</a:t>
            </a:r>
            <a:r>
              <a:rPr lang="en-US" altLang="en-US" sz="2500" dirty="0">
                <a:latin typeface="Times New Roman" pitchFamily="18" charset="0"/>
              </a:rPr>
              <a:t>”</a:t>
            </a:r>
            <a:r>
              <a:rPr lang="en-US" altLang="he-IL" sz="2500" dirty="0">
                <a:latin typeface="Times New Roman" pitchFamily="18" charset="0"/>
              </a:rPr>
              <a:t>  </a:t>
            </a:r>
            <a:endParaRPr lang="en-US" altLang="ja-JP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		</a:t>
            </a:r>
            <a:endParaRPr lang="en-US" altLang="he-IL" sz="250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Model selection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r>
                  <a:rPr lang="en-US" sz="2500" dirty="0" err="1">
                    <a:latin typeface="Times New Roman" pitchFamily="18" charset="0"/>
                  </a:rPr>
                  <a:t>Baranyi</a:t>
                </a:r>
                <a:r>
                  <a:rPr lang="en-US" sz="2500" dirty="0">
                    <a:latin typeface="Times New Roman" pitchFamily="18" charset="0"/>
                  </a:rPr>
                  <a:t>-Roberts model:</a:t>
                </a:r>
              </a:p>
              <a:p>
                <a:endParaRPr lang="en-US" sz="2400" i="1" dirty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Times New Roman" pitchFamily="18" charset="0"/>
                  </a:rPr>
                  <a:t> – maximum density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rate </a:t>
                </a:r>
                <a:r>
                  <a:rPr lang="en-US" altLang="he-IL" sz="2000" dirty="0">
                    <a:latin typeface="Times New Roman" pitchFamily="18" charset="0"/>
                  </a:rPr>
                  <a:t>(</a:t>
                </a:r>
                <a:r>
                  <a:rPr lang="en-US" altLang="he-IL" sz="2000" dirty="0" smtClean="0">
                    <a:latin typeface="Times New Roman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deceleration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physiological adjustment function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</a:t>
                </a:r>
                <a:r>
                  <a:rPr lang="en-US" altLang="he-IL" sz="2000" dirty="0" err="1" smtClean="0">
                    <a:latin typeface="Times New Roman" pitchFamily="18" charset="0"/>
                  </a:rPr>
                  <a:t>physio</a:t>
                </a:r>
                <a:r>
                  <a:rPr lang="en-US" altLang="he-IL" sz="2000" dirty="0" smtClean="0">
                    <a:latin typeface="Times New Roman" pitchFamily="18" charset="0"/>
                  </a:rPr>
                  <a:t>. adjustment rate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225433" y="35783839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/>
                <a:r>
                  <a:rPr lang="en-US" altLang="he-IL" sz="4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Competition simulation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Two-strain ordinary differential equation: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25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118665"/>
            <a:ext cx="28194000" cy="18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300" b="1" u="sng" dirty="0" err="1" smtClean="0">
                <a:latin typeface="Calibri" pitchFamily="34" charset="0"/>
              </a:rPr>
              <a:t>Yoav</a:t>
            </a:r>
            <a:r>
              <a:rPr lang="en-US" altLang="he-IL" sz="5300" b="1" u="sng" dirty="0" smtClean="0">
                <a:latin typeface="Calibri" pitchFamily="34" charset="0"/>
              </a:rPr>
              <a:t> Ram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Eynat</a:t>
            </a:r>
            <a:r>
              <a:rPr lang="en-US" altLang="he-IL" sz="5300" b="1" dirty="0" smtClean="0">
                <a:latin typeface="Calibri" pitchFamily="34" charset="0"/>
              </a:rPr>
              <a:t> Dellus-Gur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Uri Obolski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Maayan</a:t>
            </a:r>
            <a:r>
              <a:rPr lang="en-US" altLang="he-IL" sz="5300" b="1" dirty="0" smtClean="0">
                <a:latin typeface="Calibri" pitchFamily="34" charset="0"/>
              </a:rPr>
              <a:t> Bibi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Judith Berman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Lilach</a:t>
            </a:r>
            <a:r>
              <a:rPr lang="en-US" altLang="he-IL" sz="5300" b="1" dirty="0" smtClean="0">
                <a:latin typeface="Calibri" pitchFamily="34" charset="0"/>
              </a:rPr>
              <a:t> Hadany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/>
            </a:r>
            <a:br>
              <a:rPr lang="en-US" altLang="he-IL" sz="5300" b="1" dirty="0" smtClean="0">
                <a:latin typeface="Calibri" pitchFamily="34" charset="0"/>
              </a:rPr>
            </a:br>
            <a:r>
              <a:rPr lang="en-US" altLang="he-IL" sz="3600" dirty="0" smtClean="0">
                <a:latin typeface="Calibri" pitchFamily="34" charset="0"/>
              </a:rPr>
              <a:t>Dept. of Molecular Biology &amp; Ecology of Plants</a:t>
            </a:r>
            <a:r>
              <a:rPr lang="en-US" altLang="he-IL" sz="3600" baseline="30000" dirty="0" smtClean="0">
                <a:latin typeface="Calibri" pitchFamily="34" charset="0"/>
              </a:rPr>
              <a:t>1</a:t>
            </a:r>
            <a:r>
              <a:rPr lang="en-US" altLang="he-IL" sz="3600" dirty="0" smtClean="0">
                <a:latin typeface="Calibri" pitchFamily="34" charset="0"/>
              </a:rPr>
              <a:t> and Dept. of Molecular Microbiology &amp; Biotechnology</a:t>
            </a:r>
            <a:r>
              <a:rPr lang="en-US" altLang="he-IL" sz="3600" baseline="30000" dirty="0" smtClean="0">
                <a:latin typeface="Calibri" pitchFamily="34" charset="0"/>
              </a:rPr>
              <a:t>2</a:t>
            </a:r>
            <a:r>
              <a:rPr lang="en-US" altLang="he-IL" sz="3600" dirty="0" smtClean="0">
                <a:latin typeface="Calibri" pitchFamily="34" charset="0"/>
              </a:rPr>
              <a:t>, Tel-Aviv University, Tel-Aviv, Israel</a:t>
            </a:r>
            <a:endParaRPr lang="en-US" altLang="he-IL" sz="53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2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39035" indent="-439035">
              <a:spcBef>
                <a:spcPts val="1054"/>
              </a:spcBef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  <a:endParaRPr lang="en-US" sz="25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689981"/>
            <a:ext cx="29229465" cy="306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Predicting competition dynamics and estimating selection coefficients using eco-evolutionary models</a:t>
            </a: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336" y="40216347"/>
            <a:ext cx="437561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970" y="39950622"/>
            <a:ext cx="1885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8170" r="5722" b="11134"/>
          <a:stretch/>
        </p:blipFill>
        <p:spPr bwMode="auto">
          <a:xfrm>
            <a:off x="21455063" y="40188291"/>
            <a:ext cx="4108809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679" y="40138195"/>
            <a:ext cx="1221696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83" y="39831305"/>
            <a:ext cx="355983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00" y="26955750"/>
            <a:ext cx="8460000" cy="7138125"/>
          </a:xfrm>
          <a:prstGeom prst="rect">
            <a:avLst/>
          </a:prstGeom>
        </p:spPr>
      </p:pic>
      <p:pic>
        <p:nvPicPr>
          <p:cNvPr id="1053" name="Picture 29" descr="D:\workspace\curveball_project\Plato\public\plat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34" y="35161191"/>
            <a:ext cx="1290989" cy="16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145" y="37186051"/>
            <a:ext cx="19050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437724" y="35644959"/>
            <a:ext cx="4452245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2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smtClean="0">
                <a:latin typeface="Arial"/>
                <a:cs typeface="Arial"/>
              </a:rPr>
              <a:t>←</a:t>
            </a:r>
            <a:r>
              <a:rPr lang="en-US" dirty="0" smtClean="0"/>
              <a:t>plato.yoavram.com</a:t>
            </a:r>
          </a:p>
          <a:p>
            <a:r>
              <a:rPr lang="en-US" dirty="0" smtClean="0"/>
              <a:t>curveball.yoavram.com</a:t>
            </a:r>
            <a:r>
              <a:rPr lang="en-US" dirty="0" smtClean="0">
                <a:latin typeface="Arial"/>
                <a:cs typeface="Arial"/>
              </a:rPr>
              <a:t>→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22858395" y="37455163"/>
            <a:ext cx="6088750" cy="1853094"/>
            <a:chOff x="23110572" y="35796177"/>
            <a:chExt cx="6088750" cy="1853094"/>
          </a:xfrm>
        </p:grpSpPr>
        <p:grpSp>
          <p:nvGrpSpPr>
            <p:cNvPr id="48" name="Group 47"/>
            <p:cNvGrpSpPr/>
            <p:nvPr/>
          </p:nvGrpSpPr>
          <p:grpSpPr>
            <a:xfrm>
              <a:off x="23110572" y="35796177"/>
              <a:ext cx="5002971" cy="1815882"/>
              <a:chOff x="323528" y="5287813"/>
              <a:chExt cx="5002971" cy="1815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13187" y="5287813"/>
                <a:ext cx="4913312" cy="1815882"/>
                <a:chOff x="1026840" y="5356373"/>
                <a:chExt cx="4913312" cy="1815882"/>
              </a:xfrm>
            </p:grpSpPr>
            <p:pic>
              <p:nvPicPr>
                <p:cNvPr id="52" name="Picture 1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93251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500464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" name="Picture 3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6721152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1368152" y="5356373"/>
                  <a:ext cx="4572000" cy="181588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800" b="1" dirty="0"/>
                    <a:t>yoav@yoavram.com</a:t>
                  </a:r>
                </a:p>
                <a:p>
                  <a:pPr algn="l" rtl="0"/>
                  <a:r>
                    <a:rPr lang="en-US" sz="2800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 smtClean="0"/>
                </a:p>
                <a:p>
                  <a:pPr algn="l" rtl="0"/>
                  <a:r>
                    <a:rPr lang="en-US" b="1" dirty="0" smtClean="0"/>
                    <a:t>@</a:t>
                  </a:r>
                  <a:r>
                    <a:rPr lang="en-US" sz="2800" b="1" dirty="0" err="1" smtClean="0"/>
                    <a:t>yoavram</a:t>
                  </a:r>
                  <a:endParaRPr lang="en-US" sz="2800" b="1" dirty="0"/>
                </a:p>
                <a:p>
                  <a:pPr algn="l" rtl="0"/>
                  <a:r>
                    <a:rPr lang="en-US" sz="2800" b="1" dirty="0" smtClean="0"/>
                    <a:t>www.yoavram.com</a:t>
                  </a:r>
                  <a:endParaRPr lang="he-IL" sz="2800" b="1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23528" y="6165304"/>
                <a:ext cx="34131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>
                    <a:latin typeface="github-octicons" panose="02000503000000000000" pitchFamily="2" charset="0"/>
                  </a:rPr>
                  <a:t>a</a:t>
                </a:r>
                <a:endParaRPr lang="he-IL" sz="2400" dirty="0">
                  <a:latin typeface="github-octicons" panose="02000503000000000000" pitchFamily="2" charset="0"/>
                </a:endParaRPr>
              </a:p>
            </p:txBody>
          </p:sp>
        </p:grpSp>
        <p:pic>
          <p:nvPicPr>
            <p:cNvPr id="1026" name="Picture 2" descr="C:\Users\yoavram\Downloads\qrcode(1)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9322" y="35849271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3" descr="D:\projects\sim\presentation\isf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982" y="40156154"/>
            <a:ext cx="1892763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38093" y="40045416"/>
            <a:ext cx="2847965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b="1" dirty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Israeli </a:t>
            </a:r>
            <a:endParaRPr lang="en-US" altLang="he-IL" sz="2000" b="1" dirty="0" smtClean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Ministry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of Science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and </a:t>
            </a:r>
          </a:p>
          <a:p>
            <a:pPr algn="ctr"/>
            <a:r>
              <a:rPr lang="en-US" altLang="he-IL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Technology</a:t>
            </a:r>
            <a:endParaRPr lang="en-US" altLang="he-IL" sz="2000" b="1" dirty="0">
              <a:solidFill>
                <a:srgbClr val="0070C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8" name="Picture 3" descr="D:\university\presentations\GRC 2015\G_models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18" y="24127367"/>
            <a:ext cx="8332788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D:\university\presentations\GRC 2015\frequency_fi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22957613"/>
            <a:ext cx="7748587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niversity\presentations\GRC 2015\all_curve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12708000"/>
            <a:ext cx="7748588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university\presentations\GRC 2015\model_fits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0" y="28610984"/>
            <a:ext cx="7748587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D:\university\presentations\GRC 2015\competition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2708000"/>
            <a:ext cx="7748587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D:\university\presentations\GRC 2015\plot_strains2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9876430"/>
            <a:ext cx="7989887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university\presentations\GRC 2015\competition2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15466145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university\presentations\GRC 2015\total_OD_comparison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000" y="21463720"/>
            <a:ext cx="7748588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282" y="9259795"/>
            <a:ext cx="2585357" cy="188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6746</TotalTime>
  <Words>328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592</cp:revision>
  <cp:lastPrinted>2011-10-30T12:54:45Z</cp:lastPrinted>
  <dcterms:created xsi:type="dcterms:W3CDTF">2012-06-12T14:08:55Z</dcterms:created>
  <dcterms:modified xsi:type="dcterms:W3CDTF">2015-06-10T07:59:39Z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