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EB5"/>
    <a:srgbClr val="E02829"/>
    <a:srgbClr val="59A754"/>
    <a:srgbClr val="A3C1BA"/>
    <a:srgbClr val="004080"/>
    <a:srgbClr val="0000FF"/>
    <a:srgbClr val="FF6FCF"/>
    <a:srgbClr val="FFFF66"/>
    <a:srgbClr val="19191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-444" y="-7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6/22/2015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hdphoto" Target="../media/hdphoto1.wdp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1BA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3B7EB5"/>
                  </a:solidFill>
                  <a:latin typeface="Calibri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Classical population genetics.</a:t>
                </a:r>
                <a:r>
                  <a:rPr lang="en-US" altLang="he-IL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>
                    <a:latin typeface="Times New Roman" pitchFamily="18" charset="0"/>
                  </a:rPr>
                  <a:t>A</a:t>
                </a:r>
                <a:r>
                  <a:rPr lang="en-US" altLang="he-IL" sz="2500" dirty="0" smtClean="0">
                    <a:latin typeface="Times New Roman" pitchFamily="18" charset="0"/>
                  </a:rPr>
                  <a:t>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advantageous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600" b="0" i="1" smtClean="0">
                                  <a:solidFill>
                                    <a:srgbClr val="3B7EB5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6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initial 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solidFill>
                          <a:srgbClr val="3B7EB5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dirty="0" smtClean="0">
                    <a:solidFill>
                      <a:srgbClr val="3B7EB5"/>
                    </a:solidFill>
                    <a:latin typeface="Times New Roman" pitchFamily="18" charset="0"/>
                  </a:rPr>
                  <a:t>selection coefficient </a:t>
                </a:r>
                <a:r>
                  <a:rPr lang="en-US" altLang="he-IL" sz="2500" dirty="0" smtClean="0">
                    <a:latin typeface="Times New Roman" pitchFamily="18" charset="0"/>
                  </a:rPr>
                  <a:t>of the advantageous strain.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b="1" dirty="0" smtClean="0">
                  <a:latin typeface="Calibri" panose="020F0502020204030204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Effective </a:t>
                </a:r>
                <a:r>
                  <a:rPr lang="en-US" altLang="he-IL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selection </a:t>
                </a:r>
                <a:r>
                  <a:rPr lang="en-US" altLang="he-IL" b="1" dirty="0" smtClean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coefficient. </a:t>
                </a:r>
                <a:r>
                  <a:rPr lang="en-US" altLang="he-IL" sz="2500" dirty="0" smtClean="0">
                    <a:latin typeface="Times New Roman" pitchFamily="18" charset="0"/>
                  </a:rPr>
                  <a:t>We fit the above  equation to the frequency of the advantageous strain in the competition simulation. 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The inferred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i="1" dirty="0" smtClean="0">
                    <a:solidFill>
                      <a:srgbClr val="3B7EB5"/>
                    </a:solidFill>
                    <a:latin typeface="Times New Roman" pitchFamily="18" charset="0"/>
                  </a:rPr>
                  <a:t>effective selection coefficient </a:t>
                </a:r>
                <a:r>
                  <a:rPr lang="en-US" altLang="he-IL" sz="2500" dirty="0" smtClean="0">
                    <a:latin typeface="Times New Roman" pitchFamily="18" charset="0"/>
                  </a:rPr>
                  <a:t>of the </a:t>
                </a:r>
                <a:r>
                  <a:rPr lang="en-US" altLang="he-IL" sz="2500" dirty="0">
                    <a:latin typeface="Times New Roman" pitchFamily="18" charset="0"/>
                  </a:rPr>
                  <a:t>advantageous strain</a:t>
                </a:r>
                <a:r>
                  <a:rPr lang="en-US" altLang="he-IL" sz="2500" dirty="0" smtClean="0">
                    <a:latin typeface="Times New Roman" pitchFamily="18" charset="0"/>
                  </a:rPr>
                  <a:t>: the selection coefficient that would cause similar change in frequency </a:t>
                </a:r>
                <a:r>
                  <a:rPr lang="en-US" altLang="he-IL" sz="2500" dirty="0">
                    <a:latin typeface="Times New Roman" pitchFamily="18" charset="0"/>
                  </a:rPr>
                  <a:t>in an idealized </a:t>
                </a:r>
                <a:r>
                  <a:rPr lang="en-US" altLang="he-IL" sz="2500" dirty="0" smtClean="0">
                    <a:latin typeface="Times New Roman" pitchFamily="18" charset="0"/>
                  </a:rPr>
                  <a:t>population.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D:\university\presentations\GRC 2015\frequency_fit_pos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623600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3B7EB5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Data.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Growth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/>
                  </a:rPr>
                  <a:t>curves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of two 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E. coli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strains: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b="1" dirty="0">
                    <a:solidFill>
                      <a:srgbClr val="3B7EB5"/>
                    </a:solidFill>
                    <a:latin typeface="Calibri" panose="020F0502020204030204" pitchFamily="34" charset="0"/>
                  </a:rPr>
                  <a:t>Model fitting.</a:t>
                </a:r>
                <a:r>
                  <a:rPr lang="en-US" b="1" dirty="0">
                    <a:latin typeface="Calibri" panose="020F0502020204030204" pitchFamily="34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We fit the </a:t>
                </a:r>
                <a:r>
                  <a:rPr lang="en-US" sz="2500" dirty="0" err="1" smtClean="0">
                    <a:latin typeface="Times New Roman" pitchFamily="18" charset="0"/>
                  </a:rPr>
                  <a:t>Baranyi</a:t>
                </a:r>
                <a:r>
                  <a:rPr lang="en-US" sz="2500" dirty="0" smtClean="0">
                    <a:latin typeface="Times New Roman" pitchFamily="18" charset="0"/>
                  </a:rPr>
                  <a:t>-Roberts growth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, an extension of </a:t>
                </a:r>
                <a:r>
                  <a:rPr lang="en-US" sz="2500" dirty="0">
                    <a:latin typeface="Times New Roman" pitchFamily="18" charset="0"/>
                  </a:rPr>
                  <a:t>the logistic </a:t>
                </a:r>
                <a:r>
                  <a:rPr lang="en-US" sz="2500" dirty="0" smtClean="0">
                    <a:latin typeface="Times New Roman" pitchFamily="18" charset="0"/>
                  </a:rPr>
                  <a:t>growth model 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that includes lag and deceleration phases:</a:t>
                </a:r>
              </a:p>
              <a:p>
                <a:pPr indent="180000"/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 </a:t>
                </a: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530800" y="7550150"/>
            <a:ext cx="8458200" cy="218128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3B7EB5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3B7EB5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>
                <a:solidFill>
                  <a:srgbClr val="3B7EB5"/>
                </a:solidFill>
                <a:latin typeface="Calibri" panose="020F0502020204030204" pitchFamily="34" charset="0"/>
              </a:rPr>
              <a:t>Experimental Design.</a:t>
            </a:r>
            <a:r>
              <a:rPr lang="en-US" altLang="he-IL" b="1" dirty="0">
                <a:latin typeface="Calibri" panose="020F0502020204030204" pitchFamily="34" charset="0"/>
              </a:rPr>
              <a:t> </a:t>
            </a:r>
            <a:r>
              <a:rPr lang="en-US" altLang="he-IL" sz="2500" dirty="0" smtClean="0">
                <a:latin typeface="Times New Roman" pitchFamily="18" charset="0"/>
              </a:rPr>
              <a:t>We grow two </a:t>
            </a:r>
            <a:r>
              <a:rPr lang="en-US" altLang="he-IL" sz="2500" i="1" dirty="0" smtClean="0">
                <a:latin typeface="Times New Roman" pitchFamily="18" charset="0"/>
              </a:rPr>
              <a:t>E. coli </a:t>
            </a:r>
            <a:r>
              <a:rPr lang="en-US" altLang="he-IL" sz="2500" dirty="0" smtClean="0">
                <a:latin typeface="Times New Roman" pitchFamily="18" charset="0"/>
              </a:rPr>
              <a:t>strains separately and in competition 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 smtClean="0">
                <a:solidFill>
                  <a:srgbClr val="3B7EB5"/>
                </a:solidFill>
                <a:latin typeface="Calibri" panose="020F0502020204030204" pitchFamily="34" charset="0"/>
              </a:rPr>
              <a:t>Results</a:t>
            </a:r>
            <a:r>
              <a:rPr lang="en-US" altLang="he-IL" b="1" dirty="0">
                <a:solidFill>
                  <a:srgbClr val="3B7EB5"/>
                </a:solidFill>
                <a:latin typeface="Calibri" panose="020F0502020204030204" pitchFamily="34" charset="0"/>
              </a:rPr>
              <a:t>.</a:t>
            </a:r>
            <a:r>
              <a:rPr lang="en-US" altLang="he-IL" sz="2500" dirty="0" smtClean="0">
                <a:latin typeface="Times New Roman" pitchFamily="18" charset="0"/>
              </a:rPr>
              <a:t> The total OD predicted by the model (solid blue line) is in good agreement with the total OD in the competition experiments (black markers).</a:t>
            </a:r>
          </a:p>
        </p:txBody>
      </p:sp>
      <p:pic>
        <p:nvPicPr>
          <p:cNvPr id="5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000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0530755" y="35783432"/>
            <a:ext cx="8410239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0944000" y="35783839"/>
            <a:ext cx="8458924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2391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3B7EB5"/>
                </a:solidFill>
                <a:latin typeface="Calibri" pitchFamily="34" charset="0"/>
              </a:rPr>
              <a:t>Introduction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Experiments </a:t>
            </a:r>
            <a:r>
              <a:rPr lang="en-US" sz="2500" dirty="0">
                <a:latin typeface="+mn-lt"/>
              </a:rPr>
              <a:t>often use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growth curves </a:t>
            </a:r>
            <a:r>
              <a:rPr lang="en-US" sz="2500" dirty="0">
                <a:latin typeface="+mn-lt"/>
              </a:rPr>
              <a:t>to estimate the growth </a:t>
            </a:r>
            <a:r>
              <a:rPr lang="en-US" sz="2500" dirty="0" smtClean="0">
                <a:latin typeface="+mn-lt"/>
              </a:rPr>
              <a:t>rate as </a:t>
            </a:r>
            <a:r>
              <a:rPr lang="en-US" sz="2500" dirty="0">
                <a:latin typeface="+mn-lt"/>
              </a:rPr>
              <a:t>a proxy of </a:t>
            </a:r>
            <a:r>
              <a:rPr lang="en-US" sz="2500" dirty="0" smtClean="0">
                <a:latin typeface="+mn-lt"/>
              </a:rPr>
              <a:t>fitness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Models </a:t>
            </a:r>
            <a:r>
              <a:rPr lang="en-US" sz="2500" dirty="0">
                <a:latin typeface="+mn-lt"/>
              </a:rPr>
              <a:t>use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selection coefficients </a:t>
            </a:r>
            <a:r>
              <a:rPr lang="en-US" sz="2500" dirty="0" smtClean="0">
                <a:latin typeface="+mn-lt"/>
              </a:rPr>
              <a:t>for the </a:t>
            </a:r>
            <a:r>
              <a:rPr lang="en-US" sz="2500" dirty="0">
                <a:latin typeface="+mn-lt"/>
              </a:rPr>
              <a:t>relative fitness of </a:t>
            </a:r>
            <a:r>
              <a:rPr lang="en-US" sz="2500" dirty="0" smtClean="0">
                <a:latin typeface="+mn-lt"/>
              </a:rPr>
              <a:t>genotypes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only </a:t>
            </a:r>
            <a:r>
              <a:rPr lang="en-US" sz="2500" dirty="0" smtClean="0">
                <a:latin typeface="+mn-lt"/>
              </a:rPr>
              <a:t>bridge </a:t>
            </a:r>
            <a:r>
              <a:rPr lang="en-US" sz="2500" dirty="0">
                <a:latin typeface="+mn-lt"/>
              </a:rPr>
              <a:t>between experiments and </a:t>
            </a:r>
            <a:r>
              <a:rPr lang="en-US" sz="2500" dirty="0" smtClean="0">
                <a:latin typeface="+mn-lt"/>
              </a:rPr>
              <a:t>theory, </a:t>
            </a:r>
            <a:r>
              <a:rPr lang="en-US" sz="2500" b="1" dirty="0">
                <a:solidFill>
                  <a:srgbClr val="3B7EB5"/>
                </a:solidFill>
                <a:latin typeface="+mn-lt"/>
              </a:rPr>
              <a:t>competition assays</a:t>
            </a:r>
            <a:r>
              <a:rPr lang="en-US" sz="2500" b="1" dirty="0">
                <a:latin typeface="+mn-lt"/>
              </a:rPr>
              <a:t>,</a:t>
            </a:r>
            <a:r>
              <a:rPr lang="en-US" sz="2500" dirty="0" smtClean="0">
                <a:latin typeface="+mn-lt"/>
              </a:rPr>
              <a:t> are </a:t>
            </a:r>
            <a:r>
              <a:rPr lang="en-US" sz="2500" dirty="0">
                <a:latin typeface="+mn-lt"/>
              </a:rPr>
              <a:t>expensive and </a:t>
            </a:r>
            <a:r>
              <a:rPr lang="en-US" sz="2500" dirty="0" smtClean="0">
                <a:latin typeface="+mn-lt"/>
              </a:rPr>
              <a:t>laborious.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We suggest an </a:t>
            </a:r>
            <a:r>
              <a:rPr lang="en-US" sz="2500" b="1" dirty="0" smtClean="0">
                <a:solidFill>
                  <a:srgbClr val="3B7EB5"/>
                </a:solidFill>
                <a:latin typeface="+mn-lt"/>
              </a:rPr>
              <a:t>alternative method </a:t>
            </a:r>
            <a:r>
              <a:rPr lang="en-US" sz="2500" dirty="0" smtClean="0">
                <a:latin typeface="+mn-lt"/>
              </a:rPr>
              <a:t>that can predict competitions from </a:t>
            </a:r>
            <a:r>
              <a:rPr lang="en-US" sz="2500" dirty="0">
                <a:latin typeface="+mn-lt"/>
              </a:rPr>
              <a:t>growth </a:t>
            </a:r>
            <a:r>
              <a:rPr lang="en-US" sz="2500" dirty="0" smtClean="0">
                <a:latin typeface="+mn-lt"/>
              </a:rPr>
              <a:t>curves and estimate selection coefficients.</a:t>
            </a:r>
            <a:endParaRPr lang="en-US" altLang="he-IL" sz="2500" dirty="0">
              <a:latin typeface="+mn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096104" y="35853029"/>
            <a:ext cx="7409527" cy="3242478"/>
          </a:xfrm>
          <a:prstGeom prst="rect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200" dirty="0" smtClean="0">
                <a:latin typeface="Times New Roman" pitchFamily="18" charset="0"/>
              </a:rPr>
              <a:t>We thank I. Ben-Zion, L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Zelcbuch</a:t>
            </a:r>
            <a:r>
              <a:rPr lang="en-GB" sz="2200" dirty="0" smtClean="0">
                <a:latin typeface="Times New Roman" pitchFamily="18" charset="0"/>
              </a:rPr>
              <a:t>, E. Kroll, Y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>
                <a:latin typeface="Times New Roman" pitchFamily="18" charset="0"/>
              </a:rPr>
              <a:t>Pilpel</a:t>
            </a:r>
            <a:r>
              <a:rPr lang="en-GB" sz="2200" dirty="0">
                <a:latin typeface="Times New Roman" pitchFamily="18" charset="0"/>
              </a:rPr>
              <a:t>, D. </a:t>
            </a:r>
            <a:r>
              <a:rPr lang="en-GB" sz="2200" dirty="0" err="1">
                <a:latin typeface="Times New Roman" pitchFamily="18" charset="0"/>
              </a:rPr>
              <a:t>Hizi</a:t>
            </a:r>
            <a:r>
              <a:rPr lang="en-GB" sz="2200" dirty="0">
                <a:latin typeface="Times New Roman" pitchFamily="18" charset="0"/>
              </a:rPr>
              <a:t>, I. </a:t>
            </a:r>
            <a:r>
              <a:rPr lang="en-GB" sz="2200" dirty="0" err="1">
                <a:latin typeface="Times New Roman" pitchFamily="18" charset="0"/>
              </a:rPr>
              <a:t>Frumkin</a:t>
            </a:r>
            <a:r>
              <a:rPr lang="en-GB" sz="2200" dirty="0">
                <a:latin typeface="Times New Roman" pitchFamily="18" charset="0"/>
              </a:rPr>
              <a:t>, O. </a:t>
            </a:r>
            <a:r>
              <a:rPr lang="en-GB" sz="2200" dirty="0" err="1">
                <a:latin typeface="Times New Roman" pitchFamily="18" charset="0"/>
              </a:rPr>
              <a:t>Dahan</a:t>
            </a:r>
            <a:r>
              <a:rPr lang="en-GB" sz="2200" dirty="0">
                <a:latin typeface="Times New Roman" pitchFamily="18" charset="0"/>
              </a:rPr>
              <a:t>, and A. </a:t>
            </a:r>
            <a:r>
              <a:rPr lang="en-GB" sz="2200" dirty="0" err="1">
                <a:latin typeface="Times New Roman" pitchFamily="18" charset="0"/>
              </a:rPr>
              <a:t>Yona</a:t>
            </a:r>
            <a:r>
              <a:rPr lang="en-GB" sz="2200" dirty="0">
                <a:latin typeface="Times New Roman" pitchFamily="18" charset="0"/>
              </a:rPr>
              <a:t> for sharing </a:t>
            </a:r>
            <a:r>
              <a:rPr lang="en-GB" sz="2200" dirty="0" smtClean="0">
                <a:latin typeface="Times New Roman" pitchFamily="18" charset="0"/>
              </a:rPr>
              <a:t>materials, data</a:t>
            </a:r>
            <a:r>
              <a:rPr lang="en-GB" sz="2200" dirty="0">
                <a:latin typeface="Times New Roman" pitchFamily="18" charset="0"/>
              </a:rPr>
              <a:t>, impressions, and ideas; </a:t>
            </a:r>
            <a:r>
              <a:rPr lang="en-GB" sz="2200" dirty="0" smtClean="0">
                <a:latin typeface="Times New Roman" pitchFamily="18" charset="0"/>
              </a:rPr>
              <a:t>N. Wertheimer, A. Rosenberg, A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Zisman</a:t>
            </a:r>
            <a:r>
              <a:rPr lang="en-GB" sz="2200" dirty="0" smtClean="0">
                <a:latin typeface="Times New Roman" pitchFamily="18" charset="0"/>
              </a:rPr>
              <a:t>, F. Yang, and E. </a:t>
            </a:r>
            <a:r>
              <a:rPr lang="en-GB" sz="2200" dirty="0" err="1" smtClean="0">
                <a:latin typeface="Times New Roman" pitchFamily="18" charset="0"/>
              </a:rPr>
              <a:t>Shtifman</a:t>
            </a:r>
            <a:r>
              <a:rPr lang="en-GB" sz="2200" dirty="0" smtClean="0">
                <a:latin typeface="Times New Roman" pitchFamily="18" charset="0"/>
              </a:rPr>
              <a:t> Segal for generous help </a:t>
            </a:r>
            <a:r>
              <a:rPr lang="en-GB" sz="2200" smtClean="0">
                <a:latin typeface="Times New Roman" pitchFamily="18" charset="0"/>
              </a:rPr>
              <a:t>with experiments. </a:t>
            </a:r>
            <a:endParaRPr lang="en-GB" sz="22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>
                    <a:latin typeface="+mn-lt"/>
                  </a:rPr>
                  <a:t>Competitions </a:t>
                </a:r>
                <a:r>
                  <a:rPr lang="en-US" sz="2500" dirty="0" smtClean="0">
                    <a:latin typeface="+mn-lt"/>
                  </a:rPr>
                  <a:t>are </a:t>
                </a:r>
                <a:r>
                  <a:rPr lang="en-US" sz="2500" dirty="0">
                    <a:latin typeface="+mn-lt"/>
                  </a:rPr>
                  <a:t>simulated by integrating a </a:t>
                </a:r>
                <a:r>
                  <a:rPr lang="en-US" sz="2500" b="1" dirty="0" smtClean="0">
                    <a:solidFill>
                      <a:srgbClr val="3B7EB5"/>
                    </a:solidFill>
                    <a:latin typeface="+mn-lt"/>
                  </a:rPr>
                  <a:t>two-species </a:t>
                </a:r>
                <a:r>
                  <a:rPr lang="en-US" sz="2500" b="1" dirty="0">
                    <a:solidFill>
                      <a:srgbClr val="3B7EB5"/>
                    </a:solidFill>
                    <a:latin typeface="+mn-lt"/>
                  </a:rPr>
                  <a:t>ordinary differential equation</a:t>
                </a:r>
                <a:r>
                  <a:rPr lang="en-US" sz="2500" b="1" dirty="0">
                    <a:latin typeface="+mn-lt"/>
                  </a:rPr>
                  <a:t> </a:t>
                </a:r>
                <a:r>
                  <a:rPr lang="en-US" sz="2500" dirty="0">
                    <a:latin typeface="+mn-lt"/>
                  </a:rPr>
                  <a:t>(ODE). We assume that the only interaction between strains </a:t>
                </a:r>
                <a:r>
                  <a:rPr lang="en-US" sz="2500" dirty="0" smtClean="0">
                    <a:latin typeface="+mn-lt"/>
                  </a:rPr>
                  <a:t>is </a:t>
                </a:r>
                <a:r>
                  <a:rPr lang="en-US" sz="2500" b="1" dirty="0">
                    <a:solidFill>
                      <a:srgbClr val="3B7EB5"/>
                    </a:solidFill>
                    <a:latin typeface="+mn-lt"/>
                  </a:rPr>
                  <a:t>resource competition</a:t>
                </a:r>
                <a:r>
                  <a:rPr lang="en-US" sz="2500" baseline="30000" dirty="0">
                    <a:latin typeface="+mn-lt"/>
                  </a:rPr>
                  <a:t>2,4</a:t>
                </a:r>
                <a:r>
                  <a:rPr lang="en-US" sz="25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 smtClean="0">
                    <a:latin typeface="+mn-lt"/>
                  </a:rPr>
                  <a:t>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two-species ordinary differential equation 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034466"/>
            <a:ext cx="28194000" cy="1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800" b="1" u="sng" dirty="0" smtClean="0">
                <a:latin typeface="Calibri" pitchFamily="34" charset="0"/>
              </a:rPr>
              <a:t>Yoav Ram</a:t>
            </a:r>
            <a:r>
              <a:rPr lang="en-US" altLang="he-IL" sz="5800" b="1" baseline="30000" dirty="0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Eynat </a:t>
            </a:r>
            <a:r>
              <a:rPr lang="en-US" altLang="he-IL" sz="5800" b="1" dirty="0" err="1" smtClean="0">
                <a:latin typeface="Calibri" pitchFamily="34" charset="0"/>
              </a:rPr>
              <a:t>Dellus-Gur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Uri </a:t>
            </a:r>
            <a:r>
              <a:rPr lang="en-US" altLang="he-IL" sz="5800" b="1" dirty="0" err="1" smtClean="0">
                <a:latin typeface="Calibri" pitchFamily="34" charset="0"/>
              </a:rPr>
              <a:t>Obolski</a:t>
            </a:r>
            <a:r>
              <a:rPr lang="en-US" altLang="he-IL" sz="5800" b="1" baseline="30000" dirty="0" err="1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Maayan </a:t>
            </a:r>
            <a:r>
              <a:rPr lang="en-US" altLang="he-IL" sz="5800" b="1" dirty="0" err="1" smtClean="0">
                <a:latin typeface="Calibri" pitchFamily="34" charset="0"/>
              </a:rPr>
              <a:t>Bibi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Judith </a:t>
            </a:r>
            <a:r>
              <a:rPr lang="en-US" altLang="he-IL" sz="5800" b="1" dirty="0" err="1" smtClean="0">
                <a:latin typeface="Calibri" pitchFamily="34" charset="0"/>
              </a:rPr>
              <a:t>Berman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Lilach </a:t>
            </a:r>
            <a:r>
              <a:rPr lang="en-US" altLang="he-IL" sz="5800" b="1" dirty="0" err="1" smtClean="0">
                <a:latin typeface="Calibri" pitchFamily="34" charset="0"/>
              </a:rPr>
              <a:t>Hadany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endParaRPr lang="en-US" altLang="he-IL" sz="5800" b="1" dirty="0" smtClean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 smtClean="0">
                <a:latin typeface="+mn-lt"/>
              </a:rPr>
              <a:t>Baranyi</a:t>
            </a:r>
            <a:r>
              <a:rPr lang="en-US" sz="2500" dirty="0">
                <a:latin typeface="+mn-lt"/>
              </a:rPr>
              <a:t>, J., Roberts, T. A., 1994. </a:t>
            </a:r>
            <a:r>
              <a:rPr lang="en-US" sz="2500" i="1" dirty="0">
                <a:latin typeface="+mn-lt"/>
              </a:rPr>
              <a:t>A dynamic approach to predicting bacterial growth in food</a:t>
            </a:r>
            <a:r>
              <a:rPr lang="en-US" sz="2500" dirty="0">
                <a:latin typeface="+mn-lt"/>
              </a:rPr>
              <a:t>. Int. J. Food </a:t>
            </a:r>
            <a:r>
              <a:rPr lang="en-US" sz="2500" dirty="0" err="1">
                <a:latin typeface="+mn-lt"/>
              </a:rPr>
              <a:t>Microbiol</a:t>
            </a:r>
            <a:r>
              <a:rPr lang="en-US" sz="25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Chevin</a:t>
            </a:r>
            <a:r>
              <a:rPr lang="en-US" sz="2500" dirty="0">
                <a:latin typeface="+mn-lt"/>
              </a:rPr>
              <a:t>, L.-M., 2011. </a:t>
            </a:r>
            <a:r>
              <a:rPr lang="en-US" sz="2500" i="1" dirty="0">
                <a:latin typeface="+mn-lt"/>
              </a:rPr>
              <a:t>On measuring selection </a:t>
            </a:r>
            <a:r>
              <a:rPr lang="en-US" sz="2500" i="1" dirty="0" smtClean="0">
                <a:latin typeface="+mn-lt"/>
              </a:rPr>
              <a:t>in experimental </a:t>
            </a:r>
            <a:r>
              <a:rPr lang="en-US" sz="2500" i="1" dirty="0">
                <a:latin typeface="+mn-lt"/>
              </a:rPr>
              <a:t>evolution</a:t>
            </a:r>
            <a:r>
              <a:rPr lang="en-US" sz="25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>
                <a:latin typeface="+mn-lt"/>
              </a:rPr>
              <a:t>Crow, J.F., Kimura, M., 1970. </a:t>
            </a:r>
            <a:r>
              <a:rPr lang="en-US" sz="2500" i="1" dirty="0">
                <a:latin typeface="+mn-lt"/>
              </a:rPr>
              <a:t>An introduction to population genetics theory</a:t>
            </a:r>
            <a:r>
              <a:rPr lang="en-US" sz="25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Masel</a:t>
            </a:r>
            <a:r>
              <a:rPr lang="en-US" sz="2500" dirty="0">
                <a:latin typeface="+mn-lt"/>
              </a:rPr>
              <a:t>, J., 2014. </a:t>
            </a:r>
            <a:r>
              <a:rPr lang="en-US" sz="25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500" dirty="0">
                <a:latin typeface="+mn-lt"/>
              </a:rPr>
              <a:t>. </a:t>
            </a:r>
            <a:r>
              <a:rPr lang="en-US" sz="2500" dirty="0" smtClean="0">
                <a:latin typeface="+mn-lt"/>
              </a:rPr>
              <a:t>ArXiv:1407.1024</a:t>
            </a:r>
            <a:endParaRPr lang="en-US" sz="2500" dirty="0">
              <a:latin typeface="+mn-lt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993" y="36304543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34" y="36053793"/>
            <a:ext cx="2211561" cy="276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23176993" y="36251056"/>
            <a:ext cx="5612578" cy="2062103"/>
            <a:chOff x="323528" y="5287813"/>
            <a:chExt cx="5002971" cy="1682120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682120"/>
              <a:chOff x="1026840" y="5356373"/>
              <a:chExt cx="4913312" cy="1682120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87284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6068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63164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682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yoav@yoavram.com</a:t>
                </a:r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 smtClean="0"/>
              </a:p>
              <a:p>
                <a:pPr algn="l" rtl="0"/>
                <a:r>
                  <a:rPr lang="en-US" sz="3200" b="1" dirty="0" smtClean="0"/>
                  <a:t>github.com/</a:t>
                </a:r>
                <a:r>
                  <a:rPr lang="en-US" sz="3200" b="1" dirty="0" err="1" smtClean="0"/>
                  <a:t>yoavram</a:t>
                </a:r>
                <a:endParaRPr lang="en-US" sz="3200" b="1" dirty="0"/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15579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pic>
        <p:nvPicPr>
          <p:cNvPr id="1026" name="Picture 2" descr="C:\Users\yoavram\Downloads\qrcode(1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32" y="38918290"/>
            <a:ext cx="2817038" cy="28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4037" y="37681199"/>
            <a:ext cx="1478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5280" y="20870202"/>
            <a:ext cx="453303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Competition Prediction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43723" y="19130737"/>
            <a:ext cx="322075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Model Selection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2874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MG1655</a:t>
                          </a:r>
                          <a:endParaRPr lang="he-IL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DH12S</a:t>
                          </a:r>
                          <a:endParaRPr lang="he-IL" sz="1800" b="1" kern="12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2.97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2874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MG1655</a:t>
                          </a:r>
                          <a:endParaRPr lang="he-IL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DH12S</a:t>
                          </a:r>
                          <a:endParaRPr lang="he-IL" sz="1800" b="1" kern="12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110000" b="-5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210000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310000" b="-3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2.97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11620" t="-41000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017485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2613101" y="28646428"/>
                <a:ext cx="335636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489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b="0" i="1" smtClean="0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134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b="0" i="1" smtClean="0">
                          <a:latin typeface="Cambria Math"/>
                        </a:rPr>
                        <m:t>000</m:t>
                      </m:r>
                      <m:r>
                        <a:rPr lang="en-US" altLang="he-IL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646428"/>
                <a:ext cx="3356368" cy="95410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530755" y="30768782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3B7EB5"/>
                </a:solidFill>
                <a:latin typeface="Calibri" pitchFamily="34" charset="0"/>
              </a:rPr>
              <a:t>Summary</a:t>
            </a:r>
          </a:p>
          <a:p>
            <a:pPr indent="180000" eaLnBrk="1" hangingPunct="1">
              <a:spcBef>
                <a:spcPct val="50000"/>
              </a:spcBef>
            </a:pPr>
            <a:r>
              <a:rPr lang="en-US" sz="2500" dirty="0" smtClean="0">
                <a:latin typeface="Times New Roman" pitchFamily="18" charset="0"/>
              </a:rPr>
              <a:t>We developed a theoretical framework that uses single strain growth curves to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predict competitions </a:t>
            </a:r>
            <a:r>
              <a:rPr lang="en-US" sz="2500" dirty="0" smtClean="0">
                <a:latin typeface="Times New Roman" pitchFamily="18" charset="0"/>
              </a:rPr>
              <a:t>and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infer  selection coefficients</a:t>
            </a:r>
            <a:r>
              <a:rPr lang="en-US" sz="2500" dirty="0" smtClean="0">
                <a:latin typeface="Times New Roman" pitchFamily="18" charset="0"/>
              </a:rPr>
              <a:t>. This framework will  help bridge the gap between </a:t>
            </a:r>
            <a:r>
              <a:rPr lang="en-US" sz="2500" b="1" dirty="0" smtClean="0">
                <a:solidFill>
                  <a:srgbClr val="3B7EB5"/>
                </a:solidFill>
                <a:latin typeface="Times New Roman" pitchFamily="18" charset="0"/>
              </a:rPr>
              <a:t>experiments and models </a:t>
            </a:r>
            <a:r>
              <a:rPr lang="en-US" sz="2500" dirty="0" smtClean="0">
                <a:latin typeface="Times New Roman" pitchFamily="18" charset="0"/>
              </a:rPr>
              <a:t>in evolutionary biology. 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168" y="5560932"/>
            <a:ext cx="29229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 smtClean="0">
                <a:latin typeface="Calibri" pitchFamily="34" charset="0"/>
              </a:rPr>
              <a:t>(a) Dept</a:t>
            </a:r>
            <a:r>
              <a:rPr lang="en-US" altLang="he-IL" sz="4800" spc="100" dirty="0">
                <a:latin typeface="Calibri" pitchFamily="34" charset="0"/>
              </a:rPr>
              <a:t>. of Molecular Biology &amp; Ecology of </a:t>
            </a:r>
            <a:r>
              <a:rPr lang="en-US" altLang="he-IL" sz="4800" spc="100" dirty="0" smtClean="0">
                <a:latin typeface="Calibri" pitchFamily="34" charset="0"/>
              </a:rPr>
              <a:t>Plants, (b) Dept</a:t>
            </a:r>
            <a:r>
              <a:rPr lang="en-US" altLang="he-IL" sz="4800" spc="100" dirty="0">
                <a:latin typeface="Calibri" pitchFamily="34" charset="0"/>
              </a:rPr>
              <a:t>. of </a:t>
            </a:r>
            <a:r>
              <a:rPr lang="en-US" altLang="he-IL" sz="4800" spc="100" dirty="0" smtClean="0">
                <a:latin typeface="Calibri" pitchFamily="34" charset="0"/>
              </a:rPr>
              <a:t>Molecular </a:t>
            </a:r>
            <a:r>
              <a:rPr lang="en-US" altLang="he-IL" sz="4800" spc="100" dirty="0">
                <a:latin typeface="Calibri" pitchFamily="34" charset="0"/>
              </a:rPr>
              <a:t>Microbiology &amp; </a:t>
            </a:r>
            <a:r>
              <a:rPr lang="en-US" altLang="he-IL" sz="4800" spc="100" dirty="0" smtClean="0">
                <a:latin typeface="Calibri" pitchFamily="34" charset="0"/>
              </a:rPr>
              <a:t>Biotechnology</a:t>
            </a:r>
            <a:r>
              <a:rPr lang="en-US" altLang="he-IL" sz="4800" spc="100" dirty="0">
                <a:latin typeface="Calibri" pitchFamily="34" charset="0"/>
              </a:rPr>
              <a:t>,</a:t>
            </a:r>
            <a:r>
              <a:rPr lang="en-US" altLang="he-IL" sz="4800" spc="100" baseline="30000" dirty="0" smtClean="0">
                <a:latin typeface="Calibri" pitchFamily="34" charset="0"/>
              </a:rPr>
              <a:t> </a:t>
            </a:r>
            <a:endParaRPr lang="en-US" altLang="he-IL" sz="4800" spc="100" baseline="30000" dirty="0">
              <a:latin typeface="Calibri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>
                <a:latin typeface="Calibri" pitchFamily="34" charset="0"/>
              </a:rPr>
              <a:t>Tel-Aviv University, Tel-Aviv, Israel</a:t>
            </a:r>
            <a:endParaRPr lang="en-US" altLang="he-IL" sz="6600" spc="100" dirty="0">
              <a:latin typeface="Calibri" pitchFamily="34" charset="0"/>
            </a:endParaRPr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72" y="39235580"/>
            <a:ext cx="312544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279" y="39054713"/>
            <a:ext cx="140093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39" y="38898990"/>
            <a:ext cx="169714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93" y="40708309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01404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6pPr>
            <a:lvl7pPr marL="802806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7pPr>
            <a:lvl8pPr marL="1204209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8pPr>
            <a:lvl9pPr marL="1605613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endParaRPr lang="he-IL" sz="2500" kern="0" dirty="0">
              <a:latin typeface="Mathematica1" panose="05000502060100000001" pitchFamily="2" charset="2"/>
            </a:endParaRPr>
          </a:p>
        </p:txBody>
      </p:sp>
      <p:sp>
        <p:nvSpPr>
          <p:cNvPr id="14336" name="Rectangle 14335"/>
          <p:cNvSpPr/>
          <p:nvPr/>
        </p:nvSpPr>
        <p:spPr>
          <a:xfrm>
            <a:off x="21317898" y="39035995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latin typeface="Mathematica1" panose="05000502060100000001" pitchFamily="2" charset="2"/>
              </a:rPr>
              <a:t>Plato</a:t>
            </a:r>
            <a:endParaRPr lang="he-IL" kern="0" dirty="0">
              <a:latin typeface="Mathematica1" panose="05000502060100000001" pitchFamily="2" charset="2"/>
            </a:endParaRPr>
          </a:p>
        </p:txBody>
      </p:sp>
      <p:grpSp>
        <p:nvGrpSpPr>
          <p:cNvPr id="14338" name="Group 14337"/>
          <p:cNvGrpSpPr/>
          <p:nvPr/>
        </p:nvGrpSpPr>
        <p:grpSpPr>
          <a:xfrm>
            <a:off x="23150512" y="39056809"/>
            <a:ext cx="2540000" cy="2540000"/>
            <a:chOff x="22228092" y="38918290"/>
            <a:chExt cx="2540000" cy="2540000"/>
          </a:xfrm>
        </p:grpSpPr>
        <p:pic>
          <p:nvPicPr>
            <p:cNvPr id="1052" name="Picture 28" descr="D:\workspace\curveball_project\gh-pages\img\logo_200px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092" y="3891829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Rectangle 14336"/>
            <p:cNvSpPr/>
            <p:nvPr/>
          </p:nvSpPr>
          <p:spPr>
            <a:xfrm>
              <a:off x="22566215" y="38951653"/>
              <a:ext cx="1927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loria Hallelujah" panose="02000000000000000000" pitchFamily="2" charset="0"/>
                </a:rPr>
                <a:t>Curveball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11362911" y="40456309"/>
            <a:ext cx="355356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4345"/>
          <p:cNvSpPr/>
          <p:nvPr/>
        </p:nvSpPr>
        <p:spPr>
          <a:xfrm>
            <a:off x="20957185" y="4143960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plato.yoavram.com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18022" y="4143903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0000" y="11160000"/>
            <a:ext cx="101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DH5</a:t>
            </a:r>
            <a:r>
              <a:rPr lang="el-GR" altLang="he-IL" dirty="0">
                <a:latin typeface="Calibri" panose="020F0502020204030204" pitchFamily="34" charset="0"/>
              </a:rPr>
              <a:t>α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789013" y="11160000"/>
            <a:ext cx="757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421581" y="10742850"/>
            <a:ext cx="109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</a:rPr>
              <a:t>DH5</a:t>
            </a:r>
            <a:r>
              <a:rPr lang="el-GR" altLang="he-IL" dirty="0" smtClean="0">
                <a:latin typeface="Calibri" panose="020F0502020204030204" pitchFamily="34" charset="0"/>
              </a:rPr>
              <a:t>α</a:t>
            </a:r>
            <a:r>
              <a:rPr lang="en-US" altLang="he-IL" dirty="0" smtClean="0"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+</a:t>
            </a:r>
          </a:p>
          <a:p>
            <a:pPr algn="ctr"/>
            <a:r>
              <a:rPr lang="en-US" altLang="he-IL" dirty="0" smtClean="0">
                <a:latin typeface="Calibri" panose="020F0502020204030204" pitchFamily="34" charset="0"/>
              </a:rPr>
              <a:t>TG1</a:t>
            </a:r>
            <a:endParaRPr lang="he-IL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627" y="39600000"/>
            <a:ext cx="148825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203233" y="19277045"/>
            <a:ext cx="1922106" cy="109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17876838" y="39285922"/>
            <a:ext cx="14781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Anat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Karuskopf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Fund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1" name="Picture 2" descr="D:\university\presentations\GRC 2015\all_curves_poster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59840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:\university\presentations\GRC 2015\competition_poster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0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:\university\presentations\GRC 2015\model_fits_poster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58876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735</Words>
  <Application>Microsoft Office PowerPoint</Application>
  <PresentationFormat>Custom</PresentationFormat>
  <Paragraphs>157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Yoav Ram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649</cp:revision>
  <cp:lastPrinted>2011-10-30T12:54:45Z</cp:lastPrinted>
  <dcterms:created xsi:type="dcterms:W3CDTF">2012-06-12T14:08:55Z</dcterms:created>
  <dcterms:modified xsi:type="dcterms:W3CDTF">2015-06-22T03:30:52Z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