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he-IL"/>
    </a:defPPr>
    <a:lvl1pPr marL="0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r" defTabSz="4176431" rtl="1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aximized" horzBarState="maximized">
    <p:restoredLeft sz="84311" autoAdjust="0"/>
    <p:restoredTop sz="93602" autoAdjust="0"/>
  </p:normalViewPr>
  <p:slideViewPr>
    <p:cSldViewPr>
      <p:cViewPr>
        <p:scale>
          <a:sx n="40" d="100"/>
          <a:sy n="40" d="100"/>
        </p:scale>
        <p:origin x="-246" y="6846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2"/>
            <a:ext cx="25737979" cy="9176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0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4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98227" y="10702131"/>
            <a:ext cx="22557528" cy="227995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15123" y="10702131"/>
            <a:ext cx="67178439" cy="227995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26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2955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27508444"/>
            <a:ext cx="25737979" cy="8502249"/>
          </a:xfrm>
        </p:spPr>
        <p:txBody>
          <a:bodyPr anchor="t"/>
          <a:lstStyle>
            <a:lvl1pPr algn="r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18144082"/>
            <a:ext cx="25737979" cy="9364362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518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15123" y="62349824"/>
            <a:ext cx="44867985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773" y="62349824"/>
            <a:ext cx="44867982" cy="176347340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86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582375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13575852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9582375"/>
            <a:ext cx="13384170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13575852"/>
            <a:ext cx="13384170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55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105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414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0" y="1704413"/>
            <a:ext cx="9961903" cy="7253667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7" cy="36535890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0" y="8958084"/>
            <a:ext cx="9961903" cy="2928222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31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29965968"/>
            <a:ext cx="18167985" cy="3537652"/>
          </a:xfrm>
        </p:spPr>
        <p:txBody>
          <a:bodyPr anchor="b"/>
          <a:lstStyle>
            <a:lvl1pPr algn="r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3825021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33503620"/>
            <a:ext cx="18167985" cy="5024053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116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59"/>
            <a:ext cx="27251978" cy="28251648"/>
          </a:xfrm>
          <a:prstGeom prst="rect">
            <a:avLst/>
          </a:prstGeom>
        </p:spPr>
        <p:txBody>
          <a:bodyPr vert="horz" lIns="417643" tIns="208822" rIns="417643" bIns="208822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0064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2AE2-601D-4A2C-970A-532E2F2D0EF3}" type="datetimeFigureOut">
              <a:rPr lang="he-IL" smtClean="0"/>
              <a:t>ג'/ניסן/תשע"ד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39677164"/>
            <a:ext cx="9588659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3999" y="39677164"/>
            <a:ext cx="7065328" cy="2279158"/>
          </a:xfrm>
          <a:prstGeom prst="rect">
            <a:avLst/>
          </a:prstGeom>
        </p:spPr>
        <p:txBody>
          <a:bodyPr vert="horz" lIns="417643" tIns="208822" rIns="417643" bIns="208822" rtlCol="1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69A27-173D-4465-ABF0-1C28E286175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898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1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r" defTabSz="4176431" rtl="1" eaLnBrk="1" latinLnBrk="0" hangingPunct="1">
        <a:spcBef>
          <a:spcPct val="20000"/>
        </a:spcBef>
        <a:buFont typeface="Arial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r" defTabSz="4176431" rtl="1" eaLnBrk="1" latinLnBrk="0" hangingPunct="1">
        <a:spcBef>
          <a:spcPct val="20000"/>
        </a:spcBef>
        <a:buFont typeface="Arial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r" defTabSz="4176431" rtl="1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r" defTabSz="4176431" rtl="1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r" defTabSz="4176431" rtl="1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r" defTabSz="4176431" rtl="1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869302" y="917652"/>
            <a:ext cx="28476000" cy="41004000"/>
          </a:xfrm>
          <a:prstGeom prst="rect">
            <a:avLst/>
          </a:prstGeom>
          <a:solidFill>
            <a:schemeClr val="accent5">
              <a:lumMod val="75000"/>
              <a:alpha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884" tIns="45441" rIns="90884" bIns="45441" anchor="ctr"/>
          <a:lstStyle/>
          <a:p>
            <a:pPr indent="205684" algn="l" rtl="0"/>
            <a:endParaRPr lang="en-US" sz="88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900000" y="1043493"/>
            <a:ext cx="28476000" cy="390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884" tIns="45441" rIns="90884" bIns="45441">
            <a:spAutoFit/>
          </a:bodyPr>
          <a:lstStyle/>
          <a:p>
            <a:pPr indent="205684" algn="ctr" rtl="0"/>
            <a:r>
              <a:rPr lang="en-US" sz="12400" b="1" dirty="0" smtClean="0">
                <a:latin typeface="+mj-lt"/>
              </a:rPr>
              <a:t>On the Role of Stress-Induced </a:t>
            </a:r>
          </a:p>
          <a:p>
            <a:pPr indent="205684" algn="ctr" rtl="0"/>
            <a:r>
              <a:rPr lang="en-US" sz="12400" b="1" dirty="0" smtClean="0">
                <a:latin typeface="+mj-lt"/>
              </a:rPr>
              <a:t>Mutagenesis in Evolution</a:t>
            </a:r>
            <a:endParaRPr lang="en-US" sz="12400" b="1" dirty="0">
              <a:latin typeface="+mj-lt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900000" y="4711063"/>
            <a:ext cx="28476000" cy="252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72651" tIns="272651" rIns="272651" bIns="272651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ctr" rtl="0" eaLnBrk="1" hangingPunct="1">
              <a:spcBef>
                <a:spcPct val="50000"/>
              </a:spcBef>
            </a:pPr>
            <a:r>
              <a:rPr lang="en-US" sz="8000" b="1" dirty="0">
                <a:latin typeface="+mj-lt"/>
              </a:rPr>
              <a:t>Yoav Ram &amp; Lilach </a:t>
            </a:r>
            <a:r>
              <a:rPr lang="en-US" sz="8000" b="1" dirty="0" smtClean="0">
                <a:latin typeface="+mj-lt"/>
              </a:rPr>
              <a:t>Hadany</a:t>
            </a:r>
            <a:r>
              <a:rPr lang="en-US" sz="6000" b="1" dirty="0" smtClean="0">
                <a:latin typeface="+mj-lt"/>
              </a:rPr>
              <a:t/>
            </a:r>
            <a:br>
              <a:rPr lang="en-US" sz="6000" b="1" dirty="0" smtClean="0">
                <a:latin typeface="+mj-lt"/>
              </a:rPr>
            </a:br>
            <a:r>
              <a:rPr lang="en-US" sz="4800" dirty="0" smtClean="0">
                <a:latin typeface="+mj-lt"/>
              </a:rPr>
              <a:t>Department of Molecular Biology and Ecology of Plants, Life Science Faculty, Tel-Aviv University, Israel</a:t>
            </a:r>
            <a:endParaRPr lang="en-US" sz="4800" dirty="0">
              <a:latin typeface="+mj-lt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800000" y="8010000"/>
            <a:ext cx="8280000" cy="1814679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>
            <a:noAutofit/>
          </a:bodyPr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Background</a:t>
            </a:r>
          </a:p>
          <a:p>
            <a:pPr indent="205684" algn="l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Mutagenesis is induced by stress </a:t>
            </a:r>
            <a:r>
              <a:rPr lang="en-US" sz="2800" b="1" kern="0" dirty="0">
                <a:solidFill>
                  <a:srgbClr val="C0504D"/>
                </a:solidFill>
                <a:latin typeface="Calibri"/>
                <a:ea typeface="+mn-ea"/>
              </a:rPr>
              <a:t>responses</a:t>
            </a:r>
            <a:r>
              <a:rPr lang="en-US" sz="2400" kern="0" dirty="0">
                <a:latin typeface="+mn-lt"/>
              </a:rPr>
              <a:t> in various species of </a:t>
            </a:r>
            <a:r>
              <a:rPr lang="en-US" sz="2400" kern="0" dirty="0" smtClean="0">
                <a:latin typeface="+mn-lt"/>
              </a:rPr>
              <a:t>bacteria and even in eukaryotes (</a:t>
            </a:r>
            <a:r>
              <a:rPr lang="en-US" sz="2400" kern="0" dirty="0" err="1" smtClean="0">
                <a:latin typeface="+mn-lt"/>
              </a:rPr>
              <a:t>Galhardo</a:t>
            </a:r>
            <a:r>
              <a:rPr lang="en-US" sz="2400" kern="0" dirty="0" smtClean="0">
                <a:latin typeface="+mn-lt"/>
              </a:rPr>
              <a:t> et al. 2007</a:t>
            </a:r>
            <a:r>
              <a:rPr lang="en-US" sz="2400" kern="0" dirty="0" smtClean="0">
                <a:latin typeface="+mn-lt"/>
              </a:rPr>
              <a:t>, Foster 2007).</a:t>
            </a:r>
            <a:endParaRPr lang="en-US" sz="2400" kern="0" dirty="0"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kern="0" dirty="0">
                <a:latin typeface="+mn-lt"/>
              </a:rPr>
              <a:t>In a previous work </a:t>
            </a:r>
            <a:r>
              <a:rPr lang="en-US" sz="2400" kern="0" dirty="0" smtClean="0">
                <a:latin typeface="+mn-lt"/>
              </a:rPr>
              <a:t>(</a:t>
            </a:r>
            <a:r>
              <a:rPr lang="en-US" sz="2400" b="1" kern="0" dirty="0" smtClean="0">
                <a:latin typeface="+mn-lt"/>
              </a:rPr>
              <a:t>Ram &amp; Hadany 2012</a:t>
            </a:r>
            <a:r>
              <a:rPr lang="en-US" sz="2400" kern="0" dirty="0" smtClean="0">
                <a:latin typeface="+mn-lt"/>
              </a:rPr>
              <a:t>) </a:t>
            </a:r>
            <a:r>
              <a:rPr lang="en-US" sz="2400" kern="0" dirty="0">
                <a:latin typeface="+mn-lt"/>
              </a:rPr>
              <a:t>we studied the evolution of stress-induced mutagenesis in constant and changing environments. We showed that</a:t>
            </a:r>
            <a:r>
              <a:rPr lang="en-US" sz="2400" b="1" kern="0" dirty="0"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(SIM) is favored by selection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over constant rate mutagenesis  because it generates beneficial mutations when they are most needed.</a:t>
            </a:r>
          </a:p>
          <a:p>
            <a:pPr indent="205684" algn="l" defTabSz="908834" rtl="0"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+mn-lt"/>
                <a:ea typeface="+mn-ea"/>
              </a:rPr>
              <a:t>Complex adaptations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require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two or more mutations that are jointly advantageous but separately deleterious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, and therefore presents an open evolutionary question, first described by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Sewall Wright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(1931) 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and popularized using the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  <a:ea typeface="+mn-ea"/>
              </a:rPr>
              <a:t>fitness landscape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metaphor:</a:t>
            </a:r>
          </a:p>
          <a:p>
            <a:pPr indent="205684" algn="l" defTabSz="908834" rtl="0">
              <a:defRPr/>
            </a:pPr>
            <a:endParaRPr lang="en-US" sz="28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800000" y="27308918"/>
            <a:ext cx="8280000" cy="1369508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l" defTabSz="908834" rtl="0">
              <a:defRPr/>
            </a:pPr>
            <a:r>
              <a:rPr lang="en-US" sz="4000" b="1" kern="0" dirty="0">
                <a:solidFill>
                  <a:srgbClr val="C0504D"/>
                </a:solidFill>
                <a:latin typeface="+mj-lt"/>
                <a:ea typeface="+mn-ea"/>
              </a:rPr>
              <a:t>Model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2 describes are two-locus (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A/a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and </a:t>
            </a:r>
            <a:r>
              <a:rPr lang="en-US" sz="2400" i="1" kern="0" dirty="0">
                <a:solidFill>
                  <a:srgbClr val="000000"/>
                </a:solidFill>
                <a:latin typeface="+mn-lt"/>
              </a:rPr>
              <a:t>B/b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) model of 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complex adaptation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</a:t>
            </a:r>
          </a:p>
          <a:p>
            <a:pPr indent="205684" algn="l" defTabSz="908834" rtl="0"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Each node represents a genotype. Genotype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wildtype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local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adaptive peak,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is the global adaptive peak</a:t>
            </a:r>
            <a:r>
              <a:rPr lang="en-US" sz="24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the highest fitness, and the single mutants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 </a:t>
            </a:r>
            <a:r>
              <a:rPr lang="en-US" sz="2400" b="1" i="1" kern="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aB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are adaptive valleys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with fitness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lower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than the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wildtype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.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“</a:t>
            </a: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Evolutionary Dead End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”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represents genotypes with deleterious mutations that will not contribute to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adaptation.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r>
              <a:rPr lang="en-US" sz="2400" b="1" kern="0" dirty="0" smtClean="0">
                <a:solidFill>
                  <a:srgbClr val="000000"/>
                </a:solidFill>
                <a:latin typeface="+mn-lt"/>
              </a:rPr>
              <a:t>Lines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define mutations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denote the relevant mutation rate: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U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background deleterious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mutations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(dashed lines) and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µ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for mutations in the 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A/a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and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B/b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loci</a:t>
            </a:r>
            <a:r>
              <a:rPr lang="en-US" sz="2400" b="1" i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(solid lines). </a:t>
            </a: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  <a:p>
            <a:pPr indent="205684" algn="l" defTabSz="908834" rtl="0">
              <a:defRPr/>
            </a:pPr>
            <a:endParaRPr lang="en-GB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0980000" y="27308918"/>
            <a:ext cx="8280000" cy="1369508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Simulations</a:t>
            </a: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Figure 4 describes our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multi-locus Wright-Fisher simulations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, which also account for </a:t>
            </a:r>
            <a:r>
              <a:rPr lang="en-GB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genotypes with deleterious mutations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 – denoted by the number after the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slash (</a:t>
            </a:r>
            <a:r>
              <a:rPr lang="en-GB" sz="2400" i="1" kern="0" dirty="0" smtClean="0">
                <a:solidFill>
                  <a:srgbClr val="000000"/>
                </a:solidFill>
                <a:latin typeface="+mn-lt"/>
              </a:rPr>
              <a:t>ab/2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is </a:t>
            </a:r>
            <a:r>
              <a:rPr lang="en-GB" sz="2400" i="1" kern="0" dirty="0" smtClean="0">
                <a:solidFill>
                  <a:srgbClr val="000000"/>
                </a:solidFill>
                <a:latin typeface="+mn-lt"/>
              </a:rPr>
              <a:t>ab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 with two deleterious mutations) – so there are no</a:t>
            </a:r>
            <a:r>
              <a:rPr lang="en-GB" sz="2400" b="1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GB" sz="2400" b="1" kern="0" dirty="0" smtClean="0">
                <a:solidFill>
                  <a:srgbClr val="000000"/>
                </a:solidFill>
                <a:latin typeface="+mn-lt"/>
              </a:rPr>
              <a:t>“Evolutionary Dead Ends”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. </a:t>
            </a:r>
            <a:endParaRPr lang="en-GB" sz="2400" kern="0" dirty="0" smtClean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figure shows up to three mutations for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simplicity,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the simulations 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have </a:t>
            </a:r>
            <a:r>
              <a:rPr lang="en-GB" sz="2400" kern="0" dirty="0">
                <a:solidFill>
                  <a:srgbClr val="000000"/>
                </a:solidFill>
                <a:latin typeface="+mn-lt"/>
              </a:rPr>
              <a:t>up to 25. </a:t>
            </a:r>
            <a:endParaRPr lang="en-GB" sz="2400" kern="0" dirty="0" smtClean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The simulations do not make assumptions on the distribution of deleterious alleles at the </a:t>
            </a:r>
            <a:r>
              <a:rPr lang="en-GB" sz="2400" b="1" kern="0" dirty="0" smtClean="0">
                <a:solidFill>
                  <a:srgbClr val="000000"/>
                </a:solidFill>
                <a:latin typeface="+mn-lt"/>
              </a:rPr>
              <a:t>mutation-selection balance</a:t>
            </a:r>
            <a:r>
              <a:rPr lang="en-GB" sz="2400" kern="0" dirty="0" smtClean="0">
                <a:solidFill>
                  <a:srgbClr val="000000"/>
                </a:solidFill>
                <a:latin typeface="+mn-lt"/>
              </a:rPr>
              <a:t>, but rather allow this balance to evolve before the adaptation process starts.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i="1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0160000" y="27308918"/>
            <a:ext cx="8280000" cy="424847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Summary</a:t>
            </a:r>
            <a:endParaRPr lang="en-US" sz="4000" b="1" kern="0" dirty="0">
              <a:solidFill>
                <a:schemeClr val="accent2"/>
              </a:solidFill>
              <a:latin typeface="+mj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compared the </a:t>
            </a:r>
            <a:r>
              <a:rPr lang="en-US" sz="2400" b="1" i="1" kern="0" dirty="0" smtClean="0">
                <a:solidFill>
                  <a:srgbClr val="000000"/>
                </a:solidFill>
                <a:latin typeface="+mn-lt"/>
              </a:rPr>
              <a:t>adaptability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(ability to adapt)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</a:t>
            </a:r>
            <a:r>
              <a:rPr lang="en-US" sz="2400" b="1" i="1" kern="0" dirty="0">
                <a:solidFill>
                  <a:srgbClr val="000000"/>
                </a:solidFill>
                <a:latin typeface="+mn-lt"/>
              </a:rPr>
              <a:t>adaptedness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(ability to stay adapted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) of populations</a:t>
            </a:r>
            <a:r>
              <a:rPr lang="en-US" sz="2400" b="1" i="1" kern="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with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without stress-induced mutagenesis. </a:t>
            </a:r>
            <a:endParaRPr lang="en-US" sz="2400" kern="0" dirty="0" smtClean="0">
              <a:solidFill>
                <a:srgbClr val="000000"/>
              </a:solidFill>
              <a:latin typeface="+mn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endParaRPr lang="en-US" sz="2400" kern="0" dirty="0">
              <a:solidFill>
                <a:srgbClr val="000000"/>
              </a:solidFill>
              <a:latin typeface="+mn-lt"/>
            </a:endParaRPr>
          </a:p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+mn-lt"/>
              </a:rPr>
              <a:t>We showed that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stress-induced mutagenesis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increases the </a:t>
            </a:r>
            <a:r>
              <a:rPr lang="en-US" sz="2400" b="1" i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adaptability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of a population </a:t>
            </a:r>
            <a:r>
              <a:rPr lang="en-US" sz="2400" kern="0" dirty="0">
                <a:solidFill>
                  <a:srgbClr val="000000"/>
                </a:solidFill>
                <a:latin typeface="+mn-lt"/>
              </a:rPr>
              <a:t>and that in contrast to constitutive mutagenesis, </a:t>
            </a:r>
            <a:r>
              <a:rPr lang="en-US" sz="2400" b="1" kern="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it does not jeopardize </a:t>
            </a:r>
            <a:r>
              <a:rPr lang="en-US" sz="2400" b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its </a:t>
            </a:r>
            <a:r>
              <a:rPr lang="en-US" sz="2400" b="1" i="1" kern="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adaptedness</a:t>
            </a:r>
            <a:r>
              <a:rPr lang="en-US" sz="2400" kern="0" dirty="0" smtClean="0">
                <a:solidFill>
                  <a:srgbClr val="000000"/>
                </a:solidFill>
                <a:latin typeface="+mn-lt"/>
              </a:rPr>
              <a:t>.</a:t>
            </a:r>
            <a:endParaRPr lang="en-US" sz="2400" kern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 Box 70"/>
          <p:cNvSpPr txBox="1">
            <a:spLocks noChangeArrowheads="1"/>
          </p:cNvSpPr>
          <p:nvPr/>
        </p:nvSpPr>
        <p:spPr bwMode="auto">
          <a:xfrm>
            <a:off x="20160000" y="36957991"/>
            <a:ext cx="8280000" cy="4011862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270000" rIns="540000" bIns="432000"/>
          <a:lstStyle>
            <a:lvl1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Contact information</a:t>
            </a:r>
          </a:p>
          <a:p>
            <a:pPr indent="205684" algn="l" defTabSz="908834" rtl="0" eaLnBrk="1" fontAlgn="base" hangingPunct="1">
              <a:spcBef>
                <a:spcPct val="10000"/>
              </a:spcBef>
              <a:spcAft>
                <a:spcPct val="0"/>
              </a:spcAft>
            </a:pPr>
            <a:endParaRPr lang="en-US" sz="2400" i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20160000" y="32048373"/>
            <a:ext cx="8280000" cy="4909617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37931725" indent="-37474525"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marL="0" indent="205684" algn="just" defTabSz="908834" rtl="0" eaLnBrk="1" hangingPunct="1">
              <a:spcBef>
                <a:spcPct val="10000"/>
              </a:spcBef>
              <a:tabLst>
                <a:tab pos="631135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Literature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cited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Galhardo</a:t>
            </a:r>
            <a:r>
              <a:rPr lang="en-US" sz="2100" dirty="0" smtClean="0">
                <a:latin typeface="+mn-lt"/>
              </a:rPr>
              <a:t> RS, et al. </a:t>
            </a:r>
            <a:r>
              <a:rPr lang="en-US" sz="2100" i="1" dirty="0" err="1" smtClean="0">
                <a:latin typeface="+mn-lt"/>
              </a:rPr>
              <a:t>Crit</a:t>
            </a:r>
            <a:r>
              <a:rPr lang="en-US" sz="2100" i="1" dirty="0" smtClean="0">
                <a:latin typeface="+mn-lt"/>
              </a:rPr>
              <a:t> Rev </a:t>
            </a:r>
            <a:r>
              <a:rPr lang="en-US" sz="2100" i="1" dirty="0" err="1" smtClean="0">
                <a:latin typeface="+mn-lt"/>
              </a:rPr>
              <a:t>Biochem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Biol</a:t>
            </a:r>
            <a:r>
              <a:rPr lang="en-US" sz="2100" dirty="0" smtClean="0">
                <a:latin typeface="+mn-lt"/>
              </a:rPr>
              <a:t> 2007, </a:t>
            </a:r>
            <a:r>
              <a:rPr lang="en-US" sz="1800" dirty="0" smtClean="0">
                <a:latin typeface="+mn-lt"/>
              </a:rPr>
              <a:t>42:399–435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Foster, PL. </a:t>
            </a:r>
            <a:r>
              <a:rPr lang="en-US" sz="2100" i="1" dirty="0" err="1">
                <a:latin typeface="+mn-lt"/>
              </a:rPr>
              <a:t>Crit</a:t>
            </a:r>
            <a:r>
              <a:rPr lang="en-US" sz="2100" i="1" dirty="0">
                <a:latin typeface="+mn-lt"/>
              </a:rPr>
              <a:t> Rev </a:t>
            </a:r>
            <a:r>
              <a:rPr lang="en-US" sz="2100" i="1" dirty="0" err="1">
                <a:latin typeface="+mn-lt"/>
              </a:rPr>
              <a:t>Biochem</a:t>
            </a:r>
            <a:r>
              <a:rPr lang="en-US" sz="2100" i="1" dirty="0">
                <a:latin typeface="+mn-lt"/>
              </a:rPr>
              <a:t> </a:t>
            </a:r>
            <a:r>
              <a:rPr lang="en-US" sz="2100" i="1" dirty="0" err="1">
                <a:latin typeface="+mn-lt"/>
              </a:rPr>
              <a:t>Mol</a:t>
            </a:r>
            <a:r>
              <a:rPr lang="en-US" sz="2100" i="1" dirty="0">
                <a:latin typeface="+mn-lt"/>
              </a:rPr>
              <a:t> </a:t>
            </a:r>
            <a:r>
              <a:rPr lang="en-US" sz="2100" i="1" dirty="0" err="1">
                <a:latin typeface="+mn-lt"/>
              </a:rPr>
              <a:t>Biol</a:t>
            </a:r>
            <a:r>
              <a:rPr lang="en-US" sz="2100" i="1" dirty="0">
                <a:latin typeface="+mn-lt"/>
              </a:rPr>
              <a:t> 2007</a:t>
            </a:r>
            <a:r>
              <a:rPr lang="en-US" sz="2100" dirty="0" smtClean="0">
                <a:latin typeface="+mn-lt"/>
              </a:rPr>
              <a:t>, 42:373-97</a:t>
            </a:r>
            <a:endParaRPr lang="en-US" sz="2100" dirty="0" smtClean="0">
              <a:latin typeface="+mn-lt"/>
            </a:endParaRPr>
          </a:p>
          <a:p>
            <a:pPr lvl="0" algn="l" rtl="0">
              <a:buFont typeface="+mj-lt"/>
              <a:buAutoNum type="arabicPeriod"/>
            </a:pP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Ram Y, Hadany L. </a:t>
            </a:r>
            <a:r>
              <a:rPr lang="en-US" sz="2400" b="1" i="1" dirty="0" smtClean="0">
                <a:solidFill>
                  <a:schemeClr val="tx2"/>
                </a:solidFill>
                <a:latin typeface="+mn-lt"/>
              </a:rPr>
              <a:t>Evolution</a:t>
            </a:r>
            <a:r>
              <a:rPr lang="en-US" sz="2400" b="1" dirty="0" smtClean="0">
                <a:solidFill>
                  <a:schemeClr val="tx2"/>
                </a:solidFill>
                <a:latin typeface="+mn-lt"/>
              </a:rPr>
              <a:t> 2012, 66:2315–28</a:t>
            </a:r>
          </a:p>
          <a:p>
            <a:pPr lvl="0" algn="l" rtl="0">
              <a:buFont typeface="+mj-lt"/>
              <a:buAutoNum type="arabicPeriod"/>
            </a:pPr>
            <a:r>
              <a:rPr lang="de-DE" sz="2100" dirty="0" smtClean="0">
                <a:latin typeface="+mn-lt"/>
              </a:rPr>
              <a:t>Wright S. </a:t>
            </a:r>
            <a:r>
              <a:rPr lang="de-DE" sz="2100" i="1" dirty="0" smtClean="0">
                <a:latin typeface="+mn-lt"/>
              </a:rPr>
              <a:t>Am Nat</a:t>
            </a:r>
            <a:r>
              <a:rPr lang="de-DE" sz="2100" dirty="0" smtClean="0">
                <a:latin typeface="+mn-lt"/>
              </a:rPr>
              <a:t> 1988, 131:115–123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Kibota</a:t>
            </a:r>
            <a:r>
              <a:rPr lang="en-US" sz="2100" dirty="0" smtClean="0">
                <a:latin typeface="+mn-lt"/>
              </a:rPr>
              <a:t> TT, Lynch M. </a:t>
            </a:r>
            <a:r>
              <a:rPr lang="en-US" sz="2100" i="1" dirty="0" smtClean="0">
                <a:latin typeface="+mn-lt"/>
              </a:rPr>
              <a:t>Nature</a:t>
            </a:r>
            <a:r>
              <a:rPr lang="en-US" sz="2100" dirty="0" smtClean="0">
                <a:latin typeface="+mn-lt"/>
              </a:rPr>
              <a:t> 1996, 381:694–6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Gordo I, et al. </a:t>
            </a:r>
            <a:r>
              <a:rPr lang="en-US" sz="2100" i="1" dirty="0" smtClean="0">
                <a:latin typeface="+mn-lt"/>
              </a:rPr>
              <a:t>J </a:t>
            </a:r>
            <a:r>
              <a:rPr lang="en-US" sz="2100" i="1" dirty="0" err="1" smtClean="0">
                <a:latin typeface="+mn-lt"/>
              </a:rPr>
              <a:t>Mol</a:t>
            </a:r>
            <a:r>
              <a:rPr lang="en-US" sz="2100" i="1" dirty="0" smtClean="0">
                <a:latin typeface="+mn-lt"/>
              </a:rPr>
              <a:t> </a:t>
            </a:r>
            <a:r>
              <a:rPr lang="en-US" sz="2100" i="1" dirty="0" err="1" smtClean="0">
                <a:latin typeface="+mn-lt"/>
              </a:rPr>
              <a:t>Microbiol</a:t>
            </a:r>
            <a:r>
              <a:rPr lang="en-US" sz="2100" i="1" dirty="0" smtClean="0">
                <a:latin typeface="+mn-lt"/>
              </a:rPr>
              <a:t> Biotech</a:t>
            </a:r>
            <a:r>
              <a:rPr lang="en-US" sz="2100" dirty="0" smtClean="0">
                <a:latin typeface="+mn-lt"/>
              </a:rPr>
              <a:t> 2011, 21:20–35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Drake JW, et al. </a:t>
            </a:r>
            <a:r>
              <a:rPr lang="en-US" sz="2100" i="1" dirty="0" smtClean="0">
                <a:latin typeface="+mn-lt"/>
              </a:rPr>
              <a:t>Genetics</a:t>
            </a:r>
            <a:r>
              <a:rPr lang="en-US" sz="2100" dirty="0" smtClean="0">
                <a:latin typeface="+mn-lt"/>
              </a:rPr>
              <a:t> 1998, 148:1667–86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err="1" smtClean="0">
                <a:latin typeface="+mn-lt"/>
              </a:rPr>
              <a:t>Wielgoss</a:t>
            </a:r>
            <a:r>
              <a:rPr lang="en-US" sz="2100" dirty="0" smtClean="0">
                <a:latin typeface="+mn-lt"/>
              </a:rPr>
              <a:t> S, et al. </a:t>
            </a:r>
            <a:r>
              <a:rPr lang="en-US" sz="2100" i="1" dirty="0" smtClean="0">
                <a:latin typeface="+mn-lt"/>
              </a:rPr>
              <a:t>G3</a:t>
            </a:r>
            <a:r>
              <a:rPr lang="en-US" sz="2100" dirty="0" smtClean="0">
                <a:latin typeface="+mn-lt"/>
              </a:rPr>
              <a:t> 2011, 1:183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Hall LMC, Henderson-</a:t>
            </a:r>
            <a:r>
              <a:rPr lang="en-US" sz="2100" dirty="0" err="1" smtClean="0">
                <a:latin typeface="+mn-lt"/>
              </a:rPr>
              <a:t>Begg</a:t>
            </a:r>
            <a:r>
              <a:rPr lang="en-US" sz="2100" dirty="0" smtClean="0">
                <a:latin typeface="+mn-lt"/>
              </a:rPr>
              <a:t> SK. </a:t>
            </a:r>
            <a:r>
              <a:rPr lang="en-US" sz="2100" i="1" dirty="0" smtClean="0">
                <a:latin typeface="+mn-lt"/>
              </a:rPr>
              <a:t>Microbiology</a:t>
            </a:r>
            <a:r>
              <a:rPr lang="en-US" sz="2100" dirty="0" smtClean="0">
                <a:latin typeface="+mn-lt"/>
              </a:rPr>
              <a:t> 2006, 152, </a:t>
            </a:r>
            <a:r>
              <a:rPr lang="en-US" sz="1200" dirty="0" smtClean="0">
                <a:latin typeface="+mn-lt"/>
              </a:rPr>
              <a:t>9:2505–14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Berg OG.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1996, 142:1379–82</a:t>
            </a:r>
          </a:p>
          <a:p>
            <a:pPr lvl="0" algn="l" rtl="0">
              <a:buFont typeface="+mj-lt"/>
              <a:buAutoNum type="arabicPeriod"/>
            </a:pPr>
            <a:r>
              <a:rPr lang="en-US" sz="2100" dirty="0" smtClean="0">
                <a:latin typeface="+mn-lt"/>
              </a:rPr>
              <a:t>Kimura M, Maruyama T. </a:t>
            </a:r>
            <a:r>
              <a:rPr lang="en-US" sz="2100" i="1" dirty="0" smtClean="0">
                <a:latin typeface="+mn-lt"/>
              </a:rPr>
              <a:t>Genetics </a:t>
            </a:r>
            <a:r>
              <a:rPr lang="en-US" sz="2100" dirty="0" smtClean="0">
                <a:latin typeface="+mn-lt"/>
              </a:rPr>
              <a:t>1966, 54:1337–51</a:t>
            </a:r>
            <a:endParaRPr lang="en-US" sz="2100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10980000" y="8010000"/>
                <a:ext cx="8280000" cy="1814679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 lIns="540000" tIns="180000" rIns="540000" bIns="432000"/>
              <a:lstStyle>
                <a:lvl1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1pPr>
                <a:lvl2pPr marL="37931725" indent="-37474525"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2pPr>
                <a:lvl3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3pPr>
                <a:lvl4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4pPr>
                <a:lvl5pPr eaLnBrk="0" hangingPunct="0"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35000" algn="l"/>
                  </a:tabLst>
                  <a:defRPr sz="3200">
                    <a:solidFill>
                      <a:schemeClr val="tx1"/>
                    </a:solidFill>
                    <a:latin typeface="Helvetica" pitchFamily="-111" charset="0"/>
                    <a:ea typeface="ＭＳ Ｐゴシック" pitchFamily="-111" charset="-128"/>
                  </a:defRPr>
                </a:lvl9pPr>
              </a:lstStyle>
              <a:p>
                <a:pPr indent="205684" algn="just" defTabSz="908834" rtl="0" eaLnBrk="1" hangingPunct="1">
                  <a:spcBef>
                    <a:spcPct val="50000"/>
                  </a:spcBef>
                  <a:tabLst>
                    <a:tab pos="497019" algn="l"/>
                  </a:tabLst>
                  <a:defRPr/>
                </a:pPr>
                <a:r>
                  <a:rPr lang="en-US" sz="4000" b="1" kern="0" dirty="0">
                    <a:solidFill>
                      <a:schemeClr val="accent2"/>
                    </a:solidFill>
                    <a:latin typeface="+mj-lt"/>
                  </a:rPr>
                  <a:t>Adaptation rate results</a:t>
                </a:r>
              </a:p>
              <a:p>
                <a:pPr indent="205684" algn="l" defTabSz="908834" rtl="0">
                  <a:defRPr/>
                </a:pPr>
                <a:r>
                  <a:rPr lang="en-US" sz="2800" b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The adaptation rate </a:t>
                </a:r>
                <a:r>
                  <a:rPr lang="el-GR" sz="2800" b="1" i="1" kern="0" dirty="0">
                    <a:solidFill>
                      <a:srgbClr val="C0504D"/>
                    </a:solidFill>
                    <a:latin typeface="Calibri"/>
                    <a:ea typeface="+mn-ea"/>
                  </a:rPr>
                  <a:t>ν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as a function of the mutation rate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fold-increase </a:t>
                </a:r>
                <a:r>
                  <a:rPr lang="el-GR" sz="2400" b="1" i="1" kern="0" dirty="0">
                    <a:solidFill>
                      <a:srgbClr val="000000"/>
                    </a:solidFill>
                    <a:latin typeface="+mn-lt"/>
                  </a:rPr>
                  <a:t>τ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 is approximated with normal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NM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), constitutive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CM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) and stress-induced mutagenesis (</a:t>
                </a:r>
                <a:r>
                  <a:rPr lang="en-US" sz="2400" b="1" kern="0" dirty="0">
                    <a:solidFill>
                      <a:srgbClr val="000000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) by:</a:t>
                </a: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𝑁𝑀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r>
                        <a:rPr lang="en-US" i="1"/>
                        <m:t>4</m:t>
                      </m:r>
                      <m:r>
                        <a:rPr lang="en-US" i="1"/>
                        <m:t>𝑁𝐻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𝜇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1</m:t>
                          </m:r>
                          <m:r>
                            <a:rPr lang="en-US" i="1"/>
                            <m:t>−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𝑈</m:t>
                              </m:r>
                            </m:num>
                            <m:den>
                              <m:r>
                                <a:rPr lang="en-US" i="1"/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𝐶𝑀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𝜈</m:t>
                          </m:r>
                        </m:e>
                        <m:sub>
                          <m:r>
                            <a:rPr lang="en-US" i="1"/>
                            <m:t>𝑁𝑀</m:t>
                          </m:r>
                        </m:sub>
                      </m:sSub>
                      <m:r>
                        <a:rPr lang="en-US" i="1"/>
                        <m:t>⋅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r>
                            <a:rPr lang="en-US" i="1"/>
                            <m:t>𝜏</m:t>
                          </m:r>
                        </m:e>
                        <m:sup>
                          <m:r>
                            <a:rPr lang="en-US" i="1"/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1</m:t>
                          </m:r>
                          <m:r>
                            <a:rPr lang="en-US" i="1"/>
                            <m:t>−</m:t>
                          </m:r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𝜏</m:t>
                              </m:r>
                              <m:r>
                                <a:rPr lang="en-US" i="1"/>
                                <m:t>𝑈</m:t>
                              </m:r>
                            </m:num>
                            <m:den>
                              <m:r>
                                <a:rPr lang="en-US" i="1"/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kern="0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𝑆𝐼𝑀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≈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r>
                            <a:rPr lang="en-US" i="1"/>
                            <m:t>𝜈</m:t>
                          </m:r>
                        </m:e>
                        <m:sub>
                          <m:r>
                            <a:rPr lang="en-US" i="1"/>
                            <m:t>𝑁𝑀</m:t>
                          </m:r>
                        </m:sub>
                      </m:sSub>
                      <m:r>
                        <a:rPr lang="en-US" i="1"/>
                        <m:t>⋅</m:t>
                      </m:r>
                      <m:r>
                        <a:rPr lang="en-US" i="1"/>
                        <m:t>𝜏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1</m:t>
                          </m:r>
                          <m:r>
                            <a:rPr lang="en-US" i="1"/>
                            <m:t>−</m:t>
                          </m:r>
                          <m:r>
                            <a:rPr lang="en-US" i="1"/>
                            <m:t>𝜏</m:t>
                          </m:r>
                          <m:r>
                            <a:rPr lang="en-US" i="1"/>
                            <m:t>𝑈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 smtClean="0"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800" b="1" kern="0" dirty="0" smtClean="0">
                  <a:solidFill>
                    <a:schemeClr val="accent2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SIM </a:t>
                </a:r>
                <a:r>
                  <a:rPr lang="en-US" sz="2800" b="1" kern="0" dirty="0">
                    <a:solidFill>
                      <a:schemeClr val="accent2"/>
                    </a:solidFill>
                    <a:latin typeface="+mn-lt"/>
                  </a:rPr>
                  <a:t>increases the adaptation </a:t>
                </a:r>
                <a:r>
                  <a:rPr lang="en-US" sz="2800" b="1" kern="0" dirty="0" smtClean="0">
                    <a:solidFill>
                      <a:schemeClr val="accent2"/>
                    </a:solidFill>
                    <a:latin typeface="+mn-lt"/>
                  </a:rPr>
                  <a:t>rate of complex traits: 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</a:rPr>
                  <a:t>solid lines are analytic approximations, markers are results of simulations (see below), error bars are 95%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CI. Both axes are in log scale – the slope of the </a:t>
                </a:r>
                <a:r>
                  <a:rPr lang="en-US" sz="2400" kern="0" dirty="0" smtClean="0">
                    <a:solidFill>
                      <a:schemeClr val="accent2"/>
                    </a:solidFill>
                    <a:latin typeface="+mn-lt"/>
                  </a:rPr>
                  <a:t>CM 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line is twice as steep as the slope of the </a:t>
                </a:r>
                <a:r>
                  <a:rPr lang="en-US" sz="2400" kern="0" dirty="0" smtClean="0">
                    <a:solidFill>
                      <a:schemeClr val="accent1"/>
                    </a:solidFill>
                    <a:latin typeface="+mn-lt"/>
                  </a:rPr>
                  <a:t>SIM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line.</a:t>
                </a:r>
              </a:p>
              <a:p>
                <a:pPr indent="205684" algn="l" defTabSz="908834" rtl="0">
                  <a:defRPr/>
                </a:pPr>
                <a:r>
                  <a:rPr lang="en-US" sz="2400" b="1" kern="0" dirty="0" smtClean="0">
                    <a:solidFill>
                      <a:srgbClr val="000000"/>
                    </a:solidFill>
                    <a:latin typeface="+mn-lt"/>
                  </a:rPr>
                  <a:t>The difference between the approximations and the simulations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is explained by appearances of </a:t>
                </a:r>
                <a:r>
                  <a:rPr lang="en-US" sz="2400" i="1" kern="0" dirty="0" smtClean="0">
                    <a:solidFill>
                      <a:srgbClr val="000000"/>
                    </a:solidFill>
                    <a:latin typeface="+mn-lt"/>
                  </a:rPr>
                  <a:t>AB</a:t>
                </a:r>
                <a:r>
                  <a:rPr lang="en-US" sz="2400" kern="0" dirty="0" smtClean="0">
                    <a:solidFill>
                      <a:srgbClr val="000000"/>
                    </a:solidFill>
                    <a:latin typeface="+mn-lt"/>
                  </a:rPr>
                  <a:t> on deleterious backgrounds in the simulations (“rise of the living dead”).</a:t>
                </a:r>
                <a:endParaRPr lang="en-US" sz="2400" i="1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  <a:p>
                <a:pPr indent="205684" algn="l" defTabSz="908834" rtl="0">
                  <a:defRPr/>
                </a:pPr>
                <a:endParaRPr lang="en-US" sz="2400" kern="0" dirty="0">
                  <a:solidFill>
                    <a:srgbClr val="00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80000" y="8010000"/>
                <a:ext cx="8280000" cy="181467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2700">
                <a:solidFill>
                  <a:srgbClr val="4D4D4D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0160000" y="8010000"/>
            <a:ext cx="8280000" cy="18146790"/>
          </a:xfrm>
          <a:prstGeom prst="rect">
            <a:avLst/>
          </a:prstGeom>
          <a:solidFill>
            <a:srgbClr val="FFFFFF"/>
          </a:solidFill>
          <a:ln w="12700">
            <a:solidFill>
              <a:srgbClr val="4D4D4D"/>
            </a:solidFill>
            <a:miter lim="800000"/>
            <a:headEnd/>
            <a:tailEnd/>
          </a:ln>
        </p:spPr>
        <p:txBody>
          <a:bodyPr lIns="540000" tIns="180000" rIns="540000" bIns="432000" numCol="1" spcCol="2231788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1pPr>
            <a:lvl2pPr marL="1385888" indent="-346075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2pPr>
            <a:lvl3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3pPr>
            <a:lvl4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4pPr>
            <a:lvl5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-111" charset="0"/>
                <a:ea typeface="ＭＳ Ｐゴシック" pitchFamily="-111" charset="-128"/>
              </a:defRPr>
            </a:lvl9pPr>
          </a:lstStyle>
          <a:p>
            <a:pPr indent="205684"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SIM is more efficient </a:t>
            </a:r>
            <a:r>
              <a:rPr lang="en-US" sz="4000" b="1" kern="0" dirty="0" smtClean="0">
                <a:solidFill>
                  <a:schemeClr val="accent2"/>
                </a:solidFill>
                <a:latin typeface="+mj-lt"/>
              </a:rPr>
              <a:t>than </a:t>
            </a:r>
            <a:r>
              <a:rPr lang="en-US" sz="4000" b="1" kern="0" dirty="0">
                <a:solidFill>
                  <a:schemeClr val="accent2"/>
                </a:solidFill>
                <a:latin typeface="+mj-lt"/>
              </a:rPr>
              <a:t>CM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:</a:t>
            </a:r>
            <a:r>
              <a:rPr lang="en-US" sz="2400" b="1" kern="0" dirty="0" smtClean="0">
                <a:solidFill>
                  <a:srgbClr val="C0504D"/>
                </a:solidFill>
                <a:latin typeface="Calibri"/>
                <a:ea typeface="+mn-ea"/>
              </a:rPr>
              <a:t> adapting </a:t>
            </a:r>
            <a:r>
              <a:rPr lang="en-US" sz="2400" b="1" kern="0" dirty="0">
                <a:solidFill>
                  <a:srgbClr val="C0504D"/>
                </a:solidFill>
                <a:latin typeface="Calibri"/>
                <a:ea typeface="+mn-ea"/>
              </a:rPr>
              <a:t>to new conditions</a:t>
            </a:r>
            <a:endParaRPr lang="en-US" sz="2400" kern="0" dirty="0" smtClean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Constitutive mutagenesis (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)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baseline="30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(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: mutation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rate fold-increase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Stress-induced mutagenesis (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) increases the rate of complex adaptation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-fold.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Adaptedness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:</a:t>
            </a:r>
            <a:r>
              <a:rPr lang="en-US" sz="2400" b="1" kern="0" dirty="0" smtClean="0">
                <a:solidFill>
                  <a:srgbClr val="C0504D"/>
                </a:solidFill>
                <a:latin typeface="Calibri"/>
                <a:ea typeface="+mn-ea"/>
              </a:rPr>
              <a:t> staying adapted to existing conditions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decreases the population mean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fitness in stable environments ≈(1-</a:t>
            </a:r>
            <a:r>
              <a:rPr lang="en-US" sz="2400" i="1" kern="0" dirty="0" smtClean="0">
                <a:solidFill>
                  <a:srgbClr val="000000"/>
                </a:solidFill>
                <a:latin typeface="Calibri"/>
                <a:ea typeface="+mn-ea"/>
              </a:rPr>
              <a:t>U</a:t>
            </a:r>
            <a:r>
              <a:rPr lang="el-GR" sz="2400" i="1" kern="0" dirty="0" smtClean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)-fold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due to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the accumulation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of deleterious mutations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(Kimura &amp; Maruyama 1966).</a:t>
            </a:r>
            <a:endParaRPr lang="en-US" sz="2400" kern="0" dirty="0">
              <a:solidFill>
                <a:srgbClr val="000000"/>
              </a:solidFill>
              <a:latin typeface="Calibri"/>
            </a:endParaRPr>
          </a:p>
          <a:p>
            <a:pPr marL="457157" indent="-457157" algn="just" defTabSz="908834" rtl="0" eaLnBrk="1" hangingPunct="1">
              <a:spcBef>
                <a:spcPct val="50000"/>
              </a:spcBef>
              <a:buFont typeface="Arial" pitchFamily="34" charset="0"/>
              <a:buChar char="•"/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slightly increases the population mean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fitness (Ram &amp; Hadany 2012).</a:t>
            </a:r>
            <a:endParaRPr lang="en-US" sz="2400" kern="0" dirty="0">
              <a:solidFill>
                <a:srgbClr val="000000"/>
              </a:solidFill>
              <a:latin typeface="Calibri"/>
              <a:ea typeface="+mn-ea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Breaking the </a:t>
            </a:r>
            <a:r>
              <a:rPr lang="en-US" sz="2800" b="1" i="1" kern="0" dirty="0" smtClean="0">
                <a:solidFill>
                  <a:srgbClr val="C0504D"/>
                </a:solidFill>
                <a:latin typeface="Calibri"/>
                <a:ea typeface="+mn-ea"/>
              </a:rPr>
              <a:t>adaptability-adaptedness</a:t>
            </a:r>
            <a:r>
              <a:rPr lang="en-US" sz="2800" b="1" kern="0" dirty="0" smtClean="0">
                <a:solidFill>
                  <a:srgbClr val="C0504D"/>
                </a:solidFill>
                <a:latin typeface="Calibri"/>
                <a:ea typeface="+mn-ea"/>
              </a:rPr>
              <a:t> trade-off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Both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and 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 increase the </a:t>
            </a:r>
            <a:r>
              <a:rPr lang="en-US" sz="2400" b="1" i="1" kern="0" dirty="0" smtClean="0">
                <a:solidFill>
                  <a:srgbClr val="000000"/>
                </a:solidFill>
                <a:latin typeface="Calibri"/>
                <a:ea typeface="+mn-ea"/>
              </a:rPr>
              <a:t>adaptability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 of populations, represented by their adaptation rate. </a:t>
            </a:r>
            <a:r>
              <a:rPr lang="en-US" sz="2400" kern="0" dirty="0">
                <a:solidFill>
                  <a:schemeClr val="accent1"/>
                </a:solidFill>
                <a:latin typeface="+mn-lt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in contrast to </a:t>
            </a:r>
            <a:r>
              <a:rPr lang="en-US" sz="2400" kern="0" dirty="0">
                <a:solidFill>
                  <a:schemeClr val="accent2"/>
                </a:solidFill>
                <a:latin typeface="+mn-lt"/>
              </a:rPr>
              <a:t>CM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, doesn’t reduce the </a:t>
            </a:r>
            <a:r>
              <a:rPr lang="en-US" sz="2400" b="1" i="1" kern="0" dirty="0" smtClean="0">
                <a:solidFill>
                  <a:srgbClr val="000000"/>
                </a:solidFill>
                <a:latin typeface="Calibri"/>
                <a:ea typeface="+mn-ea"/>
              </a:rPr>
              <a:t>adaptedness</a:t>
            </a:r>
            <a:r>
              <a:rPr lang="en-US" sz="2400" kern="0" dirty="0">
                <a:solidFill>
                  <a:srgbClr val="000000"/>
                </a:solidFill>
                <a:latin typeface="Calibri"/>
                <a:ea typeface="+mn-ea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of populations, represented by the mean fitness in stable environments. </a:t>
            </a: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alibri"/>
                <a:ea typeface="+mn-ea"/>
              </a:rPr>
              <a:t>In </a:t>
            </a:r>
            <a:r>
              <a:rPr lang="en-US" sz="2400" kern="0" dirty="0" smtClean="0">
                <a:solidFill>
                  <a:srgbClr val="00B050"/>
                </a:solidFill>
                <a:latin typeface="Calibri"/>
              </a:rPr>
              <a:t>mixed strategies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 all 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>
                <a:solidFill>
                  <a:srgbClr val="000000"/>
                </a:solidFill>
                <a:latin typeface="Calibri"/>
              </a:rPr>
              <a:t>CM</a:t>
            </a:r>
            <a:r>
              <a:rPr lang="en-US" sz="2400" kern="0" dirty="0">
                <a:solidFill>
                  <a:srgbClr val="000000"/>
                </a:solidFill>
                <a:latin typeface="Calibri"/>
              </a:rPr>
              <a:t>-fold and stressed individuals increase their mutation rate </a:t>
            </a:r>
            <a:r>
              <a:rPr lang="el-GR" sz="2400" i="1" kern="0" dirty="0">
                <a:solidFill>
                  <a:srgbClr val="000000"/>
                </a:solidFill>
                <a:latin typeface="Calibri"/>
              </a:rPr>
              <a:t>τ</a:t>
            </a:r>
            <a:r>
              <a:rPr lang="en-US" sz="2400" i="1" kern="0" baseline="-25000" dirty="0" smtClean="0">
                <a:solidFill>
                  <a:srgbClr val="000000"/>
                </a:solidFill>
                <a:latin typeface="Calibri"/>
              </a:rPr>
              <a:t>SIM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-fold. These strategies represent the space between the </a:t>
            </a:r>
            <a:r>
              <a:rPr lang="en-US" sz="2400" kern="0" dirty="0" smtClean="0">
                <a:solidFill>
                  <a:schemeClr val="accent2"/>
                </a:solidFill>
                <a:latin typeface="+mn-lt"/>
              </a:rPr>
              <a:t>CM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400" kern="0" dirty="0" smtClean="0">
                <a:solidFill>
                  <a:schemeClr val="accent1"/>
                </a:solidFill>
                <a:latin typeface="+mn-lt"/>
              </a:rPr>
              <a:t>SIM </a:t>
            </a:r>
            <a:r>
              <a:rPr lang="en-US" sz="2400" kern="0" dirty="0" smtClean="0">
                <a:solidFill>
                  <a:srgbClr val="000000"/>
                </a:solidFill>
                <a:latin typeface="Calibri"/>
              </a:rPr>
              <a:t>lines.</a:t>
            </a: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 smtClean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2400" b="1" kern="0" dirty="0">
              <a:solidFill>
                <a:srgbClr val="000000"/>
              </a:solidFill>
              <a:latin typeface="Calibri"/>
            </a:endParaRPr>
          </a:p>
          <a:p>
            <a:pPr algn="just" defTabSz="908834" rtl="0" eaLnBrk="1" hangingPunct="1">
              <a:spcBef>
                <a:spcPct val="50000"/>
              </a:spcBef>
              <a:tabLst>
                <a:tab pos="497019" algn="l"/>
              </a:tabLst>
              <a:defRPr/>
            </a:pPr>
            <a:endParaRPr lang="en-US" sz="4000" b="1" kern="0" dirty="0">
              <a:solidFill>
                <a:schemeClr val="accent2"/>
              </a:solidFill>
              <a:latin typeface="+mj-lt"/>
            </a:endParaRPr>
          </a:p>
        </p:txBody>
      </p:sp>
      <p:pic>
        <p:nvPicPr>
          <p:cNvPr id="16" name="Picture 28" descr="D:\university\confrences\GRC2013\qr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7123" y="39190238"/>
            <a:ext cx="1548000" cy="15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http://english.tau.ac.il/sites/default/files/TAU_Logo_HomePage_Eng.png"/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5163" y="40270358"/>
            <a:ext cx="24003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Group 1023"/>
          <p:cNvGrpSpPr/>
          <p:nvPr/>
        </p:nvGrpSpPr>
        <p:grpSpPr>
          <a:xfrm>
            <a:off x="20540587" y="37776207"/>
            <a:ext cx="4917155" cy="1815882"/>
            <a:chOff x="20736000" y="39190238"/>
            <a:chExt cx="4917155" cy="1815882"/>
          </a:xfrm>
        </p:grpSpPr>
        <p:grpSp>
          <p:nvGrpSpPr>
            <p:cNvPr id="18" name="Group 17"/>
            <p:cNvGrpSpPr/>
            <p:nvPr/>
          </p:nvGrpSpPr>
          <p:grpSpPr>
            <a:xfrm>
              <a:off x="20736000" y="39190238"/>
              <a:ext cx="4917155" cy="1815882"/>
              <a:chOff x="1022996" y="5356373"/>
              <a:chExt cx="4917156" cy="1815882"/>
            </a:xfrm>
          </p:grpSpPr>
          <p:pic>
            <p:nvPicPr>
              <p:cNvPr id="19" name="Picture 1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6770404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840" y="547426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2996" y="5889540"/>
                <a:ext cx="304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ctangle 21"/>
              <p:cNvSpPr/>
              <p:nvPr/>
            </p:nvSpPr>
            <p:spPr>
              <a:xfrm>
                <a:off x="1368152" y="5356373"/>
                <a:ext cx="4572000" cy="18158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l" rtl="0"/>
                <a:r>
                  <a:rPr lang="en-US" sz="2800" b="1" dirty="0" smtClean="0"/>
                  <a:t>yoavram@post.tau.ac.il</a:t>
                </a:r>
              </a:p>
              <a:p>
                <a:pPr algn="l" rtl="0"/>
                <a:r>
                  <a:rPr lang="en-US" sz="2800" b="1" dirty="0" smtClean="0"/>
                  <a:t>www.yoavram.com</a:t>
                </a:r>
                <a:endParaRPr lang="he-IL" sz="2800" b="1" dirty="0" smtClean="0"/>
              </a:p>
              <a:p>
                <a:pPr algn="l" rtl="0"/>
                <a:r>
                  <a:rPr lang="en-US" sz="2800" b="1" dirty="0" smtClean="0"/>
                  <a:t>+972.545.383136</a:t>
                </a:r>
              </a:p>
              <a:p>
                <a:pPr algn="l" rtl="0"/>
                <a:r>
                  <a:rPr lang="en-US" sz="2800" b="1" dirty="0" smtClean="0"/>
                  <a:t>@yoavram</a:t>
                </a:r>
                <a:endParaRPr lang="en-US" sz="2800" b="1" dirty="0"/>
              </a:p>
            </p:txBody>
          </p:sp>
        </p:grpSp>
        <p:pic>
          <p:nvPicPr>
            <p:cNvPr id="1026" name="Picture 2" descr="D:\workspace\xl\glyphicons-free\png\glyphicons_139_phone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90000" y="40142753"/>
              <a:ext cx="190500" cy="31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1530475" y="14715744"/>
            <a:ext cx="7920000" cy="6688518"/>
            <a:chOff x="2880620" y="13753828"/>
            <a:chExt cx="9361040" cy="7905491"/>
          </a:xfrm>
        </p:grpSpPr>
        <p:sp>
          <p:nvSpPr>
            <p:cNvPr id="37" name="TextBox 36"/>
            <p:cNvSpPr txBox="1"/>
            <p:nvPr/>
          </p:nvSpPr>
          <p:spPr>
            <a:xfrm>
              <a:off x="2880620" y="13753828"/>
              <a:ext cx="1519159" cy="830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rtl="0"/>
              <a:r>
                <a:rPr lang="en-US" sz="4800" dirty="0"/>
                <a:t>[1]</a:t>
              </a:r>
              <a:endParaRPr lang="he-IL" sz="4800" dirty="0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450466" y="13753828"/>
              <a:ext cx="8791194" cy="7905491"/>
              <a:chOff x="3450466" y="13753828"/>
              <a:chExt cx="8791194" cy="7905491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554383" y="13753828"/>
                <a:ext cx="7687277" cy="3114674"/>
                <a:chOff x="4296747" y="14687552"/>
                <a:chExt cx="7687277" cy="3114674"/>
              </a:xfrm>
            </p:grpSpPr>
            <p:pic>
              <p:nvPicPr>
                <p:cNvPr id="56" name="Picture 2" descr="http://www.adventuretrekking.org/images/Ronthipeak6065m_000.jpg"/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86" t="16200" r="9847" b="29727"/>
                <a:stretch/>
              </p:blipFill>
              <p:spPr bwMode="auto">
                <a:xfrm>
                  <a:off x="4296747" y="14687552"/>
                  <a:ext cx="7687277" cy="3114674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8218365" y="14970696"/>
                  <a:ext cx="469216" cy="469216"/>
                </a:xfrm>
                <a:prstGeom prst="ellipse">
                  <a:avLst/>
                </a:prstGeom>
                <a:noFill/>
                <a:ln w="76200">
                  <a:solidFill>
                    <a:schemeClr val="tx1"/>
                  </a:solidFill>
                </a:ln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6652997" y="15767450"/>
                  <a:ext cx="304800" cy="380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/>
                <p:cNvCxnSpPr/>
                <p:nvPr/>
              </p:nvCxnSpPr>
              <p:spPr>
                <a:xfrm flipV="1">
                  <a:off x="6957797" y="15161534"/>
                  <a:ext cx="1184855" cy="5741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8786597" y="15161534"/>
                  <a:ext cx="1120184" cy="98691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flipH="1" flipV="1">
                  <a:off x="9891756" y="16200803"/>
                  <a:ext cx="495300" cy="433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824197" y="16175551"/>
                  <a:ext cx="1295400" cy="108411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V="1">
                  <a:off x="6119597" y="16148449"/>
                  <a:ext cx="533400" cy="2710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450466" y="14721267"/>
                <a:ext cx="681391" cy="4863401"/>
                <a:chOff x="3207341" y="19239441"/>
                <a:chExt cx="681391" cy="486340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888732" y="19239441"/>
                  <a:ext cx="0" cy="4863401"/>
                </a:xfrm>
                <a:prstGeom prst="straightConnector1">
                  <a:avLst/>
                </a:prstGeom>
                <a:ln w="76200"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 rot="16200000">
                  <a:off x="1887823" y="21452440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fitness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76101" y="20954629"/>
                <a:ext cx="4863401" cy="704690"/>
                <a:chOff x="5832976" y="24915069"/>
                <a:chExt cx="4863401" cy="704690"/>
              </a:xfrm>
            </p:grpSpPr>
            <p:cxnSp>
              <p:nvCxnSpPr>
                <p:cNvPr id="52" name="Straight Arrow Connector 51"/>
                <p:cNvCxnSpPr/>
                <p:nvPr/>
              </p:nvCxnSpPr>
              <p:spPr>
                <a:xfrm rot="5400000" flipV="1">
                  <a:off x="8264677" y="22483368"/>
                  <a:ext cx="0" cy="4863401"/>
                </a:xfrm>
                <a:prstGeom prst="straightConnector1">
                  <a:avLst/>
                </a:prstGeom>
                <a:ln w="76200">
                  <a:headEnd type="arrow" w="med" len="med"/>
                  <a:tailEnd type="arrow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532918" y="24988817"/>
                  <a:ext cx="3269978" cy="630942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sz="3500" dirty="0">
                      <a:latin typeface="Helvetica" pitchFamily="34" charset="0"/>
                      <a:cs typeface="Helvetica" pitchFamily="34" charset="0"/>
                    </a:rPr>
                    <a:t>genotype</a:t>
                  </a:r>
                  <a:endParaRPr lang="he-IL" sz="3500" dirty="0">
                    <a:latin typeface="Helvetica" pitchFamily="34" charset="0"/>
                    <a:cs typeface="Helvetica" pitchFamily="34" charset="0"/>
                  </a:endParaRP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4563536" y="17466785"/>
                <a:ext cx="7678124" cy="3132413"/>
                <a:chOff x="4393814" y="15306545"/>
                <a:chExt cx="7678124" cy="313241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4393814" y="15306545"/>
                  <a:ext cx="7678124" cy="3132413"/>
                  <a:chOff x="4300513" y="20870586"/>
                  <a:chExt cx="7678124" cy="3132413"/>
                </a:xfrm>
              </p:grpSpPr>
              <p:pic>
                <p:nvPicPr>
                  <p:cNvPr id="47" name="Picture 2" descr="http://upload.wikimedia.org/wikipedia/commons/2/29/Le_Dorje_Lakpa_(Himalaya,_N%C3%A9pal)_(8449549937).jp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3545" b="22073"/>
                  <a:stretch/>
                </p:blipFill>
                <p:spPr bwMode="auto">
                  <a:xfrm>
                    <a:off x="4300513" y="20870586"/>
                    <a:ext cx="7678124" cy="3132413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292100" dist="139700" dir="2700000" algn="tl" rotWithShape="0">
                      <a:srgbClr val="333333">
                        <a:alpha val="65000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8" name="Oval 47"/>
                  <p:cNvSpPr/>
                  <p:nvPr/>
                </p:nvSpPr>
                <p:spPr>
                  <a:xfrm>
                    <a:off x="8594781" y="21239112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6105654" y="21539286"/>
                    <a:ext cx="2402472" cy="487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5571104" y="21932034"/>
                    <a:ext cx="469216" cy="469216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tx1"/>
                    </a:solidFill>
                  </a:ln>
                  <a:effectLst>
                    <a:glow rad="101600">
                      <a:schemeClr val="accent4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4"/>
                  </a:lnRef>
                  <a:fillRef idx="1">
                    <a:schemeClr val="lt1"/>
                  </a:fillRef>
                  <a:effectRef idx="0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51" name="Straight Arrow Connector 50"/>
                  <p:cNvCxnSpPr/>
                  <p:nvPr/>
                </p:nvCxnSpPr>
                <p:spPr>
                  <a:xfrm>
                    <a:off x="6114210" y="22288527"/>
                    <a:ext cx="961111" cy="54458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7168622" y="16104313"/>
                  <a:ext cx="1432805" cy="116476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93814" y="16669238"/>
                  <a:ext cx="1174206" cy="973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 flipV="1">
                  <a:off x="9277601" y="15975246"/>
                  <a:ext cx="598699" cy="69316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67448"/>
              </p:ext>
            </p:extLst>
          </p:nvPr>
        </p:nvGraphicFramePr>
        <p:xfrm>
          <a:off x="2178547" y="21544708"/>
          <a:ext cx="7560001" cy="367597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53037"/>
                <a:gridCol w="1761567"/>
                <a:gridCol w="3623800"/>
                <a:gridCol w="1021597"/>
              </a:tblGrid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Citation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Estimate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Name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Sign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5,6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0.001-0.01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Selection coefficient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s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marL="0" marR="0" indent="0" algn="ctr" defTabSz="47036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7</a:t>
                      </a:r>
                      <a:endParaRPr lang="he-IL" sz="2300" dirty="0" smtClean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Double mutant advantage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H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7,8</a:t>
                      </a: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0.003-0.0004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Genomic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6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U</a:t>
                      </a:r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/5000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Beneficial site mutation rate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300" i="1" dirty="0" smtClean="0">
                          <a:latin typeface="+mn-lt"/>
                          <a:cs typeface="Helvetica" pitchFamily="34" charset="0"/>
                        </a:rPr>
                        <a:t>µ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541645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9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1-100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Mutation rate increase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sz="2300" i="1" dirty="0" smtClean="0">
                          <a:latin typeface="+mn-lt"/>
                          <a:cs typeface="Helvetica" pitchFamily="34" charset="0"/>
                        </a:rPr>
                        <a:t>τ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  <a:tr h="350131"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5</a:t>
                      </a:r>
                      <a:r>
                        <a:rPr lang="en-US" sz="2300" baseline="0" dirty="0" smtClean="0">
                          <a:latin typeface="+mn-lt"/>
                          <a:cs typeface="Helvetica" pitchFamily="34" charset="0"/>
                        </a:rPr>
                        <a:t>-10</a:t>
                      </a:r>
                      <a:r>
                        <a:rPr lang="en-US" sz="2300" baseline="30000" dirty="0" smtClean="0">
                          <a:latin typeface="+mn-lt"/>
                          <a:cs typeface="Helvetica" pitchFamily="34" charset="0"/>
                        </a:rPr>
                        <a:t>10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dirty="0" smtClean="0">
                          <a:latin typeface="+mn-lt"/>
                          <a:cs typeface="Helvetica" pitchFamily="34" charset="0"/>
                        </a:rPr>
                        <a:t>Population size</a:t>
                      </a:r>
                      <a:endParaRPr lang="he-IL" sz="2300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300" i="1" dirty="0" smtClean="0">
                          <a:latin typeface="+mn-lt"/>
                          <a:cs typeface="Helvetica" pitchFamily="34" charset="0"/>
                        </a:rPr>
                        <a:t>N</a:t>
                      </a:r>
                      <a:endParaRPr lang="he-IL" sz="2300" i="1" dirty="0">
                        <a:latin typeface="+mn-lt"/>
                        <a:cs typeface="Helvetica" pitchFamily="34" charset="0"/>
                      </a:endParaRPr>
                    </a:p>
                  </a:txBody>
                  <a:tcPr marL="75589" marR="75589" marT="37794" marB="37794"/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034531" y="25302763"/>
            <a:ext cx="7920000" cy="1070051"/>
          </a:xfrm>
          <a:prstGeom prst="rect">
            <a:avLst/>
          </a:prstGeom>
          <a:noFill/>
          <a:ln>
            <a:noFill/>
          </a:ln>
        </p:spPr>
        <p:txBody>
          <a:bodyPr wrap="square" lIns="104488" tIns="52244" rIns="104488" bIns="52244" rtlCol="0">
            <a:noAutofit/>
          </a:bodyPr>
          <a:lstStyle/>
          <a:p>
            <a:pPr algn="ctr" defTabSz="1044877" rtl="0">
              <a:defRPr/>
            </a:pPr>
            <a:r>
              <a:rPr lang="en-US" sz="2400" b="1" kern="0" dirty="0">
                <a:solidFill>
                  <a:sysClr val="windowText" lastClr="000000"/>
                </a:solidFill>
                <a:cs typeface="Helvetica" pitchFamily="34" charset="0"/>
              </a:rPr>
              <a:t>Table 1. </a:t>
            </a:r>
            <a:r>
              <a:rPr lang="en-US" sz="2400" kern="0" dirty="0">
                <a:solidFill>
                  <a:sysClr val="windowText" lastClr="000000"/>
                </a:solidFill>
                <a:cs typeface="Helvetica" pitchFamily="34" charset="0"/>
              </a:rPr>
              <a:t>Model parameters and estimated values for bacteria.</a:t>
            </a:r>
          </a:p>
        </p:txBody>
      </p:sp>
      <p:pic>
        <p:nvPicPr>
          <p:cNvPr id="35" name="Picture 6" descr="D:\workspace\ruggedsim\manuscript\adaptation_rate_s_0.05_logN_6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000" y="18778671"/>
            <a:ext cx="7920000" cy="6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/>
          <p:cNvSpPr txBox="1"/>
          <p:nvPr/>
        </p:nvSpPr>
        <p:spPr>
          <a:xfrm>
            <a:off x="17588259" y="18690605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[3]</a:t>
            </a:r>
            <a:endParaRPr lang="he-IL" sz="4800" dirty="0"/>
          </a:p>
        </p:txBody>
      </p:sp>
      <p:pic>
        <p:nvPicPr>
          <p:cNvPr id="34" name="Picture 4" descr="D:\workspace\ruggedsim\manuscript\tradeoff_s_0.05_logN_6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0000" y="18778671"/>
            <a:ext cx="7920000" cy="659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26798292" y="18762613"/>
            <a:ext cx="1519159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 smtClean="0"/>
              <a:t>[5]</a:t>
            </a:r>
            <a:endParaRPr lang="he-IL" sz="4800" dirty="0"/>
          </a:p>
        </p:txBody>
      </p:sp>
      <p:pic>
        <p:nvPicPr>
          <p:cNvPr id="90" name="Picture 29" descr="D:\university\confrences\GRC2013\yoav_mypictr_Facebook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199" y="37246022"/>
            <a:ext cx="2376264" cy="2970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/>
          <p:cNvCxnSpPr/>
          <p:nvPr/>
        </p:nvCxnSpPr>
        <p:spPr>
          <a:xfrm>
            <a:off x="12321582" y="18953669"/>
            <a:ext cx="72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13083393" y="18710349"/>
            <a:ext cx="2056594" cy="821705"/>
            <a:chOff x="13463618" y="18710349"/>
            <a:chExt cx="2056594" cy="821705"/>
          </a:xfrm>
        </p:grpSpPr>
        <p:sp>
          <p:nvSpPr>
            <p:cNvPr id="27" name="TextBox 26"/>
            <p:cNvSpPr txBox="1"/>
            <p:nvPr/>
          </p:nvSpPr>
          <p:spPr>
            <a:xfrm>
              <a:off x="13483803" y="1871034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Approximation</a:t>
              </a:r>
              <a:endParaRPr lang="he-IL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3463618" y="19070389"/>
              <a:ext cx="2036409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l" rtl="0"/>
              <a:r>
                <a:rPr lang="en-US" sz="2400" dirty="0" smtClean="0"/>
                <a:t>Simulation</a:t>
              </a:r>
              <a:endParaRPr lang="he-IL" sz="2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2637723" y="19116000"/>
            <a:ext cx="126000" cy="387533"/>
            <a:chOff x="12637723" y="19116000"/>
            <a:chExt cx="126000" cy="387533"/>
          </a:xfrm>
        </p:grpSpPr>
        <p:sp>
          <p:nvSpPr>
            <p:cNvPr id="28" name="Oval 27"/>
            <p:cNvSpPr/>
            <p:nvPr/>
          </p:nvSpPr>
          <p:spPr>
            <a:xfrm>
              <a:off x="12637723" y="19244022"/>
              <a:ext cx="126000" cy="126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2700800" y="19116000"/>
              <a:ext cx="0" cy="387533"/>
            </a:xfrm>
            <a:prstGeom prst="line">
              <a:avLst/>
            </a:prstGeom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6771" y="39694294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4603" y="39694294"/>
            <a:ext cx="111338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9" name="Group 138"/>
          <p:cNvGrpSpPr/>
          <p:nvPr/>
        </p:nvGrpSpPr>
        <p:grpSpPr>
          <a:xfrm>
            <a:off x="26445243" y="235348"/>
            <a:ext cx="3530726" cy="3382938"/>
            <a:chOff x="2771800" y="1844824"/>
            <a:chExt cx="3530726" cy="3382938"/>
          </a:xfrm>
        </p:grpSpPr>
        <p:sp>
          <p:nvSpPr>
            <p:cNvPr id="140" name="Rectangle 139"/>
            <p:cNvSpPr/>
            <p:nvPr/>
          </p:nvSpPr>
          <p:spPr>
            <a:xfrm>
              <a:off x="3635896" y="2420888"/>
              <a:ext cx="1800200" cy="10081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1" name="Picture 4" descr="D:\university\confrences\ESEB2013\tmnt.jpg"/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17" t="3608" r="7575" b="47872"/>
            <a:stretch/>
          </p:blipFill>
          <p:spPr bwMode="auto">
            <a:xfrm>
              <a:off x="2771800" y="1844824"/>
              <a:ext cx="3530726" cy="3382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1" name="Rectangle 120"/>
          <p:cNvSpPr/>
          <p:nvPr/>
        </p:nvSpPr>
        <p:spPr>
          <a:xfrm>
            <a:off x="22628820" y="25076670"/>
            <a:ext cx="4176464" cy="2785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2" name="Rectangle 121"/>
          <p:cNvSpPr/>
          <p:nvPr/>
        </p:nvSpPr>
        <p:spPr>
          <a:xfrm>
            <a:off x="20324563" y="19719557"/>
            <a:ext cx="324000" cy="42769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47" name="TextBox 146"/>
          <p:cNvSpPr txBox="1"/>
          <p:nvPr/>
        </p:nvSpPr>
        <p:spPr>
          <a:xfrm rot="16200000">
            <a:off x="17341516" y="21661575"/>
            <a:ext cx="6399302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Adaptability 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- Adaptation rate relative to NM</a:t>
            </a:r>
          </a:p>
        </p:txBody>
      </p:sp>
      <p:sp>
        <p:nvSpPr>
          <p:cNvPr id="1032" name="TextBox 1031"/>
          <p:cNvSpPr txBox="1"/>
          <p:nvPr/>
        </p:nvSpPr>
        <p:spPr>
          <a:xfrm>
            <a:off x="810395" y="89894"/>
            <a:ext cx="1220206" cy="7694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4400" dirty="0" smtClean="0"/>
              <a:t>P-93</a:t>
            </a:r>
            <a:endParaRPr lang="he-IL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22700827" y="25148678"/>
            <a:ext cx="381642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0"/>
            <a:endParaRPr lang="he-IL" sz="2200" dirty="0">
              <a:solidFill>
                <a:schemeClr val="tx1">
                  <a:lumMod val="65000"/>
                  <a:lumOff val="35000"/>
                </a:schemeClr>
              </a:solidFill>
              <a:latin typeface="Droid Sans" panose="020B0606030804020204" pitchFamily="34" charset="0"/>
              <a:ea typeface="Droid Sans" panose="020B0606030804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0252555" y="25099317"/>
            <a:ext cx="792088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22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Adaptedness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 - Mean fitness relative to NM</a:t>
            </a:r>
          </a:p>
          <a:p>
            <a:pPr algn="ctr" rtl="0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(NM: normal mutagenesis</a:t>
            </a:r>
            <a:r>
              <a:rPr lang="en-US" sz="2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Droid Sans" panose="020B0606030804020204" pitchFamily="34" charset="0"/>
                <a:ea typeface="Droid Sans" panose="020B0606030804020204" pitchFamily="34" charset="0"/>
                <a:cs typeface="Droid Sans" panose="020B0606030804020204" pitchFamily="34" charset="0"/>
              </a:rPr>
              <a:t>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877985" y="33717630"/>
            <a:ext cx="7789394" cy="5972236"/>
            <a:chOff x="2003285" y="33805218"/>
            <a:chExt cx="7789394" cy="597223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3285" y="33805218"/>
              <a:ext cx="7789394" cy="5889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Rectangle 16"/>
            <p:cNvSpPr/>
            <p:nvPr/>
          </p:nvSpPr>
          <p:spPr>
            <a:xfrm>
              <a:off x="2034531" y="38887472"/>
              <a:ext cx="511883" cy="889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877" y="38326142"/>
            <a:ext cx="793534" cy="127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1602483" y="33488936"/>
            <a:ext cx="1601147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algn="ctr" rtl="0"/>
            <a:r>
              <a:rPr lang="en-US" sz="4800" dirty="0"/>
              <a:t>[2]</a:t>
            </a:r>
            <a:endParaRPr lang="he-IL" sz="4800" dirty="0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1232333" y="36083784"/>
            <a:ext cx="192552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 smtClean="0"/>
              <a:t>Fitness</a:t>
            </a:r>
            <a:endParaRPr lang="he-IL" sz="48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482803" y="39550278"/>
            <a:ext cx="3205942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 smtClean="0"/>
              <a:t># Mutations</a:t>
            </a:r>
            <a:endParaRPr lang="he-IL" sz="48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11107539" y="33468499"/>
            <a:ext cx="7760818" cy="6549811"/>
            <a:chOff x="11179547" y="33468499"/>
            <a:chExt cx="7760818" cy="6549811"/>
          </a:xfrm>
        </p:grpSpPr>
        <p:pic>
          <p:nvPicPr>
            <p:cNvPr id="33" name="Picture 5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9547" y="33646310"/>
              <a:ext cx="7760818" cy="637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7" name="Rectangle 66"/>
            <p:cNvSpPr/>
            <p:nvPr/>
          </p:nvSpPr>
          <p:spPr>
            <a:xfrm>
              <a:off x="11179547" y="33468499"/>
              <a:ext cx="371248" cy="6879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1035531" y="33462705"/>
            <a:ext cx="1030528" cy="830989"/>
          </a:xfrm>
          <a:prstGeom prst="rect">
            <a:avLst/>
          </a:prstGeom>
          <a:noFill/>
        </p:spPr>
        <p:txBody>
          <a:bodyPr wrap="square" lIns="91431" tIns="45716" rIns="91431" bIns="45716" rtlCol="1">
            <a:spAutoFit/>
          </a:bodyPr>
          <a:lstStyle/>
          <a:p>
            <a:pPr rtl="0"/>
            <a:r>
              <a:rPr lang="en-US" sz="4800" dirty="0"/>
              <a:t>[4]</a:t>
            </a:r>
            <a:endParaRPr lang="he-IL" sz="4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3771835" y="39583377"/>
            <a:ext cx="320594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1">
            <a:spAutoFit/>
          </a:bodyPr>
          <a:lstStyle/>
          <a:p>
            <a:r>
              <a:rPr lang="en-US" sz="4800" dirty="0" smtClean="0"/>
              <a:t># Mutations</a:t>
            </a:r>
            <a:endParaRPr lang="he-IL" sz="4800" dirty="0"/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10488266" y="35993087"/>
            <a:ext cx="1925527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dirty="0" smtClean="0"/>
              <a:t>Fitness</a:t>
            </a:r>
            <a:endParaRPr lang="he-IL" sz="4800" dirty="0"/>
          </a:p>
        </p:txBody>
      </p:sp>
    </p:spTree>
    <p:extLst>
      <p:ext uri="{BB962C8B-B14F-4D97-AF65-F5344CB8AC3E}">
        <p14:creationId xmlns:p14="http://schemas.microsoft.com/office/powerpoint/2010/main" val="406224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954</Words>
  <Application>Microsoft Office PowerPoint</Application>
  <PresentationFormat>Custom</PresentationFormat>
  <Paragraphs>149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yoavram</dc:creator>
  <cp:lastModifiedBy>Yoav Ram</cp:lastModifiedBy>
  <cp:revision>36</cp:revision>
  <dcterms:created xsi:type="dcterms:W3CDTF">2013-07-29T08:32:41Z</dcterms:created>
  <dcterms:modified xsi:type="dcterms:W3CDTF">2014-04-03T19:26:42Z</dcterms:modified>
</cp:coreProperties>
</file>