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he-IL"/>
    </a:defPPr>
    <a:lvl1pPr marL="0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11" autoAdjust="0"/>
    <p:restoredTop sz="93602" autoAdjust="0"/>
  </p:normalViewPr>
  <p:slideViewPr>
    <p:cSldViewPr>
      <p:cViewPr>
        <p:scale>
          <a:sx n="40" d="100"/>
          <a:sy n="40" d="100"/>
        </p:scale>
        <p:origin x="-1482" y="5448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9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3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2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9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r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1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86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0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1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1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1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2AE2-601D-4A2C-970A-532E2F2D0EF3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8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1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r" defTabSz="4176431" rtl="1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r" defTabSz="4176431" rtl="1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r" defTabSz="4176431" rtl="1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r" defTabSz="4176431" rtl="1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869302" y="917652"/>
            <a:ext cx="28476000" cy="41004000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84" tIns="45441" rIns="90884" bIns="45441" anchor="ctr"/>
          <a:lstStyle/>
          <a:p>
            <a:pPr indent="205684" algn="l" rtl="0"/>
            <a:endParaRPr lang="en-US" sz="88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900000" y="1043493"/>
            <a:ext cx="28476000" cy="390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84" tIns="45441" rIns="90884" bIns="45441">
            <a:spAutoFit/>
          </a:bodyPr>
          <a:lstStyle/>
          <a:p>
            <a:pPr indent="205684" algn="ctr" rtl="0"/>
            <a:r>
              <a:rPr lang="en-US" sz="12400" b="1" dirty="0" smtClean="0">
                <a:latin typeface="+mj-lt"/>
              </a:rPr>
              <a:t>On the Role of Stress-Induced </a:t>
            </a:r>
          </a:p>
          <a:p>
            <a:pPr indent="205684" algn="ctr" rtl="0"/>
            <a:r>
              <a:rPr lang="en-US" sz="12400" b="1" dirty="0" smtClean="0">
                <a:latin typeface="+mj-lt"/>
              </a:rPr>
              <a:t>Mutagenesis in Evolution</a:t>
            </a:r>
            <a:endParaRPr lang="en-US" sz="12400" b="1" dirty="0">
              <a:latin typeface="+mj-lt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00000" y="4711063"/>
            <a:ext cx="28476000" cy="252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51" tIns="272651" rIns="272651" bIns="272651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ctr" rtl="0" eaLnBrk="1" hangingPunct="1">
              <a:spcBef>
                <a:spcPct val="50000"/>
              </a:spcBef>
            </a:pPr>
            <a:r>
              <a:rPr lang="en-US" sz="8000" b="1" dirty="0">
                <a:latin typeface="+mj-lt"/>
              </a:rPr>
              <a:t>Yoav Ram &amp; Lilach </a:t>
            </a:r>
            <a:r>
              <a:rPr lang="en-US" sz="8000" b="1" dirty="0" smtClean="0">
                <a:latin typeface="+mj-lt"/>
              </a:rPr>
              <a:t>Hadany</a:t>
            </a:r>
            <a:r>
              <a:rPr lang="en-US" sz="6000" b="1" dirty="0" smtClean="0">
                <a:latin typeface="+mj-lt"/>
              </a:rPr>
              <a:t/>
            </a:r>
            <a:br>
              <a:rPr lang="en-US" sz="6000" b="1" dirty="0" smtClean="0">
                <a:latin typeface="+mj-lt"/>
              </a:rPr>
            </a:br>
            <a:r>
              <a:rPr lang="en-US" sz="4800" dirty="0" smtClean="0">
                <a:latin typeface="+mj-lt"/>
              </a:rPr>
              <a:t>Department of Molecular Biology and Ecology of Plants, Life Science Faculty, Tel-Aviv University, Israel</a:t>
            </a:r>
            <a:endParaRPr lang="en-US" sz="4800" dirty="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00000" y="8010000"/>
            <a:ext cx="8280000" cy="1814679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684" algn="l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Mutagenesis is induced by stress </a:t>
            </a:r>
            <a:r>
              <a:rPr lang="en-US" sz="2800" b="1" kern="0" dirty="0">
                <a:solidFill>
                  <a:srgbClr val="C0504D"/>
                </a:solidFill>
                <a:latin typeface="Calibri"/>
                <a:ea typeface="+mn-ea"/>
              </a:rPr>
              <a:t>responses</a:t>
            </a:r>
            <a:r>
              <a:rPr lang="en-US" sz="2400" kern="0" dirty="0">
                <a:latin typeface="+mn-lt"/>
              </a:rPr>
              <a:t> in various species of </a:t>
            </a:r>
            <a:r>
              <a:rPr lang="en-US" sz="2400" kern="0" dirty="0" smtClean="0">
                <a:latin typeface="+mn-lt"/>
              </a:rPr>
              <a:t>bacteria and even in eukaryotes (</a:t>
            </a:r>
            <a:r>
              <a:rPr lang="en-US" sz="2400" kern="0" dirty="0" err="1" smtClean="0">
                <a:latin typeface="+mn-lt"/>
              </a:rPr>
              <a:t>Galhardo</a:t>
            </a:r>
            <a:r>
              <a:rPr lang="en-US" sz="2400" kern="0" dirty="0" smtClean="0">
                <a:latin typeface="+mn-lt"/>
              </a:rPr>
              <a:t> et al. 2007, Foster 2007).</a:t>
            </a:r>
            <a:endParaRPr lang="en-US" sz="2400" kern="0" dirty="0"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kern="0" dirty="0">
                <a:latin typeface="+mn-lt"/>
              </a:rPr>
              <a:t>In a previous work </a:t>
            </a:r>
            <a:r>
              <a:rPr lang="en-US" sz="2400" kern="0" dirty="0" smtClean="0">
                <a:latin typeface="+mn-lt"/>
              </a:rPr>
              <a:t>(</a:t>
            </a:r>
            <a:r>
              <a:rPr lang="en-US" sz="2400" b="1" kern="0" dirty="0" smtClean="0">
                <a:latin typeface="+mn-lt"/>
              </a:rPr>
              <a:t>Ram &amp; Hadany 2012</a:t>
            </a:r>
            <a:r>
              <a:rPr lang="en-US" sz="2400" kern="0" dirty="0" smtClean="0">
                <a:latin typeface="+mn-lt"/>
              </a:rPr>
              <a:t>) </a:t>
            </a:r>
            <a:r>
              <a:rPr lang="en-US" sz="2400" kern="0" dirty="0"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400" b="1" kern="0" dirty="0"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(SIM) is favored by selection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over constant rate mutagenesis  because it generates beneficial mutations when they are most needed.</a:t>
            </a:r>
          </a:p>
          <a:p>
            <a:pPr indent="205684" algn="l" defTabSz="908834" rtl="0"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+mn-lt"/>
                <a:ea typeface="+mn-ea"/>
              </a:rPr>
              <a:t>Complex adaptations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require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two or more mutations that are jointly advantageous but separately deleterious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, and therefore presents an open evolutionary question, first described by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Sewall Wright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(1931)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and popularized using the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fitness landscape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metaphor:</a:t>
            </a:r>
          </a:p>
          <a:p>
            <a:pPr indent="205684" algn="l" defTabSz="908834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800000" y="27308918"/>
            <a:ext cx="8280000" cy="1369508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l" defTabSz="908834" rtl="0">
              <a:defRPr/>
            </a:pPr>
            <a:r>
              <a:rPr lang="en-US" sz="4000" b="1" kern="0" dirty="0">
                <a:solidFill>
                  <a:srgbClr val="C0504D"/>
                </a:solidFill>
                <a:latin typeface="+mj-lt"/>
                <a:ea typeface="+mn-ea"/>
              </a:rPr>
              <a:t>Model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2 describes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two-locus (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 model of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complex adaptation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Each node represents a genotype. Genotype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wildtype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local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adaptive peak,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global adaptive peak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the highest fitness, and the single mutants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are adaptive valleys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fitness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lower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than the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wildtype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“</a:t>
            </a:r>
            <a:r>
              <a:rPr lang="en-US" sz="2400" b="1" kern="0" dirty="0" smtClean="0">
                <a:solidFill>
                  <a:srgbClr val="000000"/>
                </a:solidFill>
                <a:latin typeface="+mn-lt"/>
              </a:rPr>
              <a:t>Evolutionary Dead End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”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represents genotypes with deleterious mutations that will not contribute to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adaptation. </a:t>
            </a:r>
          </a:p>
          <a:p>
            <a:pPr indent="205684" algn="l" defTabSz="908834" rtl="0"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+mn-lt"/>
              </a:rPr>
              <a:t>Lines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define mutations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denote the relevant mutation rate: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 background deleterious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mutations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(dashed lines) and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µ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 mutations in the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A/a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B/b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loci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(solid lines). </a:t>
            </a: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980000" y="27308918"/>
            <a:ext cx="8280000" cy="1369508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simulations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which also account for </a:t>
            </a:r>
            <a:r>
              <a:rPr lang="en-GB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genotypes with deleterious mutations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 – denoted by the number after the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slash (</a:t>
            </a:r>
            <a:r>
              <a:rPr lang="en-GB" sz="2400" i="1" kern="0" dirty="0" smtClean="0">
                <a:solidFill>
                  <a:srgbClr val="000000"/>
                </a:solidFill>
                <a:latin typeface="+mn-lt"/>
              </a:rPr>
              <a:t>ab/2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is </a:t>
            </a:r>
            <a:r>
              <a:rPr lang="en-GB" sz="2400" i="1" kern="0" dirty="0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with two deleterious mutations) – so there are no</a:t>
            </a:r>
            <a:r>
              <a:rPr lang="en-GB" sz="2400" b="1" kern="0" dirty="0" smtClean="0">
                <a:solidFill>
                  <a:srgbClr val="000000"/>
                </a:solidFill>
                <a:latin typeface="+mn-lt"/>
              </a:rPr>
              <a:t> “Evolutionary Dead Ends”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. </a:t>
            </a: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figure shows up to three mutations for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simplicity,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the simulations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have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up to 25. </a:t>
            </a:r>
            <a:endParaRPr lang="en-GB" sz="2400" kern="0" dirty="0" smtClean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The simulations do not make assumptions on the distribution of deleterious alleles at the </a:t>
            </a:r>
            <a:r>
              <a:rPr lang="en-GB" sz="2400" b="1" kern="0" dirty="0" smtClean="0">
                <a:solidFill>
                  <a:srgbClr val="000000"/>
                </a:solidFill>
                <a:latin typeface="+mn-lt"/>
              </a:rPr>
              <a:t>mutation-selection balance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, but rather allow this balance to evolve before the adaptation process starts.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160000" y="27308918"/>
            <a:ext cx="8280000" cy="424847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  <a:endParaRPr lang="en-US" sz="4000" b="1" kern="0" dirty="0">
              <a:solidFill>
                <a:schemeClr val="accent2"/>
              </a:solidFill>
              <a:latin typeface="+mj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compared the </a:t>
            </a:r>
            <a:r>
              <a:rPr lang="en-US" sz="2400" b="1" i="1" kern="0" dirty="0" smtClean="0">
                <a:solidFill>
                  <a:srgbClr val="000000"/>
                </a:solidFill>
                <a:latin typeface="+mn-lt"/>
              </a:rPr>
              <a:t>adaptability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(ability to adapt)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400" b="1" i="1" kern="0" dirty="0">
                <a:solidFill>
                  <a:srgbClr val="000000"/>
                </a:solidFill>
                <a:latin typeface="+mn-lt"/>
              </a:rPr>
              <a:t>adaptedness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(ability to stay adapted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) of populations</a:t>
            </a:r>
            <a:r>
              <a:rPr lang="en-US" sz="2400" b="1" i="1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with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without stress-induced mutagenesis. 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increases the </a:t>
            </a:r>
            <a:r>
              <a:rPr lang="en-US" sz="2400" b="1" i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adaptability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of a population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that in contrast to constitutive mutagenesis,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its </a:t>
            </a:r>
            <a:r>
              <a:rPr lang="en-US" sz="2400" b="1" i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adaptedness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.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0160000" y="36957991"/>
            <a:ext cx="8280000" cy="401186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270000" rIns="540000" bIns="4320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Contact information</a:t>
            </a:r>
          </a:p>
          <a:p>
            <a:pPr indent="205684" algn="l" defTabSz="908834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0160000" y="32048373"/>
            <a:ext cx="8280000" cy="49096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Literature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Galhardo</a:t>
            </a:r>
            <a:r>
              <a:rPr lang="en-US" sz="2100" dirty="0" smtClean="0">
                <a:latin typeface="+mn-lt"/>
              </a:rPr>
              <a:t> RS, et al. </a:t>
            </a:r>
            <a:r>
              <a:rPr lang="en-US" sz="2100" i="1" dirty="0" err="1" smtClean="0">
                <a:latin typeface="+mn-lt"/>
              </a:rPr>
              <a:t>Crit</a:t>
            </a:r>
            <a:r>
              <a:rPr lang="en-US" sz="2100" i="1" dirty="0" smtClean="0">
                <a:latin typeface="+mn-lt"/>
              </a:rPr>
              <a:t> Rev </a:t>
            </a:r>
            <a:r>
              <a:rPr lang="en-US" sz="2100" i="1" dirty="0" err="1" smtClean="0">
                <a:latin typeface="+mn-lt"/>
              </a:rPr>
              <a:t>Biochem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Biol</a:t>
            </a:r>
            <a:r>
              <a:rPr lang="en-US" sz="2100" dirty="0" smtClean="0">
                <a:latin typeface="+mn-lt"/>
              </a:rPr>
              <a:t> 2007, </a:t>
            </a:r>
            <a:r>
              <a:rPr lang="en-US" sz="1800" dirty="0" smtClean="0">
                <a:latin typeface="+mn-lt"/>
              </a:rPr>
              <a:t>42:399–435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Foster, PL. </a:t>
            </a:r>
            <a:r>
              <a:rPr lang="en-US" sz="2100" i="1" dirty="0" err="1">
                <a:latin typeface="+mn-lt"/>
              </a:rPr>
              <a:t>Crit</a:t>
            </a:r>
            <a:r>
              <a:rPr lang="en-US" sz="2100" i="1" dirty="0">
                <a:latin typeface="+mn-lt"/>
              </a:rPr>
              <a:t> Rev </a:t>
            </a:r>
            <a:r>
              <a:rPr lang="en-US" sz="2100" i="1" dirty="0" err="1">
                <a:latin typeface="+mn-lt"/>
              </a:rPr>
              <a:t>Biochem</a:t>
            </a:r>
            <a:r>
              <a:rPr lang="en-US" sz="2100" i="1" dirty="0">
                <a:latin typeface="+mn-lt"/>
              </a:rPr>
              <a:t> </a:t>
            </a:r>
            <a:r>
              <a:rPr lang="en-US" sz="2100" i="1" dirty="0" err="1">
                <a:latin typeface="+mn-lt"/>
              </a:rPr>
              <a:t>Mol</a:t>
            </a:r>
            <a:r>
              <a:rPr lang="en-US" sz="2100" i="1" dirty="0">
                <a:latin typeface="+mn-lt"/>
              </a:rPr>
              <a:t> </a:t>
            </a:r>
            <a:r>
              <a:rPr lang="en-US" sz="2100" i="1" dirty="0" err="1">
                <a:latin typeface="+mn-lt"/>
              </a:rPr>
              <a:t>Biol</a:t>
            </a:r>
            <a:r>
              <a:rPr lang="en-US" sz="2100" i="1" dirty="0">
                <a:latin typeface="+mn-lt"/>
              </a:rPr>
              <a:t> 2007</a:t>
            </a:r>
            <a:r>
              <a:rPr lang="en-US" sz="2100" dirty="0" smtClean="0">
                <a:latin typeface="+mn-lt"/>
              </a:rPr>
              <a:t>, 42:373-97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Ram Y, Hadany L. </a:t>
            </a:r>
            <a:r>
              <a:rPr lang="en-US" sz="2400" b="1" i="1" dirty="0" smtClean="0">
                <a:solidFill>
                  <a:schemeClr val="tx2"/>
                </a:solidFill>
                <a:latin typeface="+mn-lt"/>
              </a:rPr>
              <a:t>Evolution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 2012, 66:2315–28</a:t>
            </a:r>
          </a:p>
          <a:p>
            <a:pPr lvl="0" algn="l" rtl="0">
              <a:buFont typeface="+mj-lt"/>
              <a:buAutoNum type="arabicPeriod"/>
            </a:pPr>
            <a:r>
              <a:rPr lang="de-DE" sz="2100" dirty="0" smtClean="0">
                <a:latin typeface="+mn-lt"/>
              </a:rPr>
              <a:t>Wright S. </a:t>
            </a:r>
            <a:r>
              <a:rPr lang="de-DE" sz="2100" i="1" dirty="0" smtClean="0">
                <a:latin typeface="+mn-lt"/>
              </a:rPr>
              <a:t>Am Nat</a:t>
            </a:r>
            <a:r>
              <a:rPr lang="de-DE" sz="2100" dirty="0" smtClean="0">
                <a:latin typeface="+mn-lt"/>
              </a:rPr>
              <a:t> 1988, 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Kibota</a:t>
            </a:r>
            <a:r>
              <a:rPr lang="en-US" sz="2100" dirty="0" smtClean="0">
                <a:latin typeface="+mn-lt"/>
              </a:rPr>
              <a:t> TT, Lynch M. </a:t>
            </a:r>
            <a:r>
              <a:rPr lang="en-US" sz="2100" i="1" dirty="0" smtClean="0">
                <a:latin typeface="+mn-lt"/>
              </a:rPr>
              <a:t>Nature</a:t>
            </a:r>
            <a:r>
              <a:rPr lang="en-US" sz="2100" dirty="0" smtClean="0">
                <a:latin typeface="+mn-lt"/>
              </a:rPr>
              <a:t> 1996, 381:694–6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Gordo I, et al. </a:t>
            </a:r>
            <a:r>
              <a:rPr lang="en-US" sz="2100" i="1" dirty="0" smtClean="0">
                <a:latin typeface="+mn-lt"/>
              </a:rPr>
              <a:t>J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Microbiol</a:t>
            </a:r>
            <a:r>
              <a:rPr lang="en-US" sz="2100" i="1" dirty="0" smtClean="0">
                <a:latin typeface="+mn-lt"/>
              </a:rPr>
              <a:t> Biotech</a:t>
            </a:r>
            <a:r>
              <a:rPr lang="en-US" sz="2100" dirty="0" smtClean="0">
                <a:latin typeface="+mn-lt"/>
              </a:rPr>
              <a:t> 2011, 21:20–35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Drake JW, et al. </a:t>
            </a:r>
            <a:r>
              <a:rPr lang="en-US" sz="2100" i="1" dirty="0" smtClean="0">
                <a:latin typeface="+mn-lt"/>
              </a:rPr>
              <a:t>Genetics</a:t>
            </a:r>
            <a:r>
              <a:rPr lang="en-US" sz="2100" dirty="0" smtClean="0">
                <a:latin typeface="+mn-lt"/>
              </a:rPr>
              <a:t> 1998, 148:1667–86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Wielgoss</a:t>
            </a:r>
            <a:r>
              <a:rPr lang="en-US" sz="2100" dirty="0" smtClean="0">
                <a:latin typeface="+mn-lt"/>
              </a:rPr>
              <a:t> S, et al. </a:t>
            </a:r>
            <a:r>
              <a:rPr lang="en-US" sz="2100" i="1" dirty="0" smtClean="0">
                <a:latin typeface="+mn-lt"/>
              </a:rPr>
              <a:t>G3</a:t>
            </a:r>
            <a:r>
              <a:rPr lang="en-US" sz="2100" dirty="0" smtClean="0">
                <a:latin typeface="+mn-lt"/>
              </a:rPr>
              <a:t> 2011, 1:183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Hall LMC, Henderson-</a:t>
            </a:r>
            <a:r>
              <a:rPr lang="en-US" sz="2100" dirty="0" err="1" smtClean="0">
                <a:latin typeface="+mn-lt"/>
              </a:rPr>
              <a:t>Begg</a:t>
            </a:r>
            <a:r>
              <a:rPr lang="en-US" sz="2100" dirty="0" smtClean="0">
                <a:latin typeface="+mn-lt"/>
              </a:rPr>
              <a:t> SK. </a:t>
            </a:r>
            <a:r>
              <a:rPr lang="en-US" sz="2100" i="1" dirty="0" smtClean="0">
                <a:latin typeface="+mn-lt"/>
              </a:rPr>
              <a:t>Microbiology</a:t>
            </a:r>
            <a:r>
              <a:rPr lang="en-US" sz="2100" dirty="0" smtClean="0">
                <a:latin typeface="+mn-lt"/>
              </a:rPr>
              <a:t> 2006, 152, </a:t>
            </a:r>
            <a:r>
              <a:rPr lang="en-US" sz="1200" dirty="0" smtClean="0">
                <a:latin typeface="+mn-lt"/>
              </a:rPr>
              <a:t>9:2505–14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Berg OG.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1996, 142:1379–82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Kimura M, Maruyama T.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1966, 54:1337–51</a:t>
            </a:r>
            <a:endParaRPr lang="en-US" sz="21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0980000" y="8010000"/>
                <a:ext cx="8280000" cy="1814679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540000" tIns="180000" rIns="540000" bIns="43200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684" algn="just" defTabSz="908834" rtl="0" eaLnBrk="1" hangingPunct="1">
                  <a:spcBef>
                    <a:spcPct val="50000"/>
                  </a:spcBef>
                  <a:tabLst>
                    <a:tab pos="497019" algn="l"/>
                  </a:tabLst>
                  <a:defRPr/>
                </a:pPr>
                <a:r>
                  <a:rPr lang="en-US" sz="4000" b="1" kern="0" dirty="0">
                    <a:solidFill>
                      <a:schemeClr val="accent2"/>
                    </a:solidFill>
                    <a:latin typeface="+mj-lt"/>
                  </a:rPr>
                  <a:t>Adaptation rate results</a:t>
                </a:r>
              </a:p>
              <a:p>
                <a:pPr indent="205684" algn="l" defTabSz="908834" rtl="0">
                  <a:defRPr/>
                </a:pPr>
                <a:r>
                  <a:rPr lang="en-US" sz="2800" b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The adaptation rate </a:t>
                </a:r>
                <a:r>
                  <a:rPr lang="el-GR" sz="2800" b="1" i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ν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as a function of the mutation rate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fold-increase </a:t>
                </a:r>
                <a:r>
                  <a:rPr lang="el-GR" sz="2400" b="1" i="1" kern="0" dirty="0">
                    <a:solidFill>
                      <a:srgbClr val="000000"/>
                    </a:solidFill>
                    <a:latin typeface="+mn-lt"/>
                  </a:rPr>
                  <a:t>τ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 is approximated with normal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NM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), constitutive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CM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) and stress-induced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) by:</a:t>
                </a: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𝑆𝐼𝑀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⋅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 smtClean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800" b="1" kern="0" dirty="0" smtClean="0">
                  <a:solidFill>
                    <a:schemeClr val="accent2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accent2"/>
                    </a:solidFill>
                    <a:latin typeface="+mn-lt"/>
                  </a:rPr>
                  <a:t>increases the adaptation 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rate of complex traits: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solid lines are analytic approximations, markers are results of simulations (see below), error bars are 95%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CI. Both axes are in log scale – the slope of the </a:t>
                </a:r>
                <a:r>
                  <a:rPr lang="en-US" sz="2400" kern="0" dirty="0" smtClean="0">
                    <a:solidFill>
                      <a:schemeClr val="accent2"/>
                    </a:solidFill>
                    <a:latin typeface="+mn-lt"/>
                  </a:rPr>
                  <a:t>CM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line is twice as steep as the slope of the </a:t>
                </a:r>
                <a:r>
                  <a:rPr lang="en-US" sz="2400" kern="0" dirty="0" smtClean="0">
                    <a:solidFill>
                      <a:schemeClr val="accent1"/>
                    </a:solidFill>
                    <a:latin typeface="+mn-lt"/>
                  </a:rPr>
                  <a:t>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line.</a:t>
                </a:r>
              </a:p>
              <a:p>
                <a:pPr indent="205684" algn="l" defTabSz="908834" rtl="0"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n-lt"/>
                  </a:rPr>
                  <a:t>The difference between the approximations and the simulations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is explained by appearances of 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on deleterious backgrounds in the simulations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  <a:endParaRPr lang="en-US" sz="2400" i="1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0000" y="8010000"/>
                <a:ext cx="8280000" cy="181467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160000" y="8010000"/>
            <a:ext cx="8280000" cy="1814679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 numCol="1" spcCol="2231788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 is more efficient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than </a:t>
            </a: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CM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:</a:t>
            </a:r>
            <a:r>
              <a:rPr lang="en-US" sz="2400" b="1" kern="0" dirty="0" smtClean="0">
                <a:solidFill>
                  <a:srgbClr val="C0504D"/>
                </a:solidFill>
                <a:latin typeface="Calibri"/>
                <a:ea typeface="+mn-ea"/>
              </a:rPr>
              <a:t> adapting </a:t>
            </a:r>
            <a:r>
              <a:rPr lang="en-US" sz="2400" b="1" kern="0" dirty="0">
                <a:solidFill>
                  <a:srgbClr val="C0504D"/>
                </a:solidFill>
                <a:latin typeface="Calibri"/>
                <a:ea typeface="+mn-ea"/>
              </a:rPr>
              <a:t>to new conditions</a:t>
            </a:r>
            <a:endParaRPr lang="en-US" sz="2400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Constitutive mutagenesis (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)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(</a:t>
            </a:r>
            <a:r>
              <a:rPr lang="el-GR" sz="24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: mutation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rate fold-increase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).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Stress-induced mutagenesis (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) 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Adaptedness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:</a:t>
            </a:r>
            <a:r>
              <a:rPr lang="en-US" sz="2400" b="1" kern="0" dirty="0" smtClean="0">
                <a:solidFill>
                  <a:srgbClr val="C0504D"/>
                </a:solidFill>
                <a:latin typeface="Calibri"/>
                <a:ea typeface="+mn-ea"/>
              </a:rPr>
              <a:t> staying adapted to existing conditions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decreases the population mean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fitness in stable environments ≈(1-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  <a:ea typeface="+mn-ea"/>
              </a:rPr>
              <a:t>U</a:t>
            </a:r>
            <a:r>
              <a:rPr lang="el-GR" sz="24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)-fold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due to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the accumulation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of deleterious mutations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(Kimura &amp; Maruyama 1966).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slightly increases the population mean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fitness (Ram &amp; Hadany 2012).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Breaking the </a:t>
            </a: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adaptability-adaptedness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 trade-off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Both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and 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 increase the </a:t>
            </a:r>
            <a:r>
              <a:rPr lang="en-US" sz="2400" b="1" i="1" kern="0" dirty="0" smtClean="0">
                <a:solidFill>
                  <a:srgbClr val="000000"/>
                </a:solidFill>
                <a:latin typeface="Calibri"/>
                <a:ea typeface="+mn-ea"/>
              </a:rPr>
              <a:t>adaptability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 of populations, represented by their adaptation rate. 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, in contrast to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, doesn’t reduce the </a:t>
            </a:r>
            <a:r>
              <a:rPr lang="en-US" sz="2400" b="1" i="1" kern="0" dirty="0" smtClean="0">
                <a:solidFill>
                  <a:srgbClr val="000000"/>
                </a:solidFill>
                <a:latin typeface="Calibri"/>
                <a:ea typeface="+mn-ea"/>
              </a:rPr>
              <a:t>adaptedness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of populations, represented by the mean fitness in stable environments. 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In </a:t>
            </a:r>
            <a:r>
              <a:rPr lang="en-US" sz="2400" kern="0" dirty="0" smtClean="0">
                <a:solidFill>
                  <a:srgbClr val="00B050"/>
                </a:solidFill>
                <a:latin typeface="Calibri"/>
              </a:rPr>
              <a:t>mixed strategies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 all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and stressed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 smtClean="0">
                <a:solidFill>
                  <a:srgbClr val="000000"/>
                </a:solidFill>
                <a:latin typeface="Calibri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-fold. These strategies represent the space between the 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CM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kern="0" dirty="0" smtClean="0">
                <a:solidFill>
                  <a:schemeClr val="accent1"/>
                </a:solidFill>
                <a:latin typeface="+mn-lt"/>
              </a:rPr>
              <a:t>SIM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lines.</a:t>
            </a: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4000" b="1" kern="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6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123" y="39190238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163" y="40270358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/>
          <p:cNvGrpSpPr/>
          <p:nvPr/>
        </p:nvGrpSpPr>
        <p:grpSpPr>
          <a:xfrm>
            <a:off x="20540587" y="37776207"/>
            <a:ext cx="4917155" cy="1815882"/>
            <a:chOff x="20736000" y="39190238"/>
            <a:chExt cx="4917155" cy="1815882"/>
          </a:xfrm>
        </p:grpSpPr>
        <p:grpSp>
          <p:nvGrpSpPr>
            <p:cNvPr id="18" name="Group 17"/>
            <p:cNvGrpSpPr/>
            <p:nvPr/>
          </p:nvGrpSpPr>
          <p:grpSpPr>
            <a:xfrm>
              <a:off x="20736000" y="39190238"/>
              <a:ext cx="4917155" cy="1815882"/>
              <a:chOff x="1022996" y="5356373"/>
              <a:chExt cx="4917156" cy="1815882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677040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474260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5889540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68152" y="5356373"/>
                <a:ext cx="4572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2800" b="1" dirty="0" smtClean="0"/>
                  <a:t>yoavram@post.tau.ac.il</a:t>
                </a:r>
              </a:p>
              <a:p>
                <a:pPr algn="l" rtl="0"/>
                <a:r>
                  <a:rPr lang="en-US" sz="2800" b="1" dirty="0" smtClean="0"/>
                  <a:t>www.yoavram.com</a:t>
                </a:r>
                <a:endParaRPr lang="he-IL" sz="2800" b="1" dirty="0" smtClean="0"/>
              </a:p>
              <a:p>
                <a:pPr algn="l" rtl="0"/>
                <a:r>
                  <a:rPr lang="en-US" sz="2800" b="1" dirty="0" smtClean="0"/>
                  <a:t>+972.545.383136</a:t>
                </a:r>
              </a:p>
              <a:p>
                <a:pPr algn="l" rtl="0"/>
                <a:r>
                  <a:rPr lang="en-US" sz="2800" b="1" dirty="0" smtClean="0"/>
                  <a:t>@yoavram</a:t>
                </a:r>
                <a:endParaRPr lang="en-US" sz="2800" b="1" dirty="0"/>
              </a:p>
            </p:txBody>
          </p:sp>
        </p:grpSp>
        <p:pic>
          <p:nvPicPr>
            <p:cNvPr id="1026" name="Picture 2" descr="D:\workspace\xl\glyphicons-free\png\glyphicons_139_phon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0000" y="40142753"/>
              <a:ext cx="190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1530475" y="14715744"/>
            <a:ext cx="7920000" cy="6688518"/>
            <a:chOff x="2880620" y="13753828"/>
            <a:chExt cx="9361040" cy="7905491"/>
          </a:xfrm>
        </p:grpSpPr>
        <p:sp>
          <p:nvSpPr>
            <p:cNvPr id="37" name="TextBox 36"/>
            <p:cNvSpPr txBox="1"/>
            <p:nvPr/>
          </p:nvSpPr>
          <p:spPr>
            <a:xfrm>
              <a:off x="2880620" y="13753828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/>
                <a:t>[1]</a:t>
              </a:r>
              <a:endParaRPr lang="he-IL" sz="48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450466" y="13753828"/>
              <a:ext cx="8791194" cy="7905491"/>
              <a:chOff x="3450466" y="13753828"/>
              <a:chExt cx="8791194" cy="790549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554383" y="13753828"/>
                <a:ext cx="7687277" cy="3114674"/>
                <a:chOff x="4296747" y="14687552"/>
                <a:chExt cx="7687277" cy="3114674"/>
              </a:xfrm>
            </p:grpSpPr>
            <p:pic>
              <p:nvPicPr>
                <p:cNvPr id="56" name="Picture 2" descr="http://www.adventuretrekking.org/images/Ronthipeak6065m_000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6" t="16200" r="9847" b="29727"/>
                <a:stretch/>
              </p:blipFill>
              <p:spPr bwMode="auto">
                <a:xfrm>
                  <a:off x="4296747" y="14687552"/>
                  <a:ext cx="7687277" cy="3114674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Oval 56"/>
                <p:cNvSpPr/>
                <p:nvPr/>
              </p:nvSpPr>
              <p:spPr>
                <a:xfrm>
                  <a:off x="8218365" y="14970696"/>
                  <a:ext cx="469216" cy="46921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6652997" y="15767450"/>
                  <a:ext cx="304800" cy="380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6957797" y="15161534"/>
                  <a:ext cx="1184855" cy="5741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8786597" y="15161534"/>
                  <a:ext cx="1120184" cy="9869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 flipV="1">
                  <a:off x="9891756" y="16200803"/>
                  <a:ext cx="495300" cy="433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824197" y="16175551"/>
                  <a:ext cx="1295400" cy="1084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6119597" y="16148449"/>
                  <a:ext cx="533400" cy="271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450466" y="14721267"/>
                <a:ext cx="681391" cy="4863401"/>
                <a:chOff x="3207341" y="19239441"/>
                <a:chExt cx="681391" cy="4863401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3888732" y="19239441"/>
                  <a:ext cx="0" cy="4863401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1887823" y="21452440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fitness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076101" y="20954629"/>
                <a:ext cx="4863401" cy="704690"/>
                <a:chOff x="5832976" y="24915069"/>
                <a:chExt cx="4863401" cy="70469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rot="5400000" flipV="1">
                  <a:off x="8264677" y="22483368"/>
                  <a:ext cx="0" cy="4863401"/>
                </a:xfrm>
                <a:prstGeom prst="straightConnector1">
                  <a:avLst/>
                </a:prstGeom>
                <a:ln w="76200">
                  <a:headEnd type="arrow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532918" y="24988817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genotype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63536" y="17466785"/>
                <a:ext cx="7678124" cy="3132413"/>
                <a:chOff x="4393814" y="15306545"/>
                <a:chExt cx="7678124" cy="313241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393814" y="15306545"/>
                  <a:ext cx="7678124" cy="3132413"/>
                  <a:chOff x="4300513" y="20870586"/>
                  <a:chExt cx="7678124" cy="3132413"/>
                </a:xfrm>
              </p:grpSpPr>
              <p:pic>
                <p:nvPicPr>
                  <p:cNvPr id="47" name="Picture 2" descr="http://upload.wikimedia.org/wikipedia/commons/2/29/Le_Dorje_Lakpa_(Himalaya,_N%C3%A9pal)_(8449549937)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3545" b="22073"/>
                  <a:stretch/>
                </p:blipFill>
                <p:spPr bwMode="auto">
                  <a:xfrm>
                    <a:off x="4300513" y="20870586"/>
                    <a:ext cx="7678124" cy="3132413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8" name="Oval 47"/>
                  <p:cNvSpPr/>
                  <p:nvPr/>
                </p:nvSpPr>
                <p:spPr>
                  <a:xfrm>
                    <a:off x="8594781" y="21239112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6105654" y="21539286"/>
                    <a:ext cx="2402472" cy="487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5571104" y="21932034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6114210" y="22288527"/>
                    <a:ext cx="961111" cy="544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7168622" y="16104313"/>
                  <a:ext cx="1432805" cy="11647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4393814" y="16669238"/>
                  <a:ext cx="1174206" cy="973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9277601" y="15975246"/>
                  <a:ext cx="598699" cy="6931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67448"/>
              </p:ext>
            </p:extLst>
          </p:nvPr>
        </p:nvGraphicFramePr>
        <p:xfrm>
          <a:off x="2178547" y="21544708"/>
          <a:ext cx="7560001" cy="367597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3037"/>
                <a:gridCol w="1761567"/>
                <a:gridCol w="3623800"/>
                <a:gridCol w="1021597"/>
              </a:tblGrid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5,6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3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7,8</a:t>
                      </a: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6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3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9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3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350131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034531" y="25302763"/>
            <a:ext cx="792000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88" tIns="52244" rIns="104488" bIns="52244" rtlCol="0">
            <a:noAutofit/>
          </a:bodyPr>
          <a:lstStyle/>
          <a:p>
            <a:pPr algn="ctr" defTabSz="1044877" rtl="0">
              <a:defRPr/>
            </a:pPr>
            <a:r>
              <a:rPr lang="en-US" sz="2400" b="1" kern="0" dirty="0">
                <a:solidFill>
                  <a:sysClr val="windowText" lastClr="000000"/>
                </a:solidFill>
                <a:cs typeface="Helvetica" pitchFamily="34" charset="0"/>
              </a:rPr>
              <a:t>Table 1. </a:t>
            </a:r>
            <a:r>
              <a:rPr lang="en-US" sz="2400" kern="0" dirty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</a:t>
            </a:r>
            <a:r>
              <a:rPr lang="en-US" sz="2400" kern="0" dirty="0" smtClean="0">
                <a:solidFill>
                  <a:sysClr val="windowText" lastClr="000000"/>
                </a:solidFill>
                <a:cs typeface="Helvetica" pitchFamily="34" charset="0"/>
              </a:rPr>
              <a:t>bacteria</a:t>
            </a:r>
            <a:endParaRPr lang="en-US" sz="24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pic>
        <p:nvPicPr>
          <p:cNvPr id="35" name="Picture 6" descr="D:\workspace\ruggedsim\manuscript\adaptation_rate_s_0.05_logN_6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18778671"/>
            <a:ext cx="7920000" cy="65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7588259" y="18690605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[3]</a:t>
            </a:r>
            <a:endParaRPr lang="he-IL" sz="4800" dirty="0"/>
          </a:p>
        </p:txBody>
      </p:sp>
      <p:pic>
        <p:nvPicPr>
          <p:cNvPr id="34" name="Picture 4" descr="D:\workspace\ruggedsim\manuscript\tradeoff_s_0.05_logN_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000" y="18778671"/>
            <a:ext cx="7920000" cy="65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6798292" y="18762613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90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199" y="37246022"/>
            <a:ext cx="2376264" cy="2970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12321582" y="18953669"/>
            <a:ext cx="7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083393" y="18710349"/>
            <a:ext cx="2056594" cy="821705"/>
            <a:chOff x="13463618" y="18710349"/>
            <a:chExt cx="2056594" cy="821705"/>
          </a:xfrm>
        </p:grpSpPr>
        <p:sp>
          <p:nvSpPr>
            <p:cNvPr id="27" name="TextBox 26"/>
            <p:cNvSpPr txBox="1"/>
            <p:nvPr/>
          </p:nvSpPr>
          <p:spPr>
            <a:xfrm>
              <a:off x="13483803" y="1871034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Approximation</a:t>
              </a:r>
              <a:endParaRPr lang="he-IL" sz="2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463618" y="1907038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Simulation</a:t>
              </a:r>
              <a:endParaRPr lang="he-IL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637723" y="19116000"/>
            <a:ext cx="126000" cy="387533"/>
            <a:chOff x="12637723" y="19116000"/>
            <a:chExt cx="126000" cy="387533"/>
          </a:xfrm>
        </p:grpSpPr>
        <p:sp>
          <p:nvSpPr>
            <p:cNvPr id="28" name="Oval 27"/>
            <p:cNvSpPr/>
            <p:nvPr/>
          </p:nvSpPr>
          <p:spPr>
            <a:xfrm>
              <a:off x="12637723" y="19244022"/>
              <a:ext cx="126000" cy="12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2700800" y="19116000"/>
              <a:ext cx="0" cy="387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771" y="39694294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603" y="39694294"/>
            <a:ext cx="111338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" name="Group 138"/>
          <p:cNvGrpSpPr/>
          <p:nvPr/>
        </p:nvGrpSpPr>
        <p:grpSpPr>
          <a:xfrm>
            <a:off x="26445243" y="235348"/>
            <a:ext cx="3530726" cy="3382938"/>
            <a:chOff x="2771800" y="1844824"/>
            <a:chExt cx="3530726" cy="3382938"/>
          </a:xfrm>
        </p:grpSpPr>
        <p:sp>
          <p:nvSpPr>
            <p:cNvPr id="140" name="Rectangle 139"/>
            <p:cNvSpPr/>
            <p:nvPr/>
          </p:nvSpPr>
          <p:spPr>
            <a:xfrm>
              <a:off x="3635896" y="2420888"/>
              <a:ext cx="1800200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1" name="Picture 4" descr="D:\university\confrences\ESEB2013\tmnt.jpg"/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17" t="3608" r="7575" b="47872"/>
            <a:stretch/>
          </p:blipFill>
          <p:spPr bwMode="auto">
            <a:xfrm>
              <a:off x="2771800" y="1844824"/>
              <a:ext cx="3530726" cy="338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1" name="Rectangle 120"/>
          <p:cNvSpPr/>
          <p:nvPr/>
        </p:nvSpPr>
        <p:spPr>
          <a:xfrm>
            <a:off x="22628820" y="25076670"/>
            <a:ext cx="4176464" cy="2785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2" name="Rectangle 121"/>
          <p:cNvSpPr/>
          <p:nvPr/>
        </p:nvSpPr>
        <p:spPr>
          <a:xfrm>
            <a:off x="20324563" y="19719557"/>
            <a:ext cx="324000" cy="42769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17341516" y="21661575"/>
            <a:ext cx="63993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Adaptability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Adaptation rate relative to NM</a:t>
            </a:r>
          </a:p>
        </p:txBody>
      </p:sp>
      <p:sp>
        <p:nvSpPr>
          <p:cNvPr id="1032" name="TextBox 1031"/>
          <p:cNvSpPr txBox="1"/>
          <p:nvPr/>
        </p:nvSpPr>
        <p:spPr>
          <a:xfrm>
            <a:off x="810395" y="89894"/>
            <a:ext cx="122020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4400" dirty="0" smtClean="0"/>
              <a:t>P-93</a:t>
            </a:r>
            <a:endParaRPr lang="he-IL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22700827" y="25148678"/>
            <a:ext cx="381642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endParaRPr lang="he-IL" sz="2200" dirty="0">
              <a:solidFill>
                <a:schemeClr val="tx1">
                  <a:lumMod val="65000"/>
                  <a:lumOff val="35000"/>
                </a:schemeClr>
              </a:solidFill>
              <a:latin typeface="Droid Sans" panose="020B0606030804020204" pitchFamily="34" charset="0"/>
              <a:ea typeface="Droid Sans" panose="020B0606030804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0252555" y="25099317"/>
            <a:ext cx="79208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Adaptedness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- Mean fitness relative to NM</a:t>
            </a:r>
          </a:p>
          <a:p>
            <a:pPr algn="ctr" rtl="0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(NM: normal mutagenesis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877985" y="33717630"/>
            <a:ext cx="7789394" cy="5972236"/>
            <a:chOff x="2003285" y="33805218"/>
            <a:chExt cx="7789394" cy="597223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285" y="33805218"/>
              <a:ext cx="7789394" cy="588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2034531" y="38887472"/>
              <a:ext cx="511883" cy="889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877" y="38326142"/>
            <a:ext cx="793534" cy="12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602483" y="33488936"/>
            <a:ext cx="1601147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 rtl="0"/>
            <a:r>
              <a:rPr lang="en-US" sz="4800" dirty="0"/>
              <a:t>[2]</a:t>
            </a:r>
            <a:endParaRPr lang="he-IL" sz="48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467424" y="36111801"/>
            <a:ext cx="162416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Fitness</a:t>
            </a:r>
            <a:endParaRPr lang="he-IL" sz="4000" dirty="0">
              <a:solidFill>
                <a:schemeClr val="tx1">
                  <a:lumMod val="65000"/>
                  <a:lumOff val="35000"/>
                </a:schemeClr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107539" y="33468499"/>
            <a:ext cx="7760818" cy="6549811"/>
            <a:chOff x="11179547" y="33468499"/>
            <a:chExt cx="7760818" cy="6549811"/>
          </a:xfrm>
        </p:grpSpPr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9547" y="33646310"/>
              <a:ext cx="7760818" cy="637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66"/>
            <p:cNvSpPr/>
            <p:nvPr/>
          </p:nvSpPr>
          <p:spPr>
            <a:xfrm>
              <a:off x="11179547" y="33468499"/>
              <a:ext cx="371248" cy="687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1035531" y="33462705"/>
            <a:ext cx="1030528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/>
              <a:t>[4]</a:t>
            </a:r>
            <a:endParaRPr lang="he-IL" sz="4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4059867" y="39583377"/>
            <a:ext cx="270458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# Mutations</a:t>
            </a:r>
            <a:endParaRPr lang="he-IL" sz="3600" dirty="0">
              <a:solidFill>
                <a:schemeClr val="tx1">
                  <a:lumMod val="65000"/>
                  <a:lumOff val="35000"/>
                </a:schemeClr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10638947" y="36085419"/>
            <a:ext cx="162416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Fitness</a:t>
            </a:r>
            <a:endParaRPr lang="he-IL" sz="4000" dirty="0">
              <a:solidFill>
                <a:schemeClr val="tx1">
                  <a:lumMod val="65000"/>
                  <a:lumOff val="35000"/>
                </a:schemeClr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5387" y="39569665"/>
            <a:ext cx="270458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# Mutations</a:t>
            </a:r>
            <a:endParaRPr lang="he-IL" sz="3600" dirty="0">
              <a:solidFill>
                <a:schemeClr val="tx1">
                  <a:lumMod val="65000"/>
                  <a:lumOff val="35000"/>
                </a:schemeClr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947</Words>
  <Application>Microsoft Office PowerPoint</Application>
  <PresentationFormat>Custom</PresentationFormat>
  <Paragraphs>149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yoavram</dc:creator>
  <cp:lastModifiedBy>Yoav Ram</cp:lastModifiedBy>
  <cp:revision>37</cp:revision>
  <dcterms:created xsi:type="dcterms:W3CDTF">2013-07-29T08:32:41Z</dcterms:created>
  <dcterms:modified xsi:type="dcterms:W3CDTF">2014-04-06T06:34:35Z</dcterms:modified>
</cp:coreProperties>
</file>