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56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8F3A383-BB99-4E35-9344-D1866E3BAE8D}" type="datetimeFigureOut">
              <a:rPr lang="he-IL" smtClean="0"/>
              <a:t>כ"ט/אדר/תשע"ג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88A1CC-280A-4CE2-BAFB-57E0AC91B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05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76" y="980728"/>
            <a:ext cx="7772400" cy="2115666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/>
              <a:t>The role of stress-induced mutation in the emergence of complex adaptations</a:t>
            </a:r>
            <a:endParaRPr lang="he-I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24" y="4318248"/>
            <a:ext cx="6400800" cy="2495128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err="1" smtClean="0">
                <a:solidFill>
                  <a:schemeClr val="tx1"/>
                </a:solidFill>
              </a:rPr>
              <a:t>Yoav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Ram &amp; </a:t>
            </a:r>
            <a:r>
              <a:rPr lang="en-US" sz="3200" dirty="0" err="1" smtClean="0">
                <a:solidFill>
                  <a:schemeClr val="tx1"/>
                </a:solidFill>
              </a:rPr>
              <a:t>Lilach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Hadany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he-IL" sz="3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/>
              <a:t>SIDEER Symposium 2013</a:t>
            </a:r>
          </a:p>
          <a:p>
            <a:pPr algn="l" rtl="0"/>
            <a:r>
              <a:rPr lang="en-US" sz="3200" dirty="0" err="1" smtClean="0"/>
              <a:t>Sede</a:t>
            </a:r>
            <a:r>
              <a:rPr lang="en-US" sz="3200" dirty="0" smtClean="0"/>
              <a:t> </a:t>
            </a:r>
            <a:r>
              <a:rPr lang="en-US" sz="3200" dirty="0" err="1" smtClean="0"/>
              <a:t>Boqer</a:t>
            </a:r>
            <a:r>
              <a:rPr lang="en-US" sz="3200" dirty="0" smtClean="0"/>
              <a:t>, Israel</a:t>
            </a:r>
            <a:endParaRPr lang="he-IL" sz="3200" dirty="0"/>
          </a:p>
        </p:txBody>
      </p:sp>
      <p:pic>
        <p:nvPicPr>
          <p:cNvPr id="1028" name="Picture 4" descr="http://www.bgu.ac.il/BIDR/conf/sideergrads/SIDEER_symposium/homepag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750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“Mutations … supply the raw materials for </a:t>
            </a:r>
            <a:r>
              <a:rPr lang="en-US" sz="2800" dirty="0" smtClean="0"/>
              <a:t>evolution”</a:t>
            </a:r>
          </a:p>
          <a:p>
            <a:pPr marL="0" indent="0" algn="l" rtl="0">
              <a:buNone/>
            </a:pPr>
            <a:r>
              <a:rPr lang="en-US" sz="1600" dirty="0" err="1" smtClean="0"/>
              <a:t>Dobzhansky</a:t>
            </a:r>
            <a:r>
              <a:rPr lang="en-US" sz="1600" dirty="0" smtClean="0"/>
              <a:t> </a:t>
            </a:r>
            <a:r>
              <a:rPr lang="en-US" sz="1600" dirty="0"/>
              <a:t>T, </a:t>
            </a:r>
            <a:r>
              <a:rPr lang="en-US" sz="1600" i="1" dirty="0"/>
              <a:t>Genetics and Origin of Species </a:t>
            </a:r>
            <a:r>
              <a:rPr lang="en-US" sz="1600" dirty="0"/>
              <a:t>1937</a:t>
            </a:r>
          </a:p>
          <a:p>
            <a:pPr marL="0" indent="0" algn="l" rtl="0">
              <a:buNone/>
            </a:pPr>
            <a:r>
              <a:rPr lang="en-US" sz="2800" dirty="0" smtClean="0"/>
              <a:t>“Mutation </a:t>
            </a:r>
            <a:r>
              <a:rPr lang="en-US" sz="2800" dirty="0"/>
              <a:t>is the ultimate source of variation on which natural selection </a:t>
            </a:r>
            <a:r>
              <a:rPr lang="en-US" sz="2800" dirty="0" smtClean="0"/>
              <a:t>acts”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Lynch M, </a:t>
            </a:r>
            <a:r>
              <a:rPr lang="en-US" sz="1600" i="1" dirty="0">
                <a:solidFill>
                  <a:prstClr val="black"/>
                </a:solidFill>
              </a:rPr>
              <a:t>PNAS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2007</a:t>
            </a:r>
            <a:endParaRPr lang="en-US" sz="2800" dirty="0" smtClean="0"/>
          </a:p>
          <a:p>
            <a:pPr marL="0" indent="0" algn="l" rtl="0">
              <a:buNone/>
            </a:pPr>
            <a:endParaRPr lang="he-IL" sz="1600" dirty="0"/>
          </a:p>
        </p:txBody>
      </p:sp>
      <p:pic>
        <p:nvPicPr>
          <p:cNvPr id="6" name="Picture 2" descr="C:\Users\user\Documents\projects\sim\presentation\tm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4" b="96875" l="2179" r="978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68" y="3356992"/>
            <a:ext cx="3735532" cy="36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Between species</a:t>
            </a:r>
          </a:p>
          <a:p>
            <a:pPr marL="0" indent="0" algn="l" rtl="0">
              <a:buNone/>
            </a:pPr>
            <a:r>
              <a:rPr lang="en-US" sz="2000" dirty="0" smtClean="0"/>
              <a:t>“Noticeable” mutations per genome per generation</a:t>
            </a:r>
            <a:endParaRPr lang="he-I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 smtClean="0"/>
              <a:t>SIDEER </a:t>
            </a:r>
            <a:r>
              <a:rPr lang="he-IL" dirty="0" smtClean="0"/>
              <a:t>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DDA39DD-F56F-4D5B-9830-607597A41E0F}" type="slidenum">
              <a:rPr lang="he-IL" smtClean="0"/>
              <a:pPr algn="r" rtl="0"/>
              <a:t>3</a:t>
            </a:fld>
            <a:endParaRPr lang="he-IL" dirty="0"/>
          </a:p>
        </p:txBody>
      </p:sp>
      <p:pic>
        <p:nvPicPr>
          <p:cNvPr id="2050" name="Picture 2" descr="D:\projects\sim\presentation\E_coli_at_10000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96544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s\sim\presentation\Fruit_fli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3" t="30980" r="24077" b="22931"/>
          <a:stretch/>
        </p:blipFill>
        <p:spPr bwMode="auto">
          <a:xfrm>
            <a:off x="3171867" y="4518599"/>
            <a:ext cx="2984309" cy="21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SCF0348.JPG - Picasa Photo Viewe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t="3900" r="30032" b="2767"/>
          <a:stretch/>
        </p:blipFill>
        <p:spPr>
          <a:xfrm>
            <a:off x="6893437" y="4221367"/>
            <a:ext cx="1783019" cy="2520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71867" y="3729226"/>
            <a:ext cx="2984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Flies </a:t>
            </a:r>
            <a:r>
              <a:rPr lang="en-US" sz="2000" i="1" dirty="0" smtClean="0"/>
              <a:t>(D. melanogaster):</a:t>
            </a:r>
            <a:r>
              <a:rPr lang="en-US" sz="2000" dirty="0" smtClean="0"/>
              <a:t> XXX (XXX)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392" y="3933056"/>
            <a:ext cx="2438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Bacteria </a:t>
            </a:r>
            <a:r>
              <a:rPr lang="en-US" sz="2000" i="1" dirty="0" smtClean="0"/>
              <a:t>(E. coli):</a:t>
            </a:r>
            <a:r>
              <a:rPr lang="en-US" sz="2000" dirty="0" smtClean="0"/>
              <a:t> 0.003 (Drake 1991)</a:t>
            </a:r>
            <a:endParaRPr lang="he-I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3455675"/>
            <a:ext cx="2984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Mammals </a:t>
            </a:r>
            <a:r>
              <a:rPr lang="en-US" sz="2000" i="1" dirty="0" smtClean="0"/>
              <a:t>(H. sapiens):</a:t>
            </a:r>
            <a:r>
              <a:rPr lang="en-US" sz="2000" dirty="0" smtClean="0"/>
              <a:t> XXX (XXX)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802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/>
          <a:lstStyle/>
          <a:p>
            <a:pPr marL="0" lvl="0" indent="0" algn="l" rtl="0">
              <a:buClr>
                <a:srgbClr val="93A299"/>
              </a:buClr>
              <a:buNone/>
            </a:pPr>
            <a:r>
              <a:rPr lang="en-US" sz="3200" dirty="0">
                <a:solidFill>
                  <a:srgbClr val="292934"/>
                </a:solidFill>
              </a:rPr>
              <a:t>Between </a:t>
            </a:r>
            <a:r>
              <a:rPr lang="en-US" sz="3200" dirty="0" smtClean="0">
                <a:solidFill>
                  <a:srgbClr val="292934"/>
                </a:solidFill>
              </a:rPr>
              <a:t>populations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4</a:t>
            </a:fld>
            <a:endParaRPr lang="he-IL"/>
          </a:p>
        </p:txBody>
      </p:sp>
      <p:pic>
        <p:nvPicPr>
          <p:cNvPr id="7" name="Picture 6" descr="Mendeley Deskt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36307" r="51270" b="33107"/>
          <a:stretch/>
        </p:blipFill>
        <p:spPr>
          <a:xfrm>
            <a:off x="1827655" y="2492896"/>
            <a:ext cx="5624665" cy="42280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79712" y="2204864"/>
            <a:ext cx="562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prstClr val="black"/>
                </a:solidFill>
              </a:rPr>
              <a:t>Mutation rate of 69 natural isolates of </a:t>
            </a:r>
            <a:r>
              <a:rPr lang="en-US" b="1" i="1" dirty="0" smtClean="0">
                <a:solidFill>
                  <a:prstClr val="black"/>
                </a:solidFill>
              </a:rPr>
              <a:t>E. coli</a:t>
            </a:r>
            <a:r>
              <a:rPr lang="en-US" b="1" dirty="0" smtClean="0">
                <a:solidFill>
                  <a:prstClr val="black"/>
                </a:solidFill>
              </a:rPr>
              <a:t>  - </a:t>
            </a:r>
            <a:r>
              <a:rPr lang="en-US" b="1" dirty="0" err="1" smtClean="0">
                <a:solidFill>
                  <a:prstClr val="black"/>
                </a:solidFill>
              </a:rPr>
              <a:t>Matic</a:t>
            </a:r>
            <a:r>
              <a:rPr lang="en-US" b="1" dirty="0" smtClean="0">
                <a:solidFill>
                  <a:prstClr val="black"/>
                </a:solidFill>
              </a:rPr>
              <a:t> et al. 1997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3600" dirty="0" smtClean="0"/>
              <a:t>Within individuals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 smtClean="0"/>
              <a:t>SIDEER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DDA39DD-F56F-4D5B-9830-607597A41E0F}" type="slidenum">
              <a:rPr lang="he-IL" smtClean="0"/>
              <a:pPr rtl="0"/>
              <a:t>5</a:t>
            </a:fld>
            <a:endParaRPr lang="he-IL"/>
          </a:p>
        </p:txBody>
      </p:sp>
      <p:pic>
        <p:nvPicPr>
          <p:cNvPr id="8" name="Picture 7" descr="Mendeley Deskt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26781" r="40303" b="15242"/>
          <a:stretch/>
        </p:blipFill>
        <p:spPr>
          <a:xfrm>
            <a:off x="395536" y="2276871"/>
            <a:ext cx="8208912" cy="439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2907775" y="2339588"/>
            <a:ext cx="5624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b="1" dirty="0" smtClean="0">
                <a:solidFill>
                  <a:prstClr val="black"/>
                </a:solidFill>
              </a:rPr>
              <a:t>Error rates DNA polymerases – Lynch 2011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64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</TotalTime>
  <Words>157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The role of stress-induced mutation in the emergence of complex adaptations</vt:lpstr>
      <vt:lpstr>Mutation</vt:lpstr>
      <vt:lpstr>Variation in mutation rates</vt:lpstr>
      <vt:lpstr>Variation in mutation rates</vt:lpstr>
      <vt:lpstr>Variation in mutation rates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stress-induced mutation in the emergence of complex adaptations</dc:title>
  <dc:creator>yoavram</dc:creator>
  <cp:lastModifiedBy>yoavram</cp:lastModifiedBy>
  <cp:revision>5</cp:revision>
  <dcterms:created xsi:type="dcterms:W3CDTF">2013-03-10T12:34:40Z</dcterms:created>
  <dcterms:modified xsi:type="dcterms:W3CDTF">2013-03-11T14:48:05Z</dcterms:modified>
</cp:coreProperties>
</file>