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756" r:id="rId1"/>
  </p:sldMasterIdLst>
  <p:notesMasterIdLst>
    <p:notesMasterId r:id="rId16"/>
  </p:notesMasterIdLst>
  <p:sldIdLst>
    <p:sldId id="256" r:id="rId2"/>
    <p:sldId id="260" r:id="rId3"/>
    <p:sldId id="257" r:id="rId4"/>
    <p:sldId id="259" r:id="rId5"/>
    <p:sldId id="258" r:id="rId6"/>
    <p:sldId id="261" r:id="rId7"/>
    <p:sldId id="264" r:id="rId8"/>
    <p:sldId id="262" r:id="rId9"/>
    <p:sldId id="263" r:id="rId10"/>
    <p:sldId id="265" r:id="rId11"/>
    <p:sldId id="267" r:id="rId12"/>
    <p:sldId id="268" r:id="rId13"/>
    <p:sldId id="266" r:id="rId14"/>
    <p:sldId id="269" r:id="rId1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8F3A383-BB99-4E35-9344-D1866E3BAE8D}" type="datetimeFigureOut">
              <a:rPr lang="he-IL" smtClean="0"/>
              <a:t>כ"ט/אדר/תשע"ג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188A1CC-280A-4CE2-BAFB-57E0AC91B3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4058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E136A-2557-4D52-A633-356126B11F1A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5334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SIM </a:t>
            </a:r>
            <a:r>
              <a:rPr lang="el-GR" sz="1200" dirty="0" smtClean="0">
                <a:solidFill>
                  <a:prstClr val="black"/>
                </a:solidFill>
              </a:rPr>
              <a:t>π</a:t>
            </a:r>
            <a:r>
              <a:rPr lang="en-US" sz="1200" dirty="0" smtClean="0">
                <a:solidFill>
                  <a:prstClr val="black"/>
                </a:solidFill>
              </a:rPr>
              <a:t>=1 </a:t>
            </a:r>
            <a:r>
              <a:rPr lang="el-GR" sz="1200" dirty="0" smtClean="0">
                <a:solidFill>
                  <a:prstClr val="black"/>
                </a:solidFill>
              </a:rPr>
              <a:t>τ</a:t>
            </a:r>
            <a:r>
              <a:rPr lang="en-US" sz="1200" dirty="0" smtClean="0">
                <a:solidFill>
                  <a:prstClr val="black"/>
                </a:solidFill>
              </a:rPr>
              <a:t>=10 vs. CM </a:t>
            </a:r>
            <a:r>
              <a:rPr lang="el-GR" sz="1200" dirty="0" smtClean="0">
                <a:solidFill>
                  <a:prstClr val="black"/>
                </a:solidFill>
              </a:rPr>
              <a:t>τ</a:t>
            </a:r>
            <a:r>
              <a:rPr lang="en-US" sz="1200" dirty="0" smtClean="0">
                <a:solidFill>
                  <a:prstClr val="black"/>
                </a:solidFill>
              </a:rPr>
              <a:t>=10; 60 replicates, SIM starts at 5% and wins in 40% (25/60, P&lt;10</a:t>
            </a:r>
            <a:r>
              <a:rPr lang="en-US" sz="1200" baseline="30000" dirty="0" smtClean="0">
                <a:solidFill>
                  <a:prstClr val="black"/>
                </a:solidFill>
              </a:rPr>
              <a:t>-16</a:t>
            </a:r>
            <a:r>
              <a:rPr lang="en-US" sz="1200" dirty="0" smtClean="0">
                <a:solidFill>
                  <a:prstClr val="black"/>
                </a:solidFill>
              </a:rPr>
              <a:t>)</a:t>
            </a:r>
            <a:endParaRPr lang="he-IL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8A1CC-280A-4CE2-BAFB-57E0AC91B311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3911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sz="1200" dirty="0" smtClean="0">
                <a:solidFill>
                  <a:prstClr val="black"/>
                </a:solidFill>
              </a:rPr>
              <a:t>SIM vs. CM, up to 500 generations, SIM starts at 5%, # replicates&gt;100, µ=0.003, error bars: ±1 SE, P&lt;0.001</a:t>
            </a:r>
            <a:endParaRPr lang="he-IL" sz="1200" dirty="0" smtClean="0"/>
          </a:p>
          <a:p>
            <a:pPr marL="0" indent="0" algn="l" rtl="0">
              <a:buNone/>
            </a:pPr>
            <a:endParaRPr lang="en-US" sz="1200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8A1CC-280A-4CE2-BAFB-57E0AC91B311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675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SIDEER 2013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Yoav Ram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39DD-F56F-4D5B-9830-607597A41E0F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SIDEER 2013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Yoav Ram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39DD-F56F-4D5B-9830-607597A41E0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SIDEER 2013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Yoav Ram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39DD-F56F-4D5B-9830-607597A41E0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SIDEER 2013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Yoav Ram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39DD-F56F-4D5B-9830-607597A41E0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SIDEER 2013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Yoav Ram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39DD-F56F-4D5B-9830-607597A41E0F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SIDEER 2013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Yoav Ram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39DD-F56F-4D5B-9830-607597A41E0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SIDEER 2013</a:t>
            </a:r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Yoav Ram</a:t>
            </a: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39DD-F56F-4D5B-9830-607597A41E0F}" type="slidenum">
              <a:rPr lang="he-IL" smtClean="0"/>
              <a:t>‹#›</a:t>
            </a:fld>
            <a:endParaRPr lang="he-I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SIDEER 2013</a:t>
            </a:r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Yoav Ram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39DD-F56F-4D5B-9830-607597A41E0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SIDEER 2013</a:t>
            </a:r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Yoav Ram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39DD-F56F-4D5B-9830-607597A41E0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SIDEER 2013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Yoav Ram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39DD-F56F-4D5B-9830-607597A41E0F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SIDEER 2013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Yoav Ram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39DD-F56F-4D5B-9830-607597A41E0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SIDEER 2013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Yoav Ram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DDA39DD-F56F-4D5B-9830-607597A41E0F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/>
  <p:txStyles>
    <p:titleStyle>
      <a:lvl1pPr algn="l" defTabSz="914400" rtl="1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76" y="980728"/>
            <a:ext cx="7772400" cy="2115666"/>
          </a:xfrm>
        </p:spPr>
        <p:txBody>
          <a:bodyPr>
            <a:noAutofit/>
          </a:bodyPr>
          <a:lstStyle/>
          <a:p>
            <a:pPr algn="l" rtl="0"/>
            <a:r>
              <a:rPr lang="en-US" sz="4000" b="1" dirty="0"/>
              <a:t>The role of stress-induced mutation in the emergence of complex adaptations</a:t>
            </a:r>
            <a:endParaRPr lang="he-IL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424" y="4318248"/>
            <a:ext cx="6400800" cy="2495128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 err="1" smtClean="0">
                <a:solidFill>
                  <a:schemeClr val="tx1"/>
                </a:solidFill>
              </a:rPr>
              <a:t>Yoav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Ram &amp; </a:t>
            </a:r>
            <a:r>
              <a:rPr lang="en-US" sz="3200" dirty="0" err="1" smtClean="0">
                <a:solidFill>
                  <a:schemeClr val="tx1"/>
                </a:solidFill>
              </a:rPr>
              <a:t>Lilach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Hadany</a:t>
            </a:r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he-IL" sz="3200" dirty="0" smtClean="0">
              <a:solidFill>
                <a:schemeClr val="tx1"/>
              </a:solidFill>
            </a:endParaRPr>
          </a:p>
          <a:p>
            <a:pPr algn="l" rtl="0"/>
            <a:r>
              <a:rPr lang="en-US" sz="3200" dirty="0" smtClean="0"/>
              <a:t>SIDEER Symposium 2013</a:t>
            </a:r>
          </a:p>
          <a:p>
            <a:pPr algn="l" rtl="0"/>
            <a:r>
              <a:rPr lang="en-US" sz="3200" dirty="0" err="1" smtClean="0"/>
              <a:t>Sede</a:t>
            </a:r>
            <a:r>
              <a:rPr lang="en-US" sz="3200" dirty="0" smtClean="0"/>
              <a:t> </a:t>
            </a:r>
            <a:r>
              <a:rPr lang="en-US" sz="3200" dirty="0" err="1" smtClean="0"/>
              <a:t>Boqer</a:t>
            </a:r>
            <a:r>
              <a:rPr lang="en-US" sz="3200" dirty="0" smtClean="0"/>
              <a:t>, Israel</a:t>
            </a:r>
            <a:endParaRPr lang="he-IL" sz="3200" dirty="0"/>
          </a:p>
        </p:txBody>
      </p:sp>
      <p:pic>
        <p:nvPicPr>
          <p:cNvPr id="1028" name="Picture 4" descr="http://www.bgu.ac.il/BIDR/conf/sideergrads/SIDEER_symposium/homepage_files/shapeimag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17504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88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Deterministic model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sz="2800" dirty="0" smtClean="0">
                    <a:solidFill>
                      <a:schemeClr val="tx2"/>
                    </a:solidFill>
                  </a:rPr>
                  <a:t>Constant environment, steady state</a:t>
                </a:r>
              </a:p>
              <a:p>
                <a:pPr marL="0" indent="0" algn="l" rtl="0">
                  <a:buNone/>
                </a:pPr>
                <a:endParaRPr lang="en-US" sz="2800" dirty="0" smtClean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𝑠𝑖𝑔𝑛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𝜔</m:t>
                              </m:r>
                            </m:e>
                          </m:acc>
                        </m:num>
                        <m:den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𝑠𝑖𝑔𝑛</m:t>
                      </m:r>
                      <m:r>
                        <a:rPr lang="en-US" sz="2800" i="1" dirty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800" i="1" dirty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𝜔</m:t>
                              </m:r>
                            </m:e>
                          </m:acc>
                          <m:r>
                            <a:rPr lang="en-US" sz="280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/>
              </a:p>
              <a:p>
                <a:pPr marL="0" indent="0" algn="l" rtl="0">
                  <a:buNone/>
                </a:pPr>
                <a:endParaRPr lang="en-US" sz="2800" dirty="0"/>
              </a:p>
              <a:p>
                <a:pPr marL="0" indent="0" algn="l" rtl="0">
                  <a:buNone/>
                </a:pPr>
                <a:r>
                  <a:rPr lang="en-US" sz="2800" b="1" dirty="0" smtClean="0"/>
                  <a:t>Increasing </a:t>
                </a:r>
                <a:r>
                  <a:rPr lang="en-US" sz="2800" b="1" dirty="0"/>
                  <a:t>the mutation </a:t>
                </a:r>
                <a:r>
                  <a:rPr lang="en-US" sz="2800" b="1" dirty="0" smtClean="0"/>
                  <a:t>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/>
                  <a:t>of individuals with x harmful alleles </a:t>
                </a:r>
                <a:r>
                  <a:rPr lang="en-US" sz="2800" b="1" dirty="0"/>
                  <a:t>increases the population mean </a:t>
                </a:r>
                <a:r>
                  <a:rPr lang="en-US" sz="2800" b="1" dirty="0" smtClean="0"/>
                  <a:t>fitness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𝜔</m:t>
                        </m:r>
                      </m:e>
                    </m:acc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if and only </a:t>
                </a:r>
                <a:r>
                  <a:rPr lang="en-US" sz="2800" b="1" dirty="0"/>
                  <a:t>if</a:t>
                </a:r>
                <a:r>
                  <a:rPr lang="en-US" sz="2800" dirty="0"/>
                  <a:t> the </a:t>
                </a:r>
                <a:r>
                  <a:rPr lang="en-US" sz="2800" b="1" dirty="0" smtClean="0"/>
                  <a:t>fitness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with x harmful alleles </a:t>
                </a:r>
                <a:r>
                  <a:rPr lang="en-US" sz="2800" b="1" dirty="0"/>
                  <a:t>is lower than</a:t>
                </a:r>
                <a:r>
                  <a:rPr lang="en-US" sz="2800" dirty="0"/>
                  <a:t> the population </a:t>
                </a:r>
                <a:r>
                  <a:rPr lang="en-US" sz="2800" b="1" dirty="0"/>
                  <a:t>mean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fitness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𝜔</m:t>
                        </m:r>
                      </m:e>
                    </m:acc>
                  </m:oMath>
                </a14:m>
                <a:endParaRPr lang="en-US" sz="2800" dirty="0"/>
              </a:p>
              <a:p>
                <a:pPr marL="0" indent="0" algn="l" rtl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250" r="-155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he-IL" dirty="0" smtClean="0"/>
              <a:t>SIDEER 2013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err="1" smtClean="0"/>
              <a:t>Yoav</a:t>
            </a:r>
            <a:r>
              <a:rPr lang="en-US" dirty="0" smtClean="0"/>
              <a:t> Ram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DDA39DD-F56F-4D5B-9830-607597A41E0F}" type="slidenum">
              <a:rPr lang="he-IL" smtClean="0"/>
              <a:pPr algn="r"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2228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61248"/>
            <a:ext cx="8229600" cy="72008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en-US" i="1" dirty="0" smtClean="0">
              <a:latin typeface="Cambria Math"/>
            </a:endParaRPr>
          </a:p>
          <a:p>
            <a:pPr marL="0" indent="0" algn="l" rtl="0">
              <a:buNone/>
            </a:pPr>
            <a:endParaRPr lang="en-US" i="1" dirty="0">
              <a:latin typeface="Cambria Math"/>
            </a:endParaRPr>
          </a:p>
          <a:p>
            <a:pPr marL="0" indent="0" algn="l" rtl="0"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8BCF-14A6-43A9-AA70-BAEC11B3F76D}" type="slidenum">
              <a:rPr lang="en-US" smtClean="0"/>
              <a:t>11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23/9/2012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Yoav Ram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4464496" cy="1143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Results</a:t>
            </a:r>
            <a:endParaRPr lang="he-IL" sz="1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803625" y="363434"/>
            <a:ext cx="4232871" cy="6449942"/>
            <a:chOff x="4860032" y="404664"/>
            <a:chExt cx="4232871" cy="6449942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404664"/>
              <a:ext cx="4217915" cy="32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3398638"/>
              <a:ext cx="4232871" cy="32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5292080" y="6485274"/>
              <a:ext cx="37444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 smtClean="0"/>
                <a:t>Mutation Rate Increase</a:t>
              </a:r>
              <a:endParaRPr lang="he-IL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28607" y="508610"/>
              <a:ext cx="151216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 smtClean="0">
                  <a:ea typeface="+mj-ea"/>
                  <a:cs typeface="+mj-cs"/>
                </a:rPr>
                <a:t>SIM vs. NM</a:t>
              </a:r>
              <a:endParaRPr lang="he-IL" b="1" dirty="0">
                <a:ea typeface="+mj-ea"/>
                <a:cs typeface="+mj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44208" y="3532946"/>
              <a:ext cx="151216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 smtClean="0">
                  <a:ea typeface="+mj-ea"/>
                  <a:cs typeface="+mj-cs"/>
                </a:rPr>
                <a:t>CM vs. NM</a:t>
              </a:r>
              <a:endParaRPr lang="he-IL" b="1" dirty="0">
                <a:ea typeface="+mj-ea"/>
                <a:cs typeface="+mj-cs"/>
              </a:endParaRPr>
            </a:p>
          </p:txBody>
        </p:sp>
      </p:grpSp>
      <p:sp>
        <p:nvSpPr>
          <p:cNvPr id="14" name="Content Placeholder 4"/>
          <p:cNvSpPr txBox="1">
            <a:spLocks/>
          </p:cNvSpPr>
          <p:nvPr/>
        </p:nvSpPr>
        <p:spPr>
          <a:xfrm>
            <a:off x="251520" y="1340768"/>
            <a:ext cx="4167171" cy="4928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NM</a:t>
            </a:r>
            <a:r>
              <a:rPr lang="en-US" sz="2400" b="1" dirty="0"/>
              <a:t> </a:t>
            </a:r>
            <a:r>
              <a:rPr lang="en-US" sz="2400" b="1" dirty="0" smtClean="0"/>
              <a:t>- Non-mutators </a:t>
            </a:r>
          </a:p>
          <a:p>
            <a:pPr lvl="1"/>
            <a:r>
              <a:rPr lang="en-US" sz="2400" dirty="0" smtClean="0"/>
              <a:t>constant </a:t>
            </a:r>
            <a:r>
              <a:rPr lang="en-US" sz="2400" u="sng" dirty="0" smtClean="0"/>
              <a:t>low</a:t>
            </a:r>
            <a:r>
              <a:rPr lang="en-US" sz="2400" dirty="0" smtClean="0"/>
              <a:t> rate of mutation</a:t>
            </a:r>
          </a:p>
          <a:p>
            <a:r>
              <a:rPr lang="en-US" sz="2400" b="1" dirty="0" smtClean="0"/>
              <a:t>CM - Constitutive mutators</a:t>
            </a:r>
          </a:p>
          <a:p>
            <a:pPr lvl="1"/>
            <a:r>
              <a:rPr lang="en-US" sz="2400" dirty="0" smtClean="0"/>
              <a:t>Constant </a:t>
            </a:r>
            <a:r>
              <a:rPr lang="en-US" sz="2400" u="sng" dirty="0" smtClean="0"/>
              <a:t>high</a:t>
            </a:r>
            <a:r>
              <a:rPr lang="en-US" sz="2400" dirty="0" smtClean="0"/>
              <a:t> rate of mutation</a:t>
            </a:r>
          </a:p>
          <a:p>
            <a:r>
              <a:rPr lang="en-US" sz="2400" b="1" dirty="0" smtClean="0"/>
              <a:t>SIM - Stress-induced mutators</a:t>
            </a:r>
          </a:p>
          <a:p>
            <a:pPr lvl="1"/>
            <a:r>
              <a:rPr lang="en-US" sz="2400" u="sng" dirty="0" smtClean="0"/>
              <a:t>Low</a:t>
            </a:r>
            <a:r>
              <a:rPr lang="en-US" sz="2400" dirty="0" smtClean="0"/>
              <a:t> mutation rate when </a:t>
            </a:r>
            <a:r>
              <a:rPr lang="en-US" sz="2400" u="sng" dirty="0" smtClean="0"/>
              <a:t>well-adapted</a:t>
            </a:r>
          </a:p>
          <a:p>
            <a:pPr lvl="1"/>
            <a:r>
              <a:rPr lang="en-US" sz="2400" u="sng" dirty="0" smtClean="0"/>
              <a:t>High</a:t>
            </a:r>
            <a:r>
              <a:rPr lang="en-US" sz="2400" dirty="0" smtClean="0"/>
              <a:t> mutation rate when </a:t>
            </a:r>
            <a:r>
              <a:rPr lang="en-US" sz="2400" u="sng" dirty="0" smtClean="0"/>
              <a:t>stressed</a:t>
            </a:r>
          </a:p>
        </p:txBody>
      </p:sp>
      <p:sp>
        <p:nvSpPr>
          <p:cNvPr id="16" name="Rectangle 15"/>
          <p:cNvSpPr/>
          <p:nvPr/>
        </p:nvSpPr>
        <p:spPr>
          <a:xfrm rot="16200000">
            <a:off x="1875037" y="3180309"/>
            <a:ext cx="545664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Relative Fitness Advantage</a:t>
            </a:r>
            <a:endParaRPr lang="he-IL" b="1" dirty="0"/>
          </a:p>
        </p:txBody>
      </p:sp>
      <p:sp>
        <p:nvSpPr>
          <p:cNvPr id="17" name="Rectangle 16"/>
          <p:cNvSpPr/>
          <p:nvPr/>
        </p:nvSpPr>
        <p:spPr>
          <a:xfrm>
            <a:off x="4788024" y="1556792"/>
            <a:ext cx="14401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Rectangle 18"/>
          <p:cNvSpPr/>
          <p:nvPr/>
        </p:nvSpPr>
        <p:spPr>
          <a:xfrm>
            <a:off x="4796408" y="4581128"/>
            <a:ext cx="14401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ectangle 3"/>
          <p:cNvSpPr/>
          <p:nvPr/>
        </p:nvSpPr>
        <p:spPr>
          <a:xfrm>
            <a:off x="8388424" y="2827675"/>
            <a:ext cx="375641" cy="1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/>
          <p:cNvSpPr txBox="1"/>
          <p:nvPr/>
        </p:nvSpPr>
        <p:spPr>
          <a:xfrm>
            <a:off x="6732240" y="2924944"/>
            <a:ext cx="237626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No Beneficial Mutations</a:t>
            </a:r>
            <a:endParaRPr lang="he-IL" sz="1400" b="1" dirty="0"/>
          </a:p>
        </p:txBody>
      </p:sp>
    </p:spTree>
    <p:extLst>
      <p:ext uri="{BB962C8B-B14F-4D97-AF65-F5344CB8AC3E}">
        <p14:creationId xmlns:p14="http://schemas.microsoft.com/office/powerpoint/2010/main" val="170587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619"/>
    </mc:Choice>
    <mc:Fallback xmlns="">
      <p:transition spd="slow" advTm="8861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0" t="7010" r="9127" b="1839"/>
          <a:stretch/>
        </p:blipFill>
        <p:spPr bwMode="auto">
          <a:xfrm>
            <a:off x="1547664" y="2060848"/>
            <a:ext cx="6182880" cy="479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Stochastic model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Changing environment, competitions</a:t>
            </a:r>
          </a:p>
          <a:p>
            <a:pPr marL="0" indent="0" algn="l" rtl="0">
              <a:buNone/>
            </a:pP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he-IL" dirty="0" smtClean="0"/>
              <a:t>SIDEER 2013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err="1" smtClean="0"/>
              <a:t>Yoav</a:t>
            </a:r>
            <a:r>
              <a:rPr lang="en-US" dirty="0" smtClean="0"/>
              <a:t> Ram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DDA39DD-F56F-4D5B-9830-607597A41E0F}" type="slidenum">
              <a:rPr lang="he-IL" smtClean="0"/>
              <a:pPr algn="r"/>
              <a:t>12</a:t>
            </a:fld>
            <a:endParaRPr lang="he-IL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5830" y="61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sz="1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01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Competitions Summary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he-IL" dirty="0" smtClean="0"/>
              <a:t>SIDEER 2013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err="1" smtClean="0"/>
              <a:t>Yoav</a:t>
            </a:r>
            <a:r>
              <a:rPr lang="en-US" dirty="0" smtClean="0"/>
              <a:t> Ram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DDA39DD-F56F-4D5B-9830-607597A41E0F}" type="slidenum">
              <a:rPr lang="he-IL" smtClean="0"/>
              <a:pPr algn="r"/>
              <a:t>13</a:t>
            </a:fld>
            <a:endParaRPr lang="he-IL" dirty="0"/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14507"/>
            <a:ext cx="7101860" cy="5054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437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Evolution of Stress-Induced Mutation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he-IL" dirty="0" smtClean="0"/>
              <a:t>SIDEER 2013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err="1" smtClean="0"/>
              <a:t>Yoav</a:t>
            </a:r>
            <a:r>
              <a:rPr lang="en-US" dirty="0" smtClean="0"/>
              <a:t> Ram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DDA39DD-F56F-4D5B-9830-607597A41E0F}" type="slidenum">
              <a:rPr lang="he-IL" smtClean="0"/>
              <a:pPr algn="r"/>
              <a:t>14</a:t>
            </a:fld>
            <a:endParaRPr lang="he-IL" dirty="0"/>
          </a:p>
        </p:txBody>
      </p:sp>
      <p:sp>
        <p:nvSpPr>
          <p:cNvPr id="16" name="Rectangle 15"/>
          <p:cNvSpPr/>
          <p:nvPr/>
        </p:nvSpPr>
        <p:spPr>
          <a:xfrm>
            <a:off x="5508104" y="6309320"/>
            <a:ext cx="3386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/>
              <a:t>Ram &amp; </a:t>
            </a:r>
            <a:r>
              <a:rPr lang="en-US" dirty="0" err="1"/>
              <a:t>Hadany</a:t>
            </a:r>
            <a:r>
              <a:rPr lang="en-US" dirty="0"/>
              <a:t>, </a:t>
            </a:r>
            <a:r>
              <a:rPr lang="en-US" i="1" dirty="0"/>
              <a:t>Evolution </a:t>
            </a:r>
            <a:r>
              <a:rPr lang="en-US" dirty="0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419793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Mutation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/>
              <a:t>“Mutations … supply the raw materials for </a:t>
            </a:r>
            <a:r>
              <a:rPr lang="en-US" sz="2800" dirty="0" smtClean="0"/>
              <a:t>evolution”</a:t>
            </a:r>
          </a:p>
          <a:p>
            <a:pPr marL="0" indent="0" algn="l" rtl="0">
              <a:buNone/>
            </a:pPr>
            <a:r>
              <a:rPr lang="en-US" sz="1600" dirty="0" err="1" smtClean="0"/>
              <a:t>Dobzhansky</a:t>
            </a:r>
            <a:r>
              <a:rPr lang="en-US" sz="1600" dirty="0" smtClean="0"/>
              <a:t> </a:t>
            </a:r>
            <a:r>
              <a:rPr lang="en-US" sz="1600" dirty="0"/>
              <a:t>T, </a:t>
            </a:r>
            <a:r>
              <a:rPr lang="en-US" sz="1600" i="1" dirty="0"/>
              <a:t>Genetics and Origin of Species </a:t>
            </a:r>
            <a:r>
              <a:rPr lang="en-US" sz="1600" dirty="0"/>
              <a:t>1937</a:t>
            </a:r>
          </a:p>
          <a:p>
            <a:pPr marL="0" indent="0" algn="l" rtl="0">
              <a:buNone/>
            </a:pPr>
            <a:r>
              <a:rPr lang="en-US" sz="2800" dirty="0" smtClean="0"/>
              <a:t>“Mutation </a:t>
            </a:r>
            <a:r>
              <a:rPr lang="en-US" sz="2800" dirty="0"/>
              <a:t>is the ultimate source of variation on which natural selection </a:t>
            </a:r>
            <a:r>
              <a:rPr lang="en-US" sz="2800" dirty="0" smtClean="0"/>
              <a:t>acts”</a:t>
            </a:r>
          </a:p>
          <a:p>
            <a:pPr marL="0" indent="0" algn="l" rtl="0"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Lynch M, </a:t>
            </a:r>
            <a:r>
              <a:rPr lang="en-US" sz="1600" i="1" dirty="0">
                <a:solidFill>
                  <a:prstClr val="black"/>
                </a:solidFill>
              </a:rPr>
              <a:t>PNAS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smtClean="0">
                <a:solidFill>
                  <a:prstClr val="black"/>
                </a:solidFill>
              </a:rPr>
              <a:t>2007</a:t>
            </a:r>
            <a:endParaRPr lang="en-US" sz="2800" dirty="0" smtClean="0"/>
          </a:p>
          <a:p>
            <a:pPr marL="0" indent="0" algn="l" rtl="0">
              <a:buNone/>
            </a:pPr>
            <a:endParaRPr lang="he-IL" sz="1600" dirty="0"/>
          </a:p>
        </p:txBody>
      </p:sp>
      <p:pic>
        <p:nvPicPr>
          <p:cNvPr id="6" name="Picture 2" descr="C:\Users\user\Documents\projects\sim\presentation\tmn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34" b="96875" l="2179" r="9782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468" y="3356992"/>
            <a:ext cx="3735532" cy="364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he-IL" dirty="0" smtClean="0"/>
              <a:t>SIDEER 2013</a:t>
            </a:r>
            <a:endParaRPr lang="he-IL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err="1" smtClean="0"/>
              <a:t>Yoav</a:t>
            </a:r>
            <a:r>
              <a:rPr lang="en-US" dirty="0" smtClean="0"/>
              <a:t> Ram</a:t>
            </a:r>
            <a:endParaRPr lang="he-I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DDA39DD-F56F-4D5B-9830-607597A41E0F}" type="slidenum">
              <a:rPr lang="he-IL" smtClean="0"/>
              <a:pPr algn="r"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0535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Variation in mutation rates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0872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3200" dirty="0" smtClean="0"/>
              <a:t>Between species</a:t>
            </a:r>
          </a:p>
          <a:p>
            <a:pPr marL="0" indent="0" algn="l" rtl="0">
              <a:buNone/>
            </a:pPr>
            <a:r>
              <a:rPr lang="en-US" sz="2000" dirty="0" smtClean="0"/>
              <a:t>“Noticeable” mutations per genome per generation</a:t>
            </a:r>
            <a:endParaRPr lang="he-IL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dirty="0" smtClean="0"/>
              <a:t>SIDEER </a:t>
            </a:r>
            <a:r>
              <a:rPr lang="he-IL" dirty="0" smtClean="0"/>
              <a:t>2013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Yoav</a:t>
            </a:r>
            <a:r>
              <a:rPr lang="en-US" dirty="0" smtClean="0"/>
              <a:t> Ram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DDA39DD-F56F-4D5B-9830-607597A41E0F}" type="slidenum">
              <a:rPr lang="he-IL" smtClean="0"/>
              <a:pPr algn="r" rtl="0"/>
              <a:t>3</a:t>
            </a:fld>
            <a:endParaRPr lang="he-IL" dirty="0"/>
          </a:p>
        </p:txBody>
      </p:sp>
      <p:pic>
        <p:nvPicPr>
          <p:cNvPr id="2050" name="Picture 2" descr="D:\projects\sim\presentation\E_coli_at_10000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696544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projects\sim\presentation\Fruit_fli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3" t="30980" r="24077" b="22931"/>
          <a:stretch/>
        </p:blipFill>
        <p:spPr bwMode="auto">
          <a:xfrm>
            <a:off x="3171867" y="4518599"/>
            <a:ext cx="2984309" cy="215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SCF0348.JPG - Picasa Photo Viewer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8" t="3900" r="30032" b="2767"/>
          <a:stretch/>
        </p:blipFill>
        <p:spPr>
          <a:xfrm>
            <a:off x="6893437" y="4221367"/>
            <a:ext cx="1783019" cy="2520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171867" y="3729226"/>
            <a:ext cx="298430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 smtClean="0"/>
              <a:t>Flies </a:t>
            </a:r>
            <a:r>
              <a:rPr lang="en-US" sz="2000" i="1" dirty="0" smtClean="0"/>
              <a:t>(D. melanogaster):</a:t>
            </a:r>
            <a:r>
              <a:rPr lang="en-US" sz="2000" dirty="0" smtClean="0"/>
              <a:t> XXX (XXX)</a:t>
            </a:r>
            <a:endParaRPr lang="he-IL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61392" y="3933056"/>
            <a:ext cx="24384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 smtClean="0"/>
              <a:t>Bacteria </a:t>
            </a:r>
            <a:r>
              <a:rPr lang="en-US" sz="2000" i="1" dirty="0" smtClean="0"/>
              <a:t>(E. coli):</a:t>
            </a:r>
            <a:r>
              <a:rPr lang="en-US" sz="2000" dirty="0" smtClean="0"/>
              <a:t> 0.003 (Drake 1991)</a:t>
            </a:r>
            <a:endParaRPr lang="he-IL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300192" y="3455675"/>
            <a:ext cx="298430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 smtClean="0"/>
              <a:t>Mammals </a:t>
            </a:r>
            <a:r>
              <a:rPr lang="en-US" sz="2000" i="1" dirty="0" smtClean="0"/>
              <a:t>(H. sapiens):</a:t>
            </a:r>
            <a:r>
              <a:rPr lang="en-US" sz="2000" dirty="0" smtClean="0"/>
              <a:t> XXX (XXX)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48023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 in mutation rates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76800"/>
          </a:xfrm>
        </p:spPr>
        <p:txBody>
          <a:bodyPr/>
          <a:lstStyle/>
          <a:p>
            <a:pPr marL="0" lvl="0" indent="0" algn="l" rtl="0">
              <a:buClr>
                <a:srgbClr val="93A299"/>
              </a:buClr>
              <a:buNone/>
            </a:pPr>
            <a:r>
              <a:rPr lang="en-US" sz="3200" dirty="0">
                <a:solidFill>
                  <a:srgbClr val="292934"/>
                </a:solidFill>
              </a:rPr>
              <a:t>Between </a:t>
            </a:r>
            <a:r>
              <a:rPr lang="en-US" sz="3200" dirty="0" smtClean="0">
                <a:solidFill>
                  <a:srgbClr val="292934"/>
                </a:solidFill>
              </a:rPr>
              <a:t>populations</a:t>
            </a:r>
            <a:endParaRPr lang="en-US" sz="3200" dirty="0">
              <a:solidFill>
                <a:srgbClr val="292934"/>
              </a:solidFill>
            </a:endParaRPr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he-IL" dirty="0" smtClean="0"/>
              <a:t>SIDEER 2013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Yoav Ram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DDA39DD-F56F-4D5B-9830-607597A41E0F}" type="slidenum">
              <a:rPr lang="he-IL" smtClean="0"/>
              <a:pPr algn="r"/>
              <a:t>4</a:t>
            </a:fld>
            <a:endParaRPr lang="he-IL" dirty="0"/>
          </a:p>
        </p:txBody>
      </p:sp>
      <p:pic>
        <p:nvPicPr>
          <p:cNvPr id="7" name="Picture 6" descr="Mendeley Desktop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5" t="36307" r="51270" b="33107"/>
          <a:stretch/>
        </p:blipFill>
        <p:spPr>
          <a:xfrm>
            <a:off x="1827655" y="2492896"/>
            <a:ext cx="5624665" cy="422808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979712" y="2204864"/>
            <a:ext cx="5624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b="1" dirty="0" smtClean="0">
                <a:solidFill>
                  <a:prstClr val="black"/>
                </a:solidFill>
              </a:rPr>
              <a:t>Mutation rate of 69 natural isolates of </a:t>
            </a:r>
            <a:r>
              <a:rPr lang="en-US" b="1" i="1" dirty="0" smtClean="0">
                <a:solidFill>
                  <a:prstClr val="black"/>
                </a:solidFill>
              </a:rPr>
              <a:t>E. coli</a:t>
            </a:r>
            <a:r>
              <a:rPr lang="en-US" b="1" dirty="0" smtClean="0">
                <a:solidFill>
                  <a:prstClr val="black"/>
                </a:solidFill>
              </a:rPr>
              <a:t>  - </a:t>
            </a:r>
            <a:r>
              <a:rPr lang="en-US" b="1" dirty="0" err="1" smtClean="0">
                <a:solidFill>
                  <a:prstClr val="black"/>
                </a:solidFill>
              </a:rPr>
              <a:t>Matic</a:t>
            </a:r>
            <a:r>
              <a:rPr lang="en-US" b="1" dirty="0" smtClean="0">
                <a:solidFill>
                  <a:prstClr val="black"/>
                </a:solidFill>
              </a:rPr>
              <a:t> et al. 1997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01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sz="3600" dirty="0" smtClean="0"/>
              <a:t>Within individuals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dirty="0" smtClean="0"/>
              <a:t>SIDEER </a:t>
            </a:r>
            <a:r>
              <a:rPr lang="he-IL" dirty="0" smtClean="0"/>
              <a:t> </a:t>
            </a:r>
            <a:r>
              <a:rPr lang="he-IL" dirty="0" smtClean="0"/>
              <a:t> </a:t>
            </a:r>
            <a:r>
              <a:rPr lang="he-IL" dirty="0" smtClean="0"/>
              <a:t>2013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en-US" smtClean="0"/>
              <a:t>Yoav Ram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DDA39DD-F56F-4D5B-9830-607597A41E0F}" type="slidenum">
              <a:rPr lang="he-IL" smtClean="0"/>
              <a:pPr algn="r" rtl="0"/>
              <a:t>5</a:t>
            </a:fld>
            <a:endParaRPr lang="he-IL" dirty="0"/>
          </a:p>
        </p:txBody>
      </p:sp>
      <p:pic>
        <p:nvPicPr>
          <p:cNvPr id="8" name="Picture 7" descr="Mendeley Desktop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" t="26781" r="40303" b="15242"/>
          <a:stretch/>
        </p:blipFill>
        <p:spPr>
          <a:xfrm>
            <a:off x="395536" y="2276871"/>
            <a:ext cx="8208912" cy="4392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Variation in mutation rates</a:t>
            </a:r>
            <a:endParaRPr lang="he-IL" dirty="0"/>
          </a:p>
        </p:txBody>
      </p:sp>
      <p:sp>
        <p:nvSpPr>
          <p:cNvPr id="12" name="Rectangle 11"/>
          <p:cNvSpPr/>
          <p:nvPr/>
        </p:nvSpPr>
        <p:spPr>
          <a:xfrm>
            <a:off x="2907775" y="2339588"/>
            <a:ext cx="5624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b="1" dirty="0" smtClean="0">
                <a:solidFill>
                  <a:prstClr val="black"/>
                </a:solidFill>
              </a:rPr>
              <a:t>Error rates DNA polymerases – Lynch 2011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6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Stress-induced mutation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87680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3600" dirty="0" smtClean="0"/>
              <a:t>Error prone DNA polymerases are induced by stress responses: </a:t>
            </a:r>
          </a:p>
          <a:p>
            <a:pPr lvl="1" algn="l" rtl="0"/>
            <a:r>
              <a:rPr lang="en-US" sz="3200" dirty="0" smtClean="0"/>
              <a:t>SOS response</a:t>
            </a:r>
          </a:p>
          <a:p>
            <a:pPr lvl="1" algn="l" rtl="0"/>
            <a:r>
              <a:rPr lang="en-US" sz="3200" dirty="0" smtClean="0"/>
              <a:t>Carbon starvation</a:t>
            </a:r>
          </a:p>
          <a:p>
            <a:pPr lvl="1" algn="l" rtl="0"/>
            <a:r>
              <a:rPr lang="en-US" sz="3200" dirty="0" smtClean="0"/>
              <a:t>DNA damage</a:t>
            </a:r>
          </a:p>
          <a:p>
            <a:pPr marL="0" indent="0" algn="l" rtl="0">
              <a:buNone/>
            </a:pPr>
            <a:r>
              <a:rPr lang="en-US" sz="3600" dirty="0" smtClean="0"/>
              <a:t>In </a:t>
            </a:r>
            <a:r>
              <a:rPr lang="en-US" sz="3600" i="1" dirty="0" smtClean="0"/>
              <a:t>E. coli</a:t>
            </a:r>
            <a:endParaRPr lang="en-US" sz="3600" dirty="0" smtClean="0"/>
          </a:p>
          <a:p>
            <a:pPr algn="l" rtl="0"/>
            <a:endParaRPr lang="en-US" sz="3600" dirty="0" smtClean="0"/>
          </a:p>
          <a:p>
            <a:pPr marL="274320" lvl="1" indent="0" algn="l" rtl="0">
              <a:buNone/>
            </a:pPr>
            <a:endParaRPr lang="en-US" sz="3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he-IL" dirty="0" smtClean="0"/>
              <a:t>SIDEER 2013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err="1" smtClean="0"/>
              <a:t>Yoav</a:t>
            </a:r>
            <a:r>
              <a:rPr lang="en-US" dirty="0" smtClean="0"/>
              <a:t> Ram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DDA39DD-F56F-4D5B-9830-607597A41E0F}" type="slidenum">
              <a:rPr lang="he-IL" smtClean="0"/>
              <a:pPr algn="r"/>
              <a:t>6</a:t>
            </a:fld>
            <a:endParaRPr lang="he-IL" dirty="0"/>
          </a:p>
        </p:txBody>
      </p:sp>
      <p:pic>
        <p:nvPicPr>
          <p:cNvPr id="3076" name="Picture 4" descr="http://onlinelibrary.wiley.com/store/10.1002/bies.201200050/asset/image_n/nfig001.jpg?v=1&amp;t=he5yybpm&amp;s=23eafa16a8b82098ff5b089e3909b477f081dc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354661"/>
            <a:ext cx="4220750" cy="531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660232" y="1268760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i="1" dirty="0" smtClean="0"/>
              <a:t>Rosenberg et al. 2012</a:t>
            </a:r>
            <a:endParaRPr lang="he-IL" i="1" dirty="0"/>
          </a:p>
        </p:txBody>
      </p:sp>
    </p:spTree>
    <p:extLst>
      <p:ext uri="{BB962C8B-B14F-4D97-AF65-F5344CB8AC3E}">
        <p14:creationId xmlns:p14="http://schemas.microsoft.com/office/powerpoint/2010/main" val="191650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68552"/>
          </a:xfrm>
        </p:spPr>
        <p:txBody>
          <a:bodyPr>
            <a:noAutofit/>
          </a:bodyPr>
          <a:lstStyle/>
          <a:p>
            <a:pPr marL="0" lvl="0" indent="0" algn="l" rtl="0">
              <a:buNone/>
            </a:pPr>
            <a:r>
              <a:rPr lang="en-US" sz="2000" b="1" dirty="0">
                <a:solidFill>
                  <a:prstClr val="black"/>
                </a:solidFill>
              </a:rPr>
              <a:t>Bacteria</a:t>
            </a:r>
            <a:endParaRPr lang="en-US" sz="1600" b="1" dirty="0">
              <a:solidFill>
                <a:prstClr val="black"/>
              </a:solidFill>
            </a:endParaRPr>
          </a:p>
          <a:p>
            <a:pPr lvl="0" algn="l" rtl="0"/>
            <a:r>
              <a:rPr lang="en-US" sz="1600" i="1" dirty="0" smtClean="0"/>
              <a:t>Escherichia coli			</a:t>
            </a:r>
            <a:r>
              <a:rPr lang="en-US" sz="1600" i="1" dirty="0" err="1" smtClean="0">
                <a:solidFill>
                  <a:prstClr val="black"/>
                </a:solidFill>
              </a:rPr>
              <a:t>Bjedov</a:t>
            </a:r>
            <a:r>
              <a:rPr lang="en-US" sz="1600" i="1" dirty="0" smtClean="0">
                <a:solidFill>
                  <a:prstClr val="black"/>
                </a:solidFill>
              </a:rPr>
              <a:t> et al.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smtClean="0">
                <a:solidFill>
                  <a:prstClr val="black"/>
                </a:solidFill>
              </a:rPr>
              <a:t>2003</a:t>
            </a:r>
          </a:p>
          <a:p>
            <a:pPr algn="l" rtl="0"/>
            <a:r>
              <a:rPr lang="en-US" sz="1600" i="1" dirty="0" smtClean="0">
                <a:solidFill>
                  <a:prstClr val="black"/>
                </a:solidFill>
              </a:rPr>
              <a:t>Bacillus subtilis 			</a:t>
            </a:r>
            <a:r>
              <a:rPr lang="en-US" sz="1600" i="1" dirty="0">
                <a:solidFill>
                  <a:prstClr val="black"/>
                </a:solidFill>
              </a:rPr>
              <a:t>Sung and </a:t>
            </a:r>
            <a:r>
              <a:rPr lang="en-US" sz="1600" i="1" dirty="0" err="1">
                <a:solidFill>
                  <a:prstClr val="black"/>
                </a:solidFill>
              </a:rPr>
              <a:t>Yasbin</a:t>
            </a:r>
            <a:r>
              <a:rPr lang="en-US" sz="1600" i="1" dirty="0">
                <a:solidFill>
                  <a:prstClr val="black"/>
                </a:solidFill>
              </a:rPr>
              <a:t> 2002</a:t>
            </a:r>
          </a:p>
          <a:p>
            <a:pPr algn="l" rtl="0"/>
            <a:r>
              <a:rPr lang="en-US" sz="1600" i="1" dirty="0"/>
              <a:t>Pseudomonas putida </a:t>
            </a:r>
            <a:r>
              <a:rPr lang="en-US" sz="1600" i="1" dirty="0" smtClean="0"/>
              <a:t>		</a:t>
            </a:r>
            <a:r>
              <a:rPr lang="en-US" sz="1600" i="1" dirty="0" err="1" smtClean="0">
                <a:solidFill>
                  <a:prstClr val="black"/>
                </a:solidFill>
              </a:rPr>
              <a:t>Kivisaar</a:t>
            </a:r>
            <a:r>
              <a:rPr lang="en-US" sz="1600" i="1" dirty="0" smtClean="0">
                <a:solidFill>
                  <a:prstClr val="black"/>
                </a:solidFill>
              </a:rPr>
              <a:t> </a:t>
            </a:r>
            <a:r>
              <a:rPr lang="en-US" sz="1600" i="1" dirty="0" smtClean="0">
                <a:solidFill>
                  <a:prstClr val="black"/>
                </a:solidFill>
              </a:rPr>
              <a:t>2010</a:t>
            </a:r>
          </a:p>
          <a:p>
            <a:pPr algn="l" rtl="0"/>
            <a:r>
              <a:rPr lang="en-US" sz="1600" i="1" dirty="0"/>
              <a:t>Pseudomonas </a:t>
            </a:r>
            <a:r>
              <a:rPr lang="en-US" sz="1600" i="1" dirty="0" err="1" smtClean="0"/>
              <a:t>aeruginosa</a:t>
            </a:r>
            <a:r>
              <a:rPr lang="en-US" sz="1600" i="1" dirty="0" smtClean="0"/>
              <a:t>		</a:t>
            </a:r>
            <a:r>
              <a:rPr lang="en-US" sz="1600" i="1" dirty="0" err="1" smtClean="0">
                <a:solidFill>
                  <a:prstClr val="black"/>
                </a:solidFill>
              </a:rPr>
              <a:t>Weigand</a:t>
            </a:r>
            <a:r>
              <a:rPr lang="en-US" sz="1600" i="1" dirty="0" smtClean="0">
                <a:solidFill>
                  <a:prstClr val="black"/>
                </a:solidFill>
              </a:rPr>
              <a:t> &amp; </a:t>
            </a:r>
            <a:r>
              <a:rPr lang="en-US" sz="1600" i="1" dirty="0" err="1" smtClean="0">
                <a:solidFill>
                  <a:prstClr val="black"/>
                </a:solidFill>
              </a:rPr>
              <a:t>Sundin</a:t>
            </a:r>
            <a:r>
              <a:rPr lang="en-US" sz="1600" i="1" dirty="0" smtClean="0">
                <a:solidFill>
                  <a:prstClr val="black"/>
                </a:solidFill>
              </a:rPr>
              <a:t> 2012</a:t>
            </a:r>
            <a:endParaRPr lang="en-US" sz="1600" i="1" dirty="0"/>
          </a:p>
          <a:p>
            <a:pPr algn="l" rtl="0"/>
            <a:r>
              <a:rPr lang="en-US" sz="1600" i="1" dirty="0" smtClean="0">
                <a:solidFill>
                  <a:prstClr val="black"/>
                </a:solidFill>
              </a:rPr>
              <a:t>Listeria monocytogenes 		van </a:t>
            </a:r>
            <a:r>
              <a:rPr lang="en-US" sz="1600" i="1" dirty="0">
                <a:solidFill>
                  <a:prstClr val="black"/>
                </a:solidFill>
              </a:rPr>
              <a:t>der </a:t>
            </a:r>
            <a:r>
              <a:rPr lang="en-US" sz="1600" i="1" dirty="0" err="1">
                <a:solidFill>
                  <a:prstClr val="black"/>
                </a:solidFill>
              </a:rPr>
              <a:t>Veen</a:t>
            </a:r>
            <a:r>
              <a:rPr lang="en-US" sz="1600" i="1" dirty="0">
                <a:solidFill>
                  <a:prstClr val="black"/>
                </a:solidFill>
              </a:rPr>
              <a:t> et al. 2010</a:t>
            </a:r>
          </a:p>
          <a:p>
            <a:pPr algn="l" rtl="0"/>
            <a:r>
              <a:rPr lang="en-US" sz="1600" i="1" dirty="0" smtClean="0"/>
              <a:t>Staphylococcus </a:t>
            </a:r>
            <a:r>
              <a:rPr lang="en-US" sz="1600" i="1" dirty="0" err="1" smtClean="0"/>
              <a:t>aureus</a:t>
            </a:r>
            <a:r>
              <a:rPr lang="en-US" sz="1600" i="1" dirty="0" smtClean="0"/>
              <a:t>		</a:t>
            </a:r>
            <a:r>
              <a:rPr lang="en-US" sz="1600" i="1" dirty="0" err="1" smtClean="0">
                <a:solidFill>
                  <a:prstClr val="black"/>
                </a:solidFill>
              </a:rPr>
              <a:t>Cirz</a:t>
            </a:r>
            <a:r>
              <a:rPr lang="en-US" sz="1600" i="1" dirty="0" smtClean="0">
                <a:solidFill>
                  <a:prstClr val="black"/>
                </a:solidFill>
              </a:rPr>
              <a:t> </a:t>
            </a:r>
            <a:r>
              <a:rPr lang="en-US" sz="1600" i="1" dirty="0">
                <a:solidFill>
                  <a:prstClr val="black"/>
                </a:solidFill>
              </a:rPr>
              <a:t>et al. 2007</a:t>
            </a:r>
          </a:p>
          <a:p>
            <a:pPr algn="l" rtl="0"/>
            <a:r>
              <a:rPr lang="en-US" sz="1600" i="1" dirty="0" smtClean="0"/>
              <a:t>Mycobacterium tuberculosis		</a:t>
            </a:r>
            <a:r>
              <a:rPr lang="en-US" sz="1600" i="1" dirty="0" err="1" smtClean="0">
                <a:solidFill>
                  <a:prstClr val="black"/>
                </a:solidFill>
              </a:rPr>
              <a:t>Boshoff</a:t>
            </a:r>
            <a:r>
              <a:rPr lang="en-US" sz="1600" i="1" dirty="0" smtClean="0">
                <a:solidFill>
                  <a:prstClr val="black"/>
                </a:solidFill>
              </a:rPr>
              <a:t> </a:t>
            </a:r>
            <a:r>
              <a:rPr lang="en-US" sz="1600" i="1" dirty="0">
                <a:solidFill>
                  <a:prstClr val="black"/>
                </a:solidFill>
              </a:rPr>
              <a:t>et al. </a:t>
            </a:r>
            <a:r>
              <a:rPr lang="en-US" sz="1600" i="1" dirty="0" smtClean="0">
                <a:solidFill>
                  <a:prstClr val="black"/>
                </a:solidFill>
              </a:rPr>
              <a:t>2003</a:t>
            </a:r>
          </a:p>
          <a:p>
            <a:pPr marL="0" indent="0" algn="l" rtl="0">
              <a:buNone/>
            </a:pPr>
            <a:endParaRPr lang="en-US" sz="1600" b="1" dirty="0" smtClean="0">
              <a:solidFill>
                <a:prstClr val="black"/>
              </a:solidFill>
            </a:endParaRPr>
          </a:p>
          <a:p>
            <a:pPr marL="0" indent="0" algn="l" rtl="0">
              <a:buNone/>
            </a:pPr>
            <a:r>
              <a:rPr lang="en-US" sz="2000" b="1" dirty="0" smtClean="0">
                <a:solidFill>
                  <a:prstClr val="black"/>
                </a:solidFill>
              </a:rPr>
              <a:t>Eukaryote</a:t>
            </a:r>
            <a:endParaRPr lang="en-US" sz="2000" b="1" dirty="0">
              <a:solidFill>
                <a:prstClr val="black"/>
              </a:solidFill>
            </a:endParaRPr>
          </a:p>
          <a:p>
            <a:pPr algn="l" rtl="0"/>
            <a:r>
              <a:rPr lang="en-US" sz="1600" i="1" dirty="0" smtClean="0">
                <a:solidFill>
                  <a:prstClr val="black"/>
                </a:solidFill>
              </a:rPr>
              <a:t>Chlamydomonas</a:t>
            </a:r>
            <a:r>
              <a:rPr lang="en-US" sz="1600" i="1" dirty="0" smtClean="0"/>
              <a:t> </a:t>
            </a:r>
            <a:r>
              <a:rPr lang="en-US" sz="1600" i="1" dirty="0" err="1">
                <a:solidFill>
                  <a:prstClr val="black"/>
                </a:solidFill>
              </a:rPr>
              <a:t>reinhardtii</a:t>
            </a:r>
            <a:r>
              <a:rPr lang="en-US" sz="1600" i="1" dirty="0"/>
              <a:t> 	</a:t>
            </a:r>
            <a:r>
              <a:rPr lang="en-US" sz="1600" i="1" dirty="0" smtClean="0"/>
              <a:t>	</a:t>
            </a:r>
            <a:r>
              <a:rPr lang="en-US" sz="1600" i="1" dirty="0" err="1" smtClean="0">
                <a:solidFill>
                  <a:prstClr val="black"/>
                </a:solidFill>
              </a:rPr>
              <a:t>Goho</a:t>
            </a:r>
            <a:r>
              <a:rPr lang="en-US" sz="1600" i="1" dirty="0" smtClean="0">
                <a:solidFill>
                  <a:prstClr val="black"/>
                </a:solidFill>
              </a:rPr>
              <a:t> &amp; Bell 2000</a:t>
            </a:r>
          </a:p>
          <a:p>
            <a:pPr algn="l" rtl="0"/>
            <a:r>
              <a:rPr lang="en-US" sz="1600" i="1" dirty="0"/>
              <a:t>Saccharomyces </a:t>
            </a:r>
            <a:r>
              <a:rPr lang="en-US" sz="1600" i="1" dirty="0" smtClean="0">
                <a:solidFill>
                  <a:prstClr val="black"/>
                </a:solidFill>
              </a:rPr>
              <a:t>cerevisiae  </a:t>
            </a:r>
            <a:r>
              <a:rPr lang="en-US" sz="1600" dirty="0" smtClean="0"/>
              <a:t>		</a:t>
            </a:r>
            <a:r>
              <a:rPr lang="en-US" sz="1600" i="1" dirty="0" smtClean="0">
                <a:solidFill>
                  <a:prstClr val="black"/>
                </a:solidFill>
              </a:rPr>
              <a:t>Hall 1992; </a:t>
            </a:r>
            <a:r>
              <a:rPr lang="en-US" sz="1600" i="1" dirty="0" err="1" smtClean="0">
                <a:solidFill>
                  <a:prstClr val="black"/>
                </a:solidFill>
              </a:rPr>
              <a:t>Heidenreich</a:t>
            </a:r>
            <a:r>
              <a:rPr lang="en-US" sz="1600" i="1" dirty="0" smtClean="0">
                <a:solidFill>
                  <a:prstClr val="black"/>
                </a:solidFill>
              </a:rPr>
              <a:t> 2007</a:t>
            </a:r>
          </a:p>
          <a:p>
            <a:pPr algn="l" rtl="0"/>
            <a:r>
              <a:rPr lang="en-US" sz="1600" i="1" dirty="0" err="1"/>
              <a:t>Caenorhabditis</a:t>
            </a:r>
            <a:r>
              <a:rPr lang="en-US" sz="1600" i="1" dirty="0"/>
              <a:t> </a:t>
            </a:r>
            <a:r>
              <a:rPr lang="en-US" sz="1600" i="1" dirty="0" err="1" smtClean="0">
                <a:solidFill>
                  <a:prstClr val="black"/>
                </a:solidFill>
              </a:rPr>
              <a:t>elegans</a:t>
            </a:r>
            <a:r>
              <a:rPr lang="en-US" sz="1600" i="1" dirty="0" smtClean="0">
                <a:solidFill>
                  <a:prstClr val="black"/>
                </a:solidFill>
              </a:rPr>
              <a:t> &amp; </a:t>
            </a:r>
            <a:r>
              <a:rPr lang="en-US" sz="1600" i="1" dirty="0" err="1" smtClean="0">
                <a:solidFill>
                  <a:prstClr val="black"/>
                </a:solidFill>
              </a:rPr>
              <a:t>briggsae</a:t>
            </a:r>
            <a:r>
              <a:rPr lang="en-US" sz="1600" i="1" dirty="0" smtClean="0">
                <a:solidFill>
                  <a:prstClr val="black"/>
                </a:solidFill>
              </a:rPr>
              <a:t> 	</a:t>
            </a:r>
            <a:r>
              <a:rPr lang="en-US" sz="1600" i="1" dirty="0" err="1" smtClean="0">
                <a:solidFill>
                  <a:prstClr val="black"/>
                </a:solidFill>
              </a:rPr>
              <a:t>Matsuba</a:t>
            </a:r>
            <a:r>
              <a:rPr lang="en-US" sz="1600" i="1" dirty="0" smtClean="0">
                <a:solidFill>
                  <a:prstClr val="black"/>
                </a:solidFill>
              </a:rPr>
              <a:t> </a:t>
            </a:r>
            <a:r>
              <a:rPr lang="en-US" sz="1600" i="1" dirty="0">
                <a:solidFill>
                  <a:prstClr val="black"/>
                </a:solidFill>
              </a:rPr>
              <a:t>et al. </a:t>
            </a:r>
            <a:r>
              <a:rPr lang="en-US" sz="1600" i="1" dirty="0" smtClean="0">
                <a:solidFill>
                  <a:prstClr val="black"/>
                </a:solidFill>
              </a:rPr>
              <a:t>2012</a:t>
            </a:r>
            <a:endParaRPr lang="en-US" sz="1600" i="1" dirty="0">
              <a:solidFill>
                <a:prstClr val="black"/>
              </a:solidFill>
            </a:endParaRPr>
          </a:p>
          <a:p>
            <a:pPr algn="l" rtl="0"/>
            <a:r>
              <a:rPr lang="en-US" sz="1600" i="1" dirty="0" smtClean="0">
                <a:solidFill>
                  <a:prstClr val="black"/>
                </a:solidFill>
              </a:rPr>
              <a:t>Drosophila </a:t>
            </a:r>
            <a:r>
              <a:rPr lang="en-US" sz="1600" i="1" dirty="0">
                <a:solidFill>
                  <a:prstClr val="black"/>
                </a:solidFill>
              </a:rPr>
              <a:t>melanogaster </a:t>
            </a:r>
            <a:r>
              <a:rPr lang="en-US" sz="1600" i="1" dirty="0"/>
              <a:t>		</a:t>
            </a:r>
            <a:r>
              <a:rPr lang="en-US" sz="1600" i="1" dirty="0" smtClean="0"/>
              <a:t>Sharp &amp; </a:t>
            </a:r>
            <a:r>
              <a:rPr lang="en-US" sz="1600" i="1" dirty="0" err="1" smtClean="0">
                <a:solidFill>
                  <a:prstClr val="black"/>
                </a:solidFill>
              </a:rPr>
              <a:t>Agrawal</a:t>
            </a:r>
            <a:r>
              <a:rPr lang="en-US" sz="1600" i="1" dirty="0" smtClean="0">
                <a:solidFill>
                  <a:prstClr val="black"/>
                </a:solidFill>
              </a:rPr>
              <a:t> 2012</a:t>
            </a:r>
            <a:endParaRPr lang="en-US" sz="1600" i="1" dirty="0">
              <a:solidFill>
                <a:prstClr val="black"/>
              </a:solidFill>
            </a:endParaRPr>
          </a:p>
          <a:p>
            <a:pPr algn="l" rtl="0"/>
            <a:r>
              <a:rPr lang="en-US" sz="1600" i="1" dirty="0" smtClean="0">
                <a:solidFill>
                  <a:prstClr val="black"/>
                </a:solidFill>
              </a:rPr>
              <a:t>Human cancer cells</a:t>
            </a:r>
            <a:r>
              <a:rPr lang="en-US" sz="1600" dirty="0"/>
              <a:t>		</a:t>
            </a:r>
            <a:r>
              <a:rPr lang="en-US" sz="1600" dirty="0" smtClean="0"/>
              <a:t>Hara </a:t>
            </a:r>
            <a:r>
              <a:rPr lang="en-US" sz="1600" dirty="0" smtClean="0"/>
              <a:t>et al. 2005; </a:t>
            </a:r>
            <a:r>
              <a:rPr lang="en-US" sz="1600" i="1" dirty="0" smtClean="0">
                <a:solidFill>
                  <a:prstClr val="black"/>
                </a:solidFill>
              </a:rPr>
              <a:t>Bristow &amp; Hill 2008</a:t>
            </a:r>
          </a:p>
          <a:p>
            <a:pPr marL="0" indent="0" algn="l" rtl="0">
              <a:buNone/>
            </a:pPr>
            <a:endParaRPr lang="en-US" sz="1600" i="1" dirty="0" smtClean="0">
              <a:solidFill>
                <a:prstClr val="black"/>
              </a:solidFill>
            </a:endParaRPr>
          </a:p>
          <a:p>
            <a:pPr marL="0" indent="0" algn="l" rtl="0">
              <a:buNone/>
            </a:pPr>
            <a:r>
              <a:rPr lang="en-US" sz="1600" i="1" dirty="0" smtClean="0">
                <a:solidFill>
                  <a:prstClr val="black"/>
                </a:solidFill>
              </a:rPr>
              <a:t>Reviewed </a:t>
            </a:r>
            <a:r>
              <a:rPr lang="en-US" sz="1600" i="1" dirty="0">
                <a:solidFill>
                  <a:prstClr val="black"/>
                </a:solidFill>
              </a:rPr>
              <a:t>by Foster 2007; </a:t>
            </a:r>
            <a:r>
              <a:rPr lang="en-US" sz="1600" i="1" dirty="0" err="1">
                <a:solidFill>
                  <a:prstClr val="black"/>
                </a:solidFill>
              </a:rPr>
              <a:t>Galhardo</a:t>
            </a:r>
            <a:r>
              <a:rPr lang="en-US" sz="1600" i="1" dirty="0">
                <a:solidFill>
                  <a:prstClr val="black"/>
                </a:solidFill>
              </a:rPr>
              <a:t> et al. 2007; Rosenberg et al. </a:t>
            </a:r>
            <a:r>
              <a:rPr lang="en-US" sz="1600" i="1" dirty="0" smtClean="0">
                <a:solidFill>
                  <a:prstClr val="black"/>
                </a:solidFill>
              </a:rPr>
              <a:t>2012; Poole 2012</a:t>
            </a:r>
            <a:endParaRPr lang="he-IL" sz="1600" i="1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2D68BCF-14A6-43A9-AA70-BAEC11B3F76D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SIDEER 2013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Yoav</a:t>
            </a:r>
            <a:r>
              <a:rPr lang="en-US" dirty="0" smtClean="0"/>
              <a:t> Ram</a:t>
            </a:r>
            <a:endParaRPr lang="en-US" dirty="0"/>
          </a:p>
        </p:txBody>
      </p:sp>
      <p:pic>
        <p:nvPicPr>
          <p:cNvPr id="10" name="Picture 5" descr="D:\My Documents\yoavram\sim\presentation\Chlamydomonas_(10000x)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3"/>
          <a:stretch/>
        </p:blipFill>
        <p:spPr bwMode="auto">
          <a:xfrm>
            <a:off x="6804462" y="454379"/>
            <a:ext cx="2160000" cy="211066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870186" y="404664"/>
            <a:ext cx="14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</a:t>
            </a:r>
            <a:r>
              <a:rPr lang="en-US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reinhardtii</a:t>
            </a:r>
            <a:r>
              <a:rPr lang="en-US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he-I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4137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spc="-100" dirty="0">
                <a:solidFill>
                  <a:schemeClr val="tx2"/>
                </a:solidFill>
              </a:rPr>
              <a:t>Evidence</a:t>
            </a:r>
            <a:endParaRPr lang="he-IL" sz="4000" spc="-100" dirty="0">
              <a:solidFill>
                <a:schemeClr val="tx2"/>
              </a:solidFill>
            </a:endParaRPr>
          </a:p>
        </p:txBody>
      </p:sp>
      <p:pic>
        <p:nvPicPr>
          <p:cNvPr id="13" name="Picture 4" descr="D:\My Documents\yoavram\sim\presentation\Bacillus_subtili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206" y="2852936"/>
            <a:ext cx="2160000" cy="1620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784260" y="4139788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B. </a:t>
            </a:r>
            <a:r>
              <a:rPr lang="en-US" i="1" dirty="0" err="1" smtClean="0"/>
              <a:t>subtilis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1955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23"/>
    </mc:Choice>
    <mc:Fallback xmlns="">
      <p:transition spd="slow" advTm="2112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Evolution of Stress-Induced Mutation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9220" cy="2260848"/>
          </a:xfrm>
        </p:spPr>
        <p:txBody>
          <a:bodyPr>
            <a:noAutofit/>
          </a:bodyPr>
          <a:lstStyle/>
          <a:p>
            <a:pPr algn="l" rtl="0"/>
            <a:r>
              <a:rPr lang="en-US" sz="2800" dirty="0" smtClean="0">
                <a:solidFill>
                  <a:schemeClr val="tx2"/>
                </a:solidFill>
              </a:rPr>
              <a:t>Null Hypothesis</a:t>
            </a:r>
            <a:r>
              <a:rPr lang="en-US" sz="2800" dirty="0" smtClean="0"/>
              <a:t>: mutation is a by-product of stress</a:t>
            </a:r>
          </a:p>
          <a:p>
            <a:pPr algn="l" rtl="0"/>
            <a:r>
              <a:rPr lang="en-US" sz="2800" dirty="0" smtClean="0"/>
              <a:t>Alternative, </a:t>
            </a:r>
            <a:r>
              <a:rPr lang="en-US" sz="2800" dirty="0" smtClean="0">
                <a:solidFill>
                  <a:schemeClr val="tx2"/>
                </a:solidFill>
              </a:rPr>
              <a:t>non-adaptive hypotheses</a:t>
            </a:r>
            <a:r>
              <a:rPr lang="en-US" sz="2800" dirty="0" smtClean="0"/>
              <a:t>:</a:t>
            </a:r>
          </a:p>
          <a:p>
            <a:pPr lvl="1" algn="l" rtl="0"/>
            <a:r>
              <a:rPr lang="en-US" sz="2400" dirty="0" smtClean="0"/>
              <a:t>Cost of DNA replication fidelity (</a:t>
            </a:r>
            <a:r>
              <a:rPr lang="en-US" sz="2400" i="1" dirty="0" smtClean="0"/>
              <a:t>Dawson 1998</a:t>
            </a:r>
            <a:r>
              <a:rPr lang="en-US" sz="2400" dirty="0" smtClean="0"/>
              <a:t>)</a:t>
            </a:r>
          </a:p>
          <a:p>
            <a:pPr lvl="1" algn="l" rtl="0"/>
            <a:r>
              <a:rPr lang="en-US" sz="2400" dirty="0" smtClean="0"/>
              <a:t>Drift barrier hypothesis (</a:t>
            </a:r>
            <a:r>
              <a:rPr lang="en-US" sz="2400" i="1" dirty="0" smtClean="0"/>
              <a:t>Lynch 2010, 2011)</a:t>
            </a:r>
            <a:endParaRPr lang="he-IL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he-IL" dirty="0" smtClean="0"/>
              <a:t>SIDEER 2013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err="1" smtClean="0"/>
              <a:t>Yoav</a:t>
            </a:r>
            <a:r>
              <a:rPr lang="en-US" dirty="0" smtClean="0"/>
              <a:t> Ram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DDA39DD-F56F-4D5B-9830-607597A41E0F}" type="slidenum">
              <a:rPr lang="he-IL" smtClean="0"/>
              <a:pPr algn="r"/>
              <a:t>8</a:t>
            </a:fld>
            <a:endParaRPr lang="he-IL" dirty="0"/>
          </a:p>
        </p:txBody>
      </p:sp>
      <p:pic>
        <p:nvPicPr>
          <p:cNvPr id="6146" name="Picture 2" descr="D:\projects\sim\sim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975" y="4005064"/>
            <a:ext cx="2844445" cy="255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46856" y="3942928"/>
            <a:ext cx="5349280" cy="2582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800" dirty="0" smtClean="0">
                <a:solidFill>
                  <a:schemeClr val="tx2"/>
                </a:solidFill>
              </a:rPr>
              <a:t>Adaptive hypothesis</a:t>
            </a:r>
            <a:r>
              <a:rPr lang="en-US" sz="2800" dirty="0" smtClean="0"/>
              <a:t>:</a:t>
            </a:r>
          </a:p>
          <a:p>
            <a:pPr lvl="1" algn="l" rtl="0"/>
            <a:r>
              <a:rPr lang="en-US" sz="2400" b="1" dirty="0" smtClean="0"/>
              <a:t>“…the evolutionary consequence of SIM is that bacteria are able to adapt rapidly to stressful environments…” </a:t>
            </a:r>
          </a:p>
          <a:p>
            <a:pPr marL="274320" lvl="1" indent="0" algn="l" rtl="0">
              <a:buNone/>
            </a:pPr>
            <a:r>
              <a:rPr lang="en-US" sz="2400" b="1" i="1" dirty="0" smtClean="0"/>
              <a:t>			</a:t>
            </a:r>
            <a:r>
              <a:rPr lang="en-US" i="1" dirty="0" smtClean="0"/>
              <a:t>MacLean </a:t>
            </a:r>
            <a:r>
              <a:rPr lang="en-US" i="1" dirty="0"/>
              <a:t>et al. 2013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33098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Evolution of Stress-Induced Mutation</a:t>
            </a:r>
            <a:endParaRPr lang="he-IL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Deterministic model</a:t>
            </a:r>
            <a:endParaRPr lang="he-I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 smtClean="0"/>
              <a:t>Constant environment</a:t>
            </a:r>
          </a:p>
          <a:p>
            <a:pPr algn="l" rtl="0"/>
            <a:r>
              <a:rPr lang="en-US" sz="2800" dirty="0" smtClean="0"/>
              <a:t>Infinite homogenous populations</a:t>
            </a:r>
          </a:p>
          <a:p>
            <a:pPr algn="l" rtl="0"/>
            <a:r>
              <a:rPr lang="en-US" sz="2800" dirty="0" smtClean="0"/>
              <a:t>Steady state analysis</a:t>
            </a:r>
          </a:p>
          <a:p>
            <a:pPr algn="l" rtl="0"/>
            <a:r>
              <a:rPr lang="en-US" sz="2800" dirty="0" smtClean="0"/>
              <a:t>General solution</a:t>
            </a:r>
          </a:p>
          <a:p>
            <a:pPr marL="0" indent="0" algn="l" rtl="0">
              <a:buNone/>
            </a:pPr>
            <a:endParaRPr lang="en-US" sz="28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Stochastic model</a:t>
            </a:r>
            <a:endParaRPr lang="he-IL" sz="2800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l" rtl="0"/>
            <a:r>
              <a:rPr lang="en-US" sz="2800" dirty="0"/>
              <a:t>Changing environment</a:t>
            </a:r>
          </a:p>
          <a:p>
            <a:pPr algn="l" rtl="0"/>
            <a:r>
              <a:rPr lang="en-US" sz="2800" dirty="0"/>
              <a:t>Finite populations</a:t>
            </a:r>
          </a:p>
          <a:p>
            <a:pPr algn="l" rtl="0"/>
            <a:r>
              <a:rPr lang="en-US" sz="2800" dirty="0"/>
              <a:t>Competitions between mutational </a:t>
            </a:r>
            <a:r>
              <a:rPr lang="en-US" sz="2800" dirty="0" smtClean="0"/>
              <a:t>strategies</a:t>
            </a:r>
          </a:p>
          <a:p>
            <a:pPr algn="l" rtl="0"/>
            <a:r>
              <a:rPr lang="en-US" sz="2800" dirty="0" smtClean="0"/>
              <a:t>Fixation and extinction</a:t>
            </a:r>
          </a:p>
          <a:p>
            <a:pPr algn="l" rtl="0"/>
            <a:r>
              <a:rPr lang="en-US" sz="2800" dirty="0" smtClean="0"/>
              <a:t>Simulations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he-IL" dirty="0" smtClean="0"/>
              <a:t>SIDEER 2013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err="1" smtClean="0"/>
              <a:t>Yoav</a:t>
            </a:r>
            <a:r>
              <a:rPr lang="en-US" dirty="0" smtClean="0"/>
              <a:t> Ram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DDA39DD-F56F-4D5B-9830-607597A41E0F}" type="slidenum">
              <a:rPr lang="he-IL" smtClean="0"/>
              <a:pPr algn="r"/>
              <a:t>9</a:t>
            </a:fld>
            <a:endParaRPr lang="he-IL" dirty="0"/>
          </a:p>
        </p:txBody>
      </p:sp>
      <p:sp>
        <p:nvSpPr>
          <p:cNvPr id="16" name="Rectangle 15"/>
          <p:cNvSpPr/>
          <p:nvPr/>
        </p:nvSpPr>
        <p:spPr>
          <a:xfrm>
            <a:off x="5508104" y="6309320"/>
            <a:ext cx="3386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/>
              <a:t>Ram &amp; </a:t>
            </a:r>
            <a:r>
              <a:rPr lang="en-US" dirty="0" err="1"/>
              <a:t>Hadany</a:t>
            </a:r>
            <a:r>
              <a:rPr lang="en-US" dirty="0"/>
              <a:t>, </a:t>
            </a:r>
            <a:r>
              <a:rPr lang="en-US" i="1" dirty="0"/>
              <a:t>Evolution </a:t>
            </a:r>
            <a:r>
              <a:rPr lang="en-US" dirty="0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143945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315</TotalTime>
  <Words>540</Words>
  <Application>Microsoft Office PowerPoint</Application>
  <PresentationFormat>On-screen Show (4:3)</PresentationFormat>
  <Paragraphs>139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The role of stress-induced mutation in the emergence of complex adaptations</vt:lpstr>
      <vt:lpstr>Mutation</vt:lpstr>
      <vt:lpstr>Variation in mutation rates</vt:lpstr>
      <vt:lpstr>Variation in mutation rates</vt:lpstr>
      <vt:lpstr>Variation in mutation rates</vt:lpstr>
      <vt:lpstr>Stress-induced mutation</vt:lpstr>
      <vt:lpstr>PowerPoint Presentation</vt:lpstr>
      <vt:lpstr>Evolution of Stress-Induced Mutation</vt:lpstr>
      <vt:lpstr>Evolution of Stress-Induced Mutation</vt:lpstr>
      <vt:lpstr>Deterministic model</vt:lpstr>
      <vt:lpstr>Results</vt:lpstr>
      <vt:lpstr>Stochastic model</vt:lpstr>
      <vt:lpstr>Competitions Summary</vt:lpstr>
      <vt:lpstr>Evolution of Stress-Induced Mutation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stress-induced mutation in the emergence of complex adaptations</dc:title>
  <dc:creator>yoavram</dc:creator>
  <cp:lastModifiedBy>yoavram</cp:lastModifiedBy>
  <cp:revision>13</cp:revision>
  <dcterms:created xsi:type="dcterms:W3CDTF">2013-03-10T12:34:40Z</dcterms:created>
  <dcterms:modified xsi:type="dcterms:W3CDTF">2013-03-11T19:28:04Z</dcterms:modified>
</cp:coreProperties>
</file>