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0"/>
  </p:notesMasterIdLst>
  <p:sldIdLst>
    <p:sldId id="256" r:id="rId2"/>
    <p:sldId id="274" r:id="rId3"/>
    <p:sldId id="304" r:id="rId4"/>
    <p:sldId id="290" r:id="rId5"/>
    <p:sldId id="305" r:id="rId6"/>
    <p:sldId id="296" r:id="rId7"/>
    <p:sldId id="297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3A9BF6-9A80-46B3-8037-7E8411DDA633}">
          <p14:sldIdLst>
            <p14:sldId id="256"/>
            <p14:sldId id="274"/>
            <p14:sldId id="304"/>
            <p14:sldId id="290"/>
            <p14:sldId id="305"/>
            <p14:sldId id="296"/>
            <p14:sldId id="297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8" autoAdjust="0"/>
    <p:restoredTop sz="64947" autoAdjust="0"/>
  </p:normalViewPr>
  <p:slideViewPr>
    <p:cSldViewPr>
      <p:cViewPr varScale="1">
        <p:scale>
          <a:sx n="46" d="100"/>
          <a:sy n="46" d="100"/>
        </p:scale>
        <p:origin x="-20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3C1791-82D0-465D-A48D-8C325218BAC2}" type="datetimeFigureOut">
              <a:rPr lang="he-IL" smtClean="0"/>
              <a:t>י"ז/אדר/תשע"ה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09C3E5E-4F46-4F99-94B7-2E737A7B5F8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5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Hello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Yoav</a:t>
            </a:r>
            <a:r>
              <a:rPr lang="en-US" baseline="0" dirty="0" smtClean="0"/>
              <a:t> Ram from </a:t>
            </a:r>
            <a:r>
              <a:rPr lang="en-US" baseline="0" dirty="0" err="1" smtClean="0"/>
              <a:t>Hadany</a:t>
            </a:r>
            <a:r>
              <a:rPr lang="en-US" baseline="0" dirty="0" smtClean="0"/>
              <a:t> Lab at Tel-Aviv University.</a:t>
            </a:r>
          </a:p>
          <a:p>
            <a:pPr algn="l" rtl="0"/>
            <a:r>
              <a:rPr lang="en-US" baseline="0" dirty="0" smtClean="0"/>
              <a:t>I’d like to thank the organizers for giving me this opportunity.</a:t>
            </a:r>
          </a:p>
          <a:p>
            <a:pPr algn="l" rtl="0"/>
            <a:r>
              <a:rPr lang="en-US" baseline="0" dirty="0" smtClean="0"/>
              <a:t>I’ll talk today about stress-induced mutagenesis and complex adaptation.</a:t>
            </a:r>
          </a:p>
          <a:p>
            <a:pPr algn="l" rtl="0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C3E5E-4F46-4F99-94B7-2E737A7B5F8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159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Stress-induced mutation is the phenomenon in which stressed</a:t>
            </a:r>
            <a:r>
              <a:rPr lang="en-US" baseline="0" dirty="0" smtClean="0"/>
              <a:t> or maladapted individuals increase their mutation rate, sometime by several orders of magnitude.</a:t>
            </a:r>
          </a:p>
          <a:p>
            <a:pPr algn="l" rtl="0"/>
            <a:r>
              <a:rPr lang="en-US" baseline="0" dirty="0" smtClean="0"/>
              <a:t>Stress-induced mutation was studied in E coli and other species of bacteria, as well as yeast, </a:t>
            </a:r>
            <a:r>
              <a:rPr lang="en-US" baseline="0" dirty="0" err="1" smtClean="0"/>
              <a:t>algea</a:t>
            </a:r>
            <a:r>
              <a:rPr lang="en-US" baseline="0" dirty="0" smtClean="0"/>
              <a:t> and even flies and human cancer cells.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C3E5E-4F46-4F99-94B7-2E737A7B5F8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43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 my PhD I</a:t>
            </a:r>
            <a:r>
              <a:rPr lang="en-US" baseline="0" dirty="0" smtClean="0"/>
              <a:t> focused on the causes and </a:t>
            </a:r>
            <a:r>
              <a:rPr lang="en-US" baseline="0" dirty="0" err="1" smtClean="0"/>
              <a:t>consecuences</a:t>
            </a:r>
            <a:r>
              <a:rPr lang="en-US" baseline="0" dirty="0" smtClean="0"/>
              <a:t> of stress induced mutation.</a:t>
            </a:r>
          </a:p>
          <a:p>
            <a:pPr algn="l" rtl="0"/>
            <a:r>
              <a:rPr lang="en-US" baseline="0" dirty="0" smtClean="0"/>
              <a:t>In the first paper we showed that stress induced mutation can be selected due to the beneficial mutations it generates during both adaptation and in a constant environment.</a:t>
            </a:r>
          </a:p>
          <a:p>
            <a:pPr algn="l" rtl="0"/>
            <a:r>
              <a:rPr lang="en-US" baseline="0" dirty="0" smtClean="0"/>
              <a:t>In the second paper we studied the effect of stress induced mutation on the evolution of complex adaptations.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C3E5E-4F46-4F99-94B7-2E737A7B5F8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622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aseline="0" dirty="0" smtClean="0"/>
              <a:t>A classical problem in evolutionary biology which was raised by Wright in the 1930’s is: if an adaptation requires two or more separately deleterious mutations, how can this adaptation evolve?</a:t>
            </a:r>
            <a:endParaRPr lang="en-US" dirty="0" smtClean="0"/>
          </a:p>
          <a:p>
            <a:pPr algn="l" rtl="0"/>
            <a:r>
              <a:rPr lang="en-US" baseline="0" dirty="0" smtClean="0"/>
              <a:t>Consider this diagram of a complex fitness landscape.</a:t>
            </a:r>
          </a:p>
          <a:p>
            <a:pPr algn="l" rtl="0"/>
            <a:r>
              <a:rPr lang="en-US" baseline="0" dirty="0" smtClean="0"/>
              <a:t>Moving in the landscape (on the x-axis) means changing the genotype, which causes a change in the elevation which describes the fitness of the population.</a:t>
            </a:r>
          </a:p>
          <a:p>
            <a:pPr algn="l" rtl="0"/>
            <a:r>
              <a:rPr lang="en-US" baseline="0" dirty="0" smtClean="0"/>
              <a:t>In order for a population to successfully move from a low adaptive peak to a higher one, it must go through a fitness valley.</a:t>
            </a:r>
          </a:p>
          <a:p>
            <a:pPr algn="l" rtl="0"/>
            <a:r>
              <a:rPr lang="en-US" baseline="0" dirty="0" smtClean="0"/>
              <a:t>However, selection acts to push the population towards the nearest peak. So how can a population shift from one adaptive peak to a higher one?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C3E5E-4F46-4F99-94B7-2E737A7B5F8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650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To study this problem we used analytic models</a:t>
            </a:r>
            <a:r>
              <a:rPr lang="en-US" baseline="0" dirty="0" smtClean="0"/>
              <a:t> and simulations.</a:t>
            </a:r>
          </a:p>
          <a:p>
            <a:pPr algn="l" rtl="0"/>
            <a:r>
              <a:rPr lang="en-US" baseline="0" dirty="0" smtClean="0"/>
              <a:t>The model follows allele frequencies in the population over many generation and tries to estimate the probability that an </a:t>
            </a:r>
            <a:r>
              <a:rPr lang="en-US" dirty="0" smtClean="0"/>
              <a:t>adapted mutant appears</a:t>
            </a:r>
            <a:r>
              <a:rPr lang="en-US" baseline="0" dirty="0" smtClean="0"/>
              <a:t> and goes to fixation.</a:t>
            </a:r>
          </a:p>
          <a:p>
            <a:pPr algn="l" rtl="0"/>
            <a:r>
              <a:rPr lang="en-US" baseline="0" dirty="0" smtClean="0"/>
              <a:t>The simulations are more general and are used to check the model assumptions and results.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C3E5E-4F46-4F99-94B7-2E737A7B5F8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868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This figure</a:t>
            </a:r>
            <a:r>
              <a:rPr lang="en-US" baseline="0" dirty="0" smtClean="0"/>
              <a:t> shows the adaptation rate on the y-axis and the mutation rate on the x-axis.</a:t>
            </a:r>
          </a:p>
          <a:p>
            <a:pPr algn="l" rtl="0"/>
            <a:r>
              <a:rPr lang="en-US" baseline="0" dirty="0" smtClean="0"/>
              <a:t>The figure shows that a stress-induced mutation increases the adaptation rate even when it only increases the mutation rate of stressed individuals.</a:t>
            </a:r>
          </a:p>
          <a:p>
            <a:pPr algn="l" rtl="0"/>
            <a:r>
              <a:rPr lang="en-US" baseline="0" dirty="0" smtClean="0"/>
              <a:t>This is a log scale so the increase in adaptation rate is significant.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C3E5E-4F46-4F99-94B7-2E737A7B5F8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672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Zooming out, we can see here the adaptability – the ability</a:t>
            </a:r>
            <a:r>
              <a:rPr lang="en-US" baseline="0" dirty="0" smtClean="0"/>
              <a:t> to adapt – and the adaptedness – the ability to remain adapted.</a:t>
            </a:r>
          </a:p>
          <a:p>
            <a:pPr algn="l" rtl="0"/>
            <a:r>
              <a:rPr lang="en-US" baseline="0" dirty="0" smtClean="0"/>
              <a:t>We can see, in red, that constitutive mutation increases the mutation rate it increases the adaptability but </a:t>
            </a:r>
            <a:r>
              <a:rPr lang="en-US" baseline="0" dirty="0" err="1" smtClean="0"/>
              <a:t>decreseas</a:t>
            </a:r>
            <a:r>
              <a:rPr lang="en-US" baseline="0" dirty="0" smtClean="0"/>
              <a:t> the adaptedness.</a:t>
            </a:r>
          </a:p>
          <a:p>
            <a:pPr algn="l" rtl="0"/>
            <a:r>
              <a:rPr lang="en-US" baseline="0" dirty="0" smtClean="0"/>
              <a:t>Stress induced mutation on the other hand increases the adaptability without compromising the adaptedness.</a:t>
            </a:r>
          </a:p>
          <a:p>
            <a:pPr algn="l" rtl="0"/>
            <a:r>
              <a:rPr lang="en-US" baseline="0" dirty="0" smtClean="0"/>
              <a:t>Therefore stress-induced mutation can be considered a more efficient evolutionary strategy.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C3E5E-4F46-4F99-94B7-2E737A7B5F8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990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I’d like to thank my advisor,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Lilach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Hadany</a:t>
            </a:r>
            <a:r>
              <a:rPr lang="en-US" baseline="0" dirty="0" smtClean="0"/>
              <a:t>, my </a:t>
            </a:r>
            <a:r>
              <a:rPr lang="en-US" dirty="0" smtClean="0"/>
              <a:t>lab members</a:t>
            </a:r>
            <a:r>
              <a:rPr lang="en-US" baseline="0" dirty="0" smtClean="0"/>
              <a:t> and funders.</a:t>
            </a:r>
          </a:p>
          <a:p>
            <a:pPr algn="l" rtl="0"/>
            <a:r>
              <a:rPr lang="en-US" baseline="0" dirty="0" smtClean="0"/>
              <a:t>If you have any questions I’ll be glad to answer them later on next to my poster or in email.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C3E5E-4F46-4F99-94B7-2E737A7B5F8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22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6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3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March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9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244" y="-171400"/>
            <a:ext cx="9036496" cy="4571999"/>
          </a:xfrm>
        </p:spPr>
        <p:txBody>
          <a:bodyPr>
            <a:normAutofit/>
          </a:bodyPr>
          <a:lstStyle/>
          <a:p>
            <a:pPr algn="ctr" rtl="0"/>
            <a:r>
              <a:rPr lang="en-US" sz="6000" dirty="0" smtClean="0"/>
              <a:t>Stress-induced mutagenesis </a:t>
            </a:r>
            <a:r>
              <a:rPr lang="en-US" sz="6000" dirty="0" smtClean="0"/>
              <a:t>&amp; complex </a:t>
            </a:r>
            <a:r>
              <a:rPr lang="en-US" sz="6000" dirty="0" smtClean="0"/>
              <a:t>adaptation</a:t>
            </a:r>
            <a:endParaRPr lang="he-IL" sz="60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645024"/>
            <a:ext cx="8208912" cy="2664296"/>
          </a:xfrm>
        </p:spPr>
        <p:txBody>
          <a:bodyPr>
            <a:normAutofit/>
          </a:bodyPr>
          <a:lstStyle/>
          <a:p>
            <a:pPr rtl="0"/>
            <a:r>
              <a:rPr lang="en-US" sz="4000" dirty="0" err="1" smtClean="0">
                <a:solidFill>
                  <a:schemeClr val="tx1"/>
                </a:solidFill>
              </a:rPr>
              <a:t>Yoav</a:t>
            </a:r>
            <a:r>
              <a:rPr lang="en-US" sz="4000" dirty="0" smtClean="0">
                <a:solidFill>
                  <a:schemeClr val="tx1"/>
                </a:solidFill>
              </a:rPr>
              <a:t> Ram</a:t>
            </a:r>
          </a:p>
          <a:p>
            <a:pPr rtl="0"/>
            <a:r>
              <a:rPr lang="en-US" sz="2800" dirty="0" err="1" smtClean="0">
                <a:solidFill>
                  <a:schemeClr val="tx1"/>
                </a:solidFill>
              </a:rPr>
              <a:t>Hadany</a:t>
            </a:r>
            <a:r>
              <a:rPr lang="en-US" sz="2800" dirty="0" smtClean="0">
                <a:solidFill>
                  <a:schemeClr val="tx1"/>
                </a:solidFill>
              </a:rPr>
              <a:t> Lab</a:t>
            </a:r>
          </a:p>
          <a:p>
            <a:pPr rtl="0"/>
            <a:r>
              <a:rPr lang="en-US" sz="2800" dirty="0" smtClean="0">
                <a:solidFill>
                  <a:schemeClr val="tx1"/>
                </a:solidFill>
              </a:rPr>
              <a:t>Dept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dirty="0" smtClean="0">
                <a:solidFill>
                  <a:schemeClr val="tx1"/>
                </a:solidFill>
              </a:rPr>
              <a:t> of Molecular Biology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dirty="0" smtClean="0">
                <a:solidFill>
                  <a:schemeClr val="tx1"/>
                </a:solidFill>
              </a:rPr>
              <a:t>Ecology </a:t>
            </a:r>
            <a:r>
              <a:rPr lang="en-US" sz="2800" dirty="0">
                <a:solidFill>
                  <a:schemeClr val="tx1"/>
                </a:solidFill>
              </a:rPr>
              <a:t>of </a:t>
            </a:r>
            <a:r>
              <a:rPr lang="en-US" sz="2800" dirty="0" smtClean="0">
                <a:solidFill>
                  <a:schemeClr val="tx1"/>
                </a:solidFill>
              </a:rPr>
              <a:t>Plants</a:t>
            </a:r>
            <a:endParaRPr lang="en-US" sz="2800" dirty="0">
              <a:solidFill>
                <a:schemeClr val="tx1"/>
              </a:solidFill>
            </a:endParaRPr>
          </a:p>
          <a:p>
            <a:pPr rtl="0"/>
            <a:r>
              <a:rPr lang="en-US" sz="2800" dirty="0" smtClean="0">
                <a:solidFill>
                  <a:schemeClr val="tx1"/>
                </a:solidFill>
              </a:rPr>
              <a:t>Life Sciences Faculty</a:t>
            </a:r>
          </a:p>
          <a:p>
            <a:pPr rtl="0"/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30" name="Picture 6" descr="דף הבית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6256760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52320" y="57398"/>
            <a:ext cx="1633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March 12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Two2Many</a:t>
            </a:r>
          </a:p>
          <a:p>
            <a:r>
              <a:rPr lang="en-US" dirty="0" smtClean="0"/>
              <a:t>Weizmann Inst.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60026" y="4912568"/>
            <a:ext cx="2190635" cy="1752600"/>
            <a:chOff x="154346" y="4495800"/>
            <a:chExt cx="2190635" cy="1752600"/>
          </a:xfrm>
        </p:grpSpPr>
        <p:pic>
          <p:nvPicPr>
            <p:cNvPr id="13" name="Picture 2" descr="Drosophila melanogaster - side (aka)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46" y="4495800"/>
              <a:ext cx="2160000" cy="1674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67544" y="5879068"/>
              <a:ext cx="18774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D. Melanogaster</a:t>
              </a:r>
              <a:endParaRPr lang="he-IL" dirty="0"/>
            </a:p>
          </p:txBody>
        </p: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>
          <a:xfrm>
            <a:off x="2699792" y="678086"/>
            <a:ext cx="3816424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Stress-induced mutation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3848" y="577429"/>
            <a:ext cx="2164434" cy="2160379"/>
            <a:chOff x="168168" y="173981"/>
            <a:chExt cx="2164434" cy="2160379"/>
          </a:xfrm>
        </p:grpSpPr>
        <p:pic>
          <p:nvPicPr>
            <p:cNvPr id="7" name="Picture 5" descr="D:\My Documents\yoavram\sim\presentation\Chlamydomonas_(10000x)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3"/>
            <a:stretch/>
          </p:blipFill>
          <p:spPr bwMode="auto">
            <a:xfrm>
              <a:off x="172602" y="223696"/>
              <a:ext cx="2160000" cy="211066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68168" y="173981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Green </a:t>
              </a:r>
              <a:r>
                <a:rPr lang="en-US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algea</a:t>
              </a:r>
              <a:endParaRPr lang="he-I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0026" y="3006204"/>
            <a:ext cx="2160000" cy="1656184"/>
            <a:chOff x="154346" y="2622253"/>
            <a:chExt cx="2160000" cy="1656184"/>
          </a:xfrm>
        </p:grpSpPr>
        <p:pic>
          <p:nvPicPr>
            <p:cNvPr id="10" name="Picture 4" descr="D:\My Documents\yoavram\sim\presentation\Bacillus_subtilis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46" y="2622253"/>
              <a:ext cx="2160000" cy="16200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166395" y="3909105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B</a:t>
              </a:r>
              <a:r>
                <a:rPr lang="en-US" i="1" dirty="0"/>
                <a:t>acillus </a:t>
              </a:r>
              <a:r>
                <a:rPr lang="en-US" i="1" dirty="0" err="1" smtClean="0"/>
                <a:t>subtilis</a:t>
              </a:r>
              <a:endParaRPr lang="he-IL" i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09249" y="695530"/>
            <a:ext cx="1921281" cy="1696758"/>
            <a:chOff x="2572675" y="2659186"/>
            <a:chExt cx="1921281" cy="1696758"/>
          </a:xfrm>
        </p:grpSpPr>
        <p:pic>
          <p:nvPicPr>
            <p:cNvPr id="16" name="Picture 4" descr="http://upload.wikimedia.org/wikipedia/commons/thumb/6/6a/CelegansGoldsteinLabUNC.jpg/200px-CelegansGoldsteinLabUNC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56" y="2659186"/>
              <a:ext cx="1905000" cy="16192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2572675" y="3986612"/>
              <a:ext cx="13644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Nematodes</a:t>
              </a:r>
              <a:endParaRPr lang="he-IL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4130" y="4950668"/>
            <a:ext cx="2571750" cy="1790700"/>
            <a:chOff x="2623369" y="4533900"/>
            <a:chExt cx="2571750" cy="1790700"/>
          </a:xfrm>
        </p:grpSpPr>
        <p:pic>
          <p:nvPicPr>
            <p:cNvPr id="19" name="Picture 6" descr="http://upload.wikimedia.org/wikipedia/commons/thumb/0/0a/TB_Culture.jpg/270px-TB_Culture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3369" y="4533900"/>
              <a:ext cx="2571750" cy="17145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064227" y="5955268"/>
              <a:ext cx="17363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i="1" dirty="0" smtClean="0">
                  <a:solidFill>
                    <a:schemeClr val="bg1"/>
                  </a:solidFill>
                </a:rPr>
                <a:t>M. tuberculosis</a:t>
              </a:r>
              <a:endParaRPr lang="he-IL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149280" y="2608312"/>
            <a:ext cx="2381250" cy="2017892"/>
            <a:chOff x="6477000" y="2641545"/>
            <a:chExt cx="2381250" cy="2017892"/>
          </a:xfrm>
        </p:grpSpPr>
        <p:pic>
          <p:nvPicPr>
            <p:cNvPr id="22" name="Picture 8" descr="http://upload.wikimedia.org/wikipedia/commons/thumb/3/32/EscherichiaColi_NIAID.jpg/250px-EscherichiaColi_NIAID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659186"/>
              <a:ext cx="2381250" cy="20002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8036773" y="2641545"/>
              <a:ext cx="8130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E. coli</a:t>
              </a:r>
              <a:endParaRPr lang="he-IL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89848" y="4950668"/>
            <a:ext cx="2240682" cy="1674933"/>
            <a:chOff x="-2426778" y="3052406"/>
            <a:chExt cx="2240682" cy="1674933"/>
          </a:xfrm>
        </p:grpSpPr>
        <p:pic>
          <p:nvPicPr>
            <p:cNvPr id="25" name="Picture 10" descr="http://upload.wikimedia.org/wikipedia/commons/thumb/7/74/Listeria_monocytogenes_PHIL_2287_lores.jpg/230px-Listeria_monocytogenes_PHIL_2287_lores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78" b="21667"/>
            <a:stretch/>
          </p:blipFill>
          <p:spPr bwMode="auto">
            <a:xfrm>
              <a:off x="-2376846" y="3052406"/>
              <a:ext cx="2190750" cy="163646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-2426778" y="4358007"/>
              <a:ext cx="21339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i="1" dirty="0"/>
                <a:t> L. </a:t>
              </a:r>
              <a:r>
                <a:rPr lang="en-US" i="1" dirty="0" err="1"/>
                <a:t>monocytogenes</a:t>
              </a:r>
              <a:endParaRPr lang="he-IL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42355" y="2392288"/>
            <a:ext cx="2799421" cy="2214704"/>
            <a:chOff x="6100066" y="223696"/>
            <a:chExt cx="2799421" cy="2214704"/>
          </a:xfrm>
        </p:grpSpPr>
        <p:pic>
          <p:nvPicPr>
            <p:cNvPr id="29" name="Picture 12" descr="natural alternative cancer treatments therap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066" y="223696"/>
              <a:ext cx="2758184" cy="2206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6880986" y="2069068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Breast cancer cell</a:t>
              </a:r>
              <a:endParaRPr lang="he-I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8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Causes and </a:t>
            </a:r>
            <a:r>
              <a:rPr lang="en-US" dirty="0" smtClean="0"/>
              <a:t>consequences </a:t>
            </a:r>
            <a:r>
              <a:rPr lang="en-US" dirty="0" smtClean="0"/>
              <a:t>of </a:t>
            </a:r>
            <a:r>
              <a:rPr lang="en-US" dirty="0"/>
              <a:t>Stress-induced </a:t>
            </a:r>
            <a:r>
              <a:rPr lang="en-US" dirty="0" smtClean="0"/>
              <a:t>mutation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91264" cy="4373563"/>
          </a:xfrm>
        </p:spPr>
        <p:txBody>
          <a:bodyPr>
            <a:noAutofit/>
          </a:bodyPr>
          <a:lstStyle/>
          <a:p>
            <a:pPr algn="l" rtl="0"/>
            <a:r>
              <a:rPr lang="en-US" sz="2800" b="1" dirty="0" smtClean="0">
                <a:solidFill>
                  <a:schemeClr val="tx2"/>
                </a:solidFill>
              </a:rPr>
              <a:t>Evolution of stress-induced mutation:</a:t>
            </a:r>
          </a:p>
          <a:p>
            <a:pPr marL="800100" indent="-457200" algn="l" rtl="0"/>
            <a:r>
              <a:rPr lang="en-US" sz="2800" dirty="0" smtClean="0"/>
              <a:t>SIM can evolve due to 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order selection</a:t>
            </a:r>
          </a:p>
          <a:p>
            <a:pPr marL="800100" indent="-457200" algn="l" rtl="0"/>
            <a:r>
              <a:rPr lang="en-US" sz="2800" dirty="0" smtClean="0"/>
              <a:t>In constant and changing environments</a:t>
            </a:r>
          </a:p>
          <a:p>
            <a:pPr lvl="1" indent="0" rtl="0">
              <a:buNone/>
            </a:pPr>
            <a:r>
              <a:rPr lang="en-US" dirty="0"/>
              <a:t>Ram &amp; </a:t>
            </a:r>
            <a:r>
              <a:rPr lang="en-US" dirty="0" err="1"/>
              <a:t>Hadany</a:t>
            </a:r>
            <a:r>
              <a:rPr lang="en-US" dirty="0"/>
              <a:t>, Evolution 2012</a:t>
            </a:r>
          </a:p>
          <a:p>
            <a:pPr algn="l" rtl="0"/>
            <a:endParaRPr lang="en-US" sz="2800" dirty="0" smtClean="0">
              <a:solidFill>
                <a:schemeClr val="tx2"/>
              </a:solidFill>
            </a:endParaRPr>
          </a:p>
          <a:p>
            <a:pPr algn="l" rtl="0"/>
            <a:r>
              <a:rPr lang="en-US" sz="2800" b="1" dirty="0" smtClean="0">
                <a:solidFill>
                  <a:schemeClr val="tx2"/>
                </a:solidFill>
              </a:rPr>
              <a:t>Consequences of stress-induced mutation:</a:t>
            </a:r>
          </a:p>
          <a:p>
            <a:pPr marL="800100" indent="-457200" algn="l" rtl="0"/>
            <a:r>
              <a:rPr lang="en-US" sz="3200" b="1" dirty="0" smtClean="0"/>
              <a:t>Effect on complex adaptation</a:t>
            </a:r>
            <a:endParaRPr lang="en-US" sz="2800" b="1" i="1" dirty="0" smtClean="0"/>
          </a:p>
          <a:p>
            <a:pPr lvl="1" indent="0" rtl="0">
              <a:buClr>
                <a:srgbClr val="D1282E"/>
              </a:buClr>
              <a:buNone/>
            </a:pPr>
            <a:r>
              <a:rPr lang="en-US" dirty="0" smtClean="0">
                <a:solidFill>
                  <a:srgbClr val="000000"/>
                </a:solidFill>
              </a:rPr>
              <a:t>Ram </a:t>
            </a:r>
            <a:r>
              <a:rPr lang="en-US" dirty="0">
                <a:solidFill>
                  <a:srgbClr val="000000"/>
                </a:solidFill>
              </a:rPr>
              <a:t>&amp; </a:t>
            </a:r>
            <a:r>
              <a:rPr lang="en-US" dirty="0" err="1">
                <a:solidFill>
                  <a:srgbClr val="000000"/>
                </a:solidFill>
              </a:rPr>
              <a:t>Hadany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prstClr val="black"/>
                </a:solidFill>
              </a:rPr>
              <a:t>Proceedings B 2014</a:t>
            </a:r>
            <a:endParaRPr lang="en-US" dirty="0">
              <a:solidFill>
                <a:srgbClr val="000000"/>
              </a:solidFill>
            </a:endParaRPr>
          </a:p>
          <a:p>
            <a:pPr lvl="1" indent="0" algn="l" rtl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http://upload.wikimedia.org/wikipedia/commons/2/29/Le_Dorje_Lakpa_(Himalaya,_N%C3%A9pal)_(8449549937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93" y="564600"/>
            <a:ext cx="7678124" cy="57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981200" y="2969700"/>
            <a:ext cx="469216" cy="469216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5137608" y="2352124"/>
            <a:ext cx="469216" cy="469216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/>
          <p:cNvSpPr/>
          <p:nvPr/>
        </p:nvSpPr>
        <p:spPr>
          <a:xfrm>
            <a:off x="3352800" y="3588692"/>
            <a:ext cx="469216" cy="469216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1315708" y="2298120"/>
            <a:ext cx="1800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Low peak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011344" y="3049796"/>
            <a:ext cx="1152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Valley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1704970"/>
            <a:ext cx="31448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dirty="0" smtClean="0"/>
              <a:t>High peak</a:t>
            </a:r>
            <a:endParaRPr lang="he-IL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39228" y="3252106"/>
            <a:ext cx="813572" cy="57119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67312" y="2821340"/>
            <a:ext cx="1208744" cy="861534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39228" y="2667000"/>
            <a:ext cx="2536828" cy="45862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476" y="980728"/>
            <a:ext cx="677108" cy="4893647"/>
          </a:xfrm>
          <a:prstGeom prst="rect">
            <a:avLst/>
          </a:prstGeom>
          <a:noFill/>
        </p:spPr>
        <p:txBody>
          <a:bodyPr vert="vert270" wrap="square" rtlCol="1">
            <a:spAutoFit/>
          </a:bodyPr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←</a:t>
            </a:r>
            <a:r>
              <a:rPr lang="en-US" sz="3200" b="1" dirty="0" smtClean="0"/>
              <a:t>Fitness</a:t>
            </a:r>
            <a:r>
              <a:rPr lang="en-US" sz="3200" b="1" dirty="0">
                <a:latin typeface="Arial"/>
                <a:cs typeface="Arial"/>
              </a:rPr>
              <a:t>→</a:t>
            </a:r>
            <a:endParaRPr lang="he-IL" sz="3200" b="1" dirty="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8909" y="6309320"/>
            <a:ext cx="4854516" cy="584775"/>
          </a:xfrm>
          <a:prstGeom prst="rect">
            <a:avLst/>
          </a:prstGeom>
          <a:noFill/>
        </p:spPr>
        <p:txBody>
          <a:bodyPr vert="horz" wrap="square" rtlCol="1">
            <a:spAutoFit/>
          </a:bodyPr>
          <a:lstStyle/>
          <a:p>
            <a:pPr algn="ctr"/>
            <a:r>
              <a:rPr lang="en-US" sz="3200" b="1" dirty="0" smtClean="0">
                <a:latin typeface="Arial"/>
                <a:cs typeface="Arial"/>
              </a:rPr>
              <a:t>←</a:t>
            </a:r>
            <a:r>
              <a:rPr lang="en-US" sz="3200" b="1" dirty="0" smtClean="0"/>
              <a:t>Genotype</a:t>
            </a:r>
            <a:r>
              <a:rPr lang="en-US" sz="3200" b="1" dirty="0">
                <a:latin typeface="Arial"/>
                <a:cs typeface="Arial"/>
              </a:rPr>
              <a:t>→</a:t>
            </a:r>
            <a:endParaRPr lang="he-IL" sz="3200" b="1" dirty="0">
              <a:latin typeface="Arial"/>
              <a:cs typeface="Arial"/>
            </a:endParaRPr>
          </a:p>
        </p:txBody>
      </p:sp>
      <p:pic>
        <p:nvPicPr>
          <p:cNvPr id="18" name="Picture 2" descr="http://media-1.web.britannica.com/eb-media/78/41278-004-5D2683F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21" y="116632"/>
            <a:ext cx="1225523" cy="1498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62759" y="1615233"/>
            <a:ext cx="1473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Sewall </a:t>
            </a:r>
            <a:r>
              <a:rPr lang="en-US" dirty="0" smtClean="0"/>
              <a:t>Wright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24" y="257200"/>
            <a:ext cx="7087344" cy="1371600"/>
          </a:xfrm>
        </p:spPr>
        <p:txBody>
          <a:bodyPr/>
          <a:lstStyle/>
          <a:p>
            <a:pPr rtl="0"/>
            <a:r>
              <a:rPr lang="en-US" dirty="0" smtClean="0"/>
              <a:t>Adaptive </a:t>
            </a:r>
            <a:r>
              <a:rPr lang="en-US" dirty="0" smtClean="0"/>
              <a:t>peak </a:t>
            </a:r>
            <a:r>
              <a:rPr lang="en-US" dirty="0" smtClean="0"/>
              <a:t>shifts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748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53226" r="55677"/>
          <a:stretch/>
        </p:blipFill>
        <p:spPr bwMode="auto">
          <a:xfrm>
            <a:off x="7272166" y="2895558"/>
            <a:ext cx="1692322" cy="16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300067" y="4797152"/>
            <a:ext cx="2808437" cy="2088232"/>
            <a:chOff x="876300" y="681038"/>
            <a:chExt cx="7391400" cy="54959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0" y="681038"/>
              <a:ext cx="7391400" cy="549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043608" y="3573016"/>
              <a:ext cx="144016" cy="5040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4525963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smtClean="0">
                <a:solidFill>
                  <a:schemeClr val="tx2"/>
                </a:solidFill>
              </a:rPr>
              <a:t>Model</a:t>
            </a:r>
            <a:endParaRPr lang="en-US" sz="3600" b="1" dirty="0">
              <a:solidFill>
                <a:schemeClr val="tx2"/>
              </a:solidFill>
            </a:endParaRPr>
          </a:p>
          <a:p>
            <a:pPr lvl="1" algn="l" rtl="0"/>
            <a:r>
              <a:rPr lang="en-US" dirty="0" smtClean="0"/>
              <a:t>Follow allele frequencies over many generations</a:t>
            </a:r>
          </a:p>
          <a:p>
            <a:pPr lvl="1" algn="l" rtl="0"/>
            <a:r>
              <a:rPr lang="en-US" dirty="0" smtClean="0"/>
              <a:t>Probability of appearance of adapted mutant</a:t>
            </a:r>
          </a:p>
          <a:p>
            <a:pPr lvl="1" algn="l" rtl="0"/>
            <a:r>
              <a:rPr lang="en-US" dirty="0" smtClean="0"/>
              <a:t>Probability of fixation of </a:t>
            </a:r>
            <a:r>
              <a:rPr lang="en-US" dirty="0"/>
              <a:t>adapted </a:t>
            </a:r>
            <a:r>
              <a:rPr lang="en-US" dirty="0" smtClean="0"/>
              <a:t>mutant</a:t>
            </a:r>
          </a:p>
          <a:p>
            <a:pPr algn="l" rtl="0"/>
            <a:r>
              <a:rPr lang="en-US" sz="3600" b="1" dirty="0">
                <a:solidFill>
                  <a:schemeClr val="tx2"/>
                </a:solidFill>
              </a:rPr>
              <a:t>Simulations </a:t>
            </a:r>
          </a:p>
          <a:p>
            <a:pPr lvl="1" algn="l" rtl="0"/>
            <a:r>
              <a:rPr lang="en-US" dirty="0" smtClean="0"/>
              <a:t>Stochastic realizations of analytic model</a:t>
            </a:r>
          </a:p>
          <a:p>
            <a:pPr lvl="1" algn="l" rtl="0"/>
            <a:r>
              <a:rPr lang="en-US" dirty="0" smtClean="0"/>
              <a:t>Statistical analysis of many replicates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43094" y="1412776"/>
                <a:ext cx="2593402" cy="613373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094" y="1412776"/>
                <a:ext cx="2593402" cy="61337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7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56184"/>
            <a:ext cx="6016508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 smtClean="0"/>
              <a:t>Adaptation rate</a:t>
            </a:r>
            <a:r>
              <a:rPr lang="en-US" dirty="0"/>
              <a:t/>
            </a:r>
            <a:br>
              <a:rPr lang="en-US" dirty="0"/>
            </a:br>
            <a:endParaRPr lang="he-IL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23728" y="1916832"/>
            <a:ext cx="7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885539" y="1700808"/>
            <a:ext cx="2056594" cy="760150"/>
            <a:chOff x="13463618" y="18710349"/>
            <a:chExt cx="2056594" cy="760150"/>
          </a:xfrm>
        </p:grpSpPr>
        <p:sp>
          <p:nvSpPr>
            <p:cNvPr id="11" name="TextBox 10"/>
            <p:cNvSpPr txBox="1"/>
            <p:nvPr/>
          </p:nvSpPr>
          <p:spPr>
            <a:xfrm>
              <a:off x="13483803" y="18710349"/>
              <a:ext cx="2036409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Analytic model</a:t>
              </a:r>
              <a:endParaRPr lang="he-IL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63618" y="19070389"/>
              <a:ext cx="2036409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000" dirty="0" smtClean="0"/>
                <a:t>Simulations</a:t>
              </a:r>
              <a:endParaRPr lang="he-IL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39869" y="2060848"/>
            <a:ext cx="126000" cy="387533"/>
            <a:chOff x="12637723" y="19116000"/>
            <a:chExt cx="126000" cy="387533"/>
          </a:xfrm>
        </p:grpSpPr>
        <p:sp>
          <p:nvSpPr>
            <p:cNvPr id="14" name="Oval 13"/>
            <p:cNvSpPr/>
            <p:nvPr/>
          </p:nvSpPr>
          <p:spPr>
            <a:xfrm>
              <a:off x="12637723" y="19244022"/>
              <a:ext cx="126000" cy="12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2700800" y="19116000"/>
              <a:ext cx="0" cy="387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979712" y="876980"/>
            <a:ext cx="54404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CM: constitutive </a:t>
            </a:r>
            <a:r>
              <a:rPr lang="en-US" sz="2400" dirty="0" smtClean="0">
                <a:solidFill>
                  <a:schemeClr val="accent2"/>
                </a:solidFill>
              </a:rPr>
              <a:t>mutation</a:t>
            </a:r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SIM: stress-induced </a:t>
            </a:r>
            <a:r>
              <a:rPr lang="en-US" sz="2400" dirty="0" smtClean="0">
                <a:solidFill>
                  <a:schemeClr val="accent1"/>
                </a:solidFill>
              </a:rPr>
              <a:t>mutation</a:t>
            </a:r>
            <a:endParaRPr lang="he-IL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space\ruggedsim\manuscript\ram_f4_E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75" y="1412776"/>
            <a:ext cx="685800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19256" cy="13716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SIM breaks the trade-off between </a:t>
            </a:r>
            <a:r>
              <a:rPr lang="en-US" i="1" dirty="0" smtClean="0"/>
              <a:t>adaptability</a:t>
            </a:r>
            <a:r>
              <a:rPr lang="en-US" dirty="0" smtClean="0"/>
              <a:t> and </a:t>
            </a:r>
            <a:r>
              <a:rPr lang="en-US" i="1" dirty="0" err="1" smtClean="0"/>
              <a:t>adaptedness</a:t>
            </a:r>
            <a:endParaRPr lang="he-I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Acknowledgments</a:t>
            </a:r>
            <a:endParaRPr lang="he-I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76055" y="1772816"/>
            <a:ext cx="2112369" cy="1296144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2200" b="1" dirty="0" err="1">
                <a:solidFill>
                  <a:srgbClr val="000000"/>
                </a:solidFill>
              </a:rPr>
              <a:t>Amalia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Biron-Zigle</a:t>
            </a:r>
            <a:r>
              <a:rPr lang="en-US" sz="2200" b="1" dirty="0">
                <a:solidFill>
                  <a:srgbClr val="000000"/>
                </a:solidFill>
              </a:rPr>
              <a:t> Foundation</a:t>
            </a:r>
          </a:p>
          <a:p>
            <a:pPr marL="0" indent="0" algn="ctr" rtl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3187" y="1700808"/>
            <a:ext cx="4536504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err="1" smtClean="0"/>
              <a:t>Lilach</a:t>
            </a:r>
            <a:r>
              <a:rPr lang="en-US" sz="3200" dirty="0" smtClean="0"/>
              <a:t> </a:t>
            </a:r>
            <a:r>
              <a:rPr lang="en-US" sz="3200" dirty="0" err="1" smtClean="0"/>
              <a:t>Hadany</a:t>
            </a:r>
            <a:endParaRPr lang="en-US" sz="3200" dirty="0" smtClean="0"/>
          </a:p>
          <a:p>
            <a:pPr algn="l" rtl="0"/>
            <a:r>
              <a:rPr lang="en-US" sz="2400" dirty="0" smtClean="0"/>
              <a:t>Uri </a:t>
            </a:r>
            <a:r>
              <a:rPr lang="en-US" sz="2400" dirty="0" err="1" smtClean="0"/>
              <a:t>Obolski</a:t>
            </a:r>
            <a:endParaRPr lang="en-US" sz="2400" dirty="0" smtClean="0"/>
          </a:p>
          <a:p>
            <a:pPr algn="l" rtl="0"/>
            <a:r>
              <a:rPr lang="en-US" sz="2400" dirty="0" smtClean="0"/>
              <a:t>Ariel </a:t>
            </a:r>
            <a:r>
              <a:rPr lang="en-US" sz="2400" dirty="0" err="1" smtClean="0"/>
              <a:t>Guiejman</a:t>
            </a:r>
            <a:endParaRPr lang="en-US" sz="2400" dirty="0" smtClean="0"/>
          </a:p>
          <a:p>
            <a:pPr algn="l" rtl="0"/>
            <a:r>
              <a:rPr lang="en-US" sz="2400" dirty="0" err="1" smtClean="0"/>
              <a:t>Eyal</a:t>
            </a:r>
            <a:r>
              <a:rPr lang="en-US" sz="2400" dirty="0" smtClean="0"/>
              <a:t> Zinger</a:t>
            </a:r>
          </a:p>
          <a:p>
            <a:pPr algn="l" rtl="0"/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413187" y="4780309"/>
            <a:ext cx="4913312" cy="1384995"/>
            <a:chOff x="1026840" y="5356373"/>
            <a:chExt cx="4913312" cy="1384995"/>
          </a:xfrm>
        </p:grpSpPr>
        <p:pic>
          <p:nvPicPr>
            <p:cNvPr id="14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932512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55004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40" y="630932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1368152" y="5356373"/>
              <a:ext cx="4572000" cy="1384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 rtl="0"/>
              <a:r>
                <a:rPr lang="en-US" sz="2800" b="1" dirty="0" smtClean="0"/>
                <a:t>yoavram@gmail.com</a:t>
              </a:r>
              <a:endParaRPr lang="en-US" sz="2800" b="1" dirty="0"/>
            </a:p>
            <a:p>
              <a:pPr algn="l" rtl="0"/>
              <a:r>
                <a:rPr lang="en-US" sz="2800" b="1" dirty="0" smtClean="0"/>
                <a:t>@</a:t>
              </a:r>
              <a:r>
                <a:rPr lang="en-US" sz="2800" b="1" dirty="0"/>
                <a:t>yoavram</a:t>
              </a:r>
            </a:p>
            <a:p>
              <a:pPr algn="l" rtl="0"/>
              <a:r>
                <a:rPr lang="en-US" sz="2800" b="1" dirty="0" smtClean="0"/>
                <a:t>www.yoavram.com</a:t>
              </a:r>
            </a:p>
          </p:txBody>
        </p:sp>
      </p:grpSp>
      <p:sp>
        <p:nvSpPr>
          <p:cNvPr id="18" name="Title 1"/>
          <p:cNvSpPr txBox="1">
            <a:spLocks/>
          </p:cNvSpPr>
          <p:nvPr/>
        </p:nvSpPr>
        <p:spPr>
          <a:xfrm>
            <a:off x="467544" y="3353544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dirty="0" smtClean="0"/>
              <a:t>Contact</a:t>
            </a:r>
            <a:endParaRPr lang="he-IL" dirty="0"/>
          </a:p>
        </p:txBody>
      </p:sp>
      <p:pic>
        <p:nvPicPr>
          <p:cNvPr id="1026" name="Picture 2" descr="D:\projects\sim\presentation\mary_curi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249120"/>
            <a:ext cx="1292194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rojects\sim\presentation\is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44" y="4869320"/>
            <a:ext cx="1682456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942184" y="1772816"/>
            <a:ext cx="19979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0000"/>
                </a:solidFill>
              </a:rPr>
              <a:t>Manna </a:t>
            </a:r>
            <a:r>
              <a:rPr lang="en-US" sz="2200" b="1" dirty="0">
                <a:solidFill>
                  <a:srgbClr val="000000"/>
                </a:solidFill>
              </a:rPr>
              <a:t>Center for Plants </a:t>
            </a:r>
            <a:r>
              <a:rPr lang="en-US" sz="2200" b="1" dirty="0" smtClean="0">
                <a:solidFill>
                  <a:srgbClr val="000000"/>
                </a:solidFill>
              </a:rPr>
              <a:t>Biosciences</a:t>
            </a:r>
            <a:endParaRPr lang="he-IL" sz="2200" dirty="0"/>
          </a:p>
        </p:txBody>
      </p:sp>
    </p:spTree>
    <p:extLst>
      <p:ext uri="{BB962C8B-B14F-4D97-AF65-F5344CB8AC3E}">
        <p14:creationId xmlns:p14="http://schemas.microsoft.com/office/powerpoint/2010/main" val="40099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705</Words>
  <Application>Microsoft Office PowerPoint</Application>
  <PresentationFormat>On-screen Show (4:3)</PresentationFormat>
  <Paragraphs>99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Stress-induced mutagenesis &amp; complex adaptation</vt:lpstr>
      <vt:lpstr>Stress-induced mutation</vt:lpstr>
      <vt:lpstr>Causes and consequences of Stress-induced mutation</vt:lpstr>
      <vt:lpstr>Adaptive peak shifts</vt:lpstr>
      <vt:lpstr>Methods</vt:lpstr>
      <vt:lpstr>Adaptation rate </vt:lpstr>
      <vt:lpstr>SIM breaks the trade-off between adaptability and adaptedness</vt:lpstr>
      <vt:lpstr>Acknowledgments</vt:lpstr>
    </vt:vector>
  </TitlesOfParts>
  <Company>TAU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Stress-induced mutagenesis: population genetics models</dc:title>
  <dc:creator>Yoav Ram</dc:creator>
  <cp:lastModifiedBy>Yoav Ram</cp:lastModifiedBy>
  <cp:revision>72</cp:revision>
  <dcterms:created xsi:type="dcterms:W3CDTF">2013-10-16T06:44:56Z</dcterms:created>
  <dcterms:modified xsi:type="dcterms:W3CDTF">2015-03-10T07:45:47Z</dcterms:modified>
</cp:coreProperties>
</file>