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999538" cy="7920038"/>
  <p:notesSz cx="6858000" cy="9144000"/>
  <p:defaultTextStyle>
    <a:defPPr>
      <a:defRPr lang="en-US"/>
    </a:defPPr>
    <a:lvl1pPr marL="0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1pPr>
    <a:lvl2pPr marL="337299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2pPr>
    <a:lvl3pPr marL="674596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3pPr>
    <a:lvl4pPr marL="1011896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4pPr>
    <a:lvl5pPr marL="1349191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5pPr>
    <a:lvl6pPr marL="1686488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6pPr>
    <a:lvl7pPr marL="2023788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7pPr>
    <a:lvl8pPr marL="2361084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8pPr>
    <a:lvl9pPr marL="2698383" algn="l" defTabSz="674596" rtl="0" eaLnBrk="1" latinLnBrk="0" hangingPunct="1">
      <a:defRPr sz="13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3"/>
    <p:restoredTop sz="91429"/>
  </p:normalViewPr>
  <p:slideViewPr>
    <p:cSldViewPr snapToGrid="0" snapToObjects="1">
      <p:cViewPr>
        <p:scale>
          <a:sx n="114" d="100"/>
          <a:sy n="114" d="100"/>
        </p:scale>
        <p:origin x="10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B058-386F-9B49-BBAA-81457E6829F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EDEB-F302-BF41-949E-77A36C6D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95"/>
          <p:cNvSpPr/>
          <p:nvPr/>
        </p:nvSpPr>
        <p:spPr>
          <a:xfrm>
            <a:off x="6552864" y="1495367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523889" y="1141918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276509" y="1438325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581310" y="1743126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88183" y="1489000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759700" y="956437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325726" y="1489744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1627" y="1708465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231204" y="1175808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028497" y="1089730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840803" y="1785408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7603344" y="1276786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45603" y="2090208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447228" y="2139061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5927686" y="1208465"/>
            <a:ext cx="504055" cy="5040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333094" y="3273682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645103" y="3455712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242157" y="3647144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068710" y="3698091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507672" y="3222793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724252" y="3778419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306253" y="3698836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7342154" y="3917556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237390" y="4156609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009023" y="3298821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821330" y="3994500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83870" y="3485877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126130" y="4299300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427755" y="4348152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647911" y="6163805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303454" y="6264915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2921355" y="6383269"/>
            <a:ext cx="504055" cy="504055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400532" y="6460215"/>
            <a:ext cx="504055" cy="504055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088183" y="6241185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637691" y="6410716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649204" y="5987176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743725" y="6321513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325726" y="6241929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361627" y="6460650"/>
            <a:ext cx="504055" cy="504055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231204" y="5927995"/>
            <a:ext cx="504055" cy="504055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6256864" y="6699703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028497" y="5841915"/>
            <a:ext cx="504055" cy="504055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6840803" y="6537594"/>
            <a:ext cx="504055" cy="504055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7603344" y="6028971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882932" y="6328661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6584625" y="6761694"/>
            <a:ext cx="504055" cy="50405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394555" y="3799544"/>
            <a:ext cx="504055" cy="50405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atin typeface="Calibri Regular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722605" y="1438216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55264" y="5107860"/>
            <a:ext cx="87129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35489" y="98078"/>
            <a:ext cx="7852855" cy="954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cs typeface="Calibri Regular" charset="0"/>
              </a:rPr>
              <a:t>A</a:t>
            </a:r>
            <a:r>
              <a:rPr lang="en-US" sz="2401" dirty="0" smtClean="0">
                <a:cs typeface="Calibri Regular" charset="0"/>
              </a:rPr>
              <a:t> Estimate </a:t>
            </a:r>
            <a:r>
              <a:rPr lang="en-US" sz="2401" b="1" dirty="0">
                <a:cs typeface="Calibri Regular" charset="0"/>
              </a:rPr>
              <a:t>growth parameters</a:t>
            </a:r>
            <a:r>
              <a:rPr lang="en-US" sz="2401" dirty="0">
                <a:cs typeface="Calibri Regular" charset="0"/>
              </a:rPr>
              <a:t> from growth in </a:t>
            </a:r>
            <a:r>
              <a:rPr lang="en-US" sz="2401" b="1" dirty="0" smtClean="0">
                <a:cs typeface="Calibri Regular" charset="0"/>
              </a:rPr>
              <a:t>mono-culture</a:t>
            </a:r>
          </a:p>
          <a:p>
            <a:pPr algn="ctr"/>
            <a:r>
              <a:rPr lang="en-US" sz="2401" b="1" i="1" dirty="0">
                <a:cs typeface="Calibri Regular" charset="0"/>
              </a:rPr>
              <a:t>N</a:t>
            </a:r>
            <a:r>
              <a:rPr lang="en-US" sz="2401" b="1" i="1" baseline="-25000" dirty="0">
                <a:cs typeface="Calibri Regular" charset="0"/>
              </a:rPr>
              <a:t>0</a:t>
            </a:r>
            <a:r>
              <a:rPr lang="en-US" sz="2401" b="1" i="1" dirty="0">
                <a:cs typeface="Calibri Regular" charset="0"/>
              </a:rPr>
              <a:t>, r, K, </a:t>
            </a:r>
            <a:r>
              <a:rPr lang="el-GR" sz="2401" b="1" i="1" dirty="0">
                <a:cs typeface="Calibri Regular" charset="0"/>
              </a:rPr>
              <a:t>ν</a:t>
            </a:r>
            <a:r>
              <a:rPr lang="en-US" sz="2401" b="1" i="1" dirty="0">
                <a:cs typeface="Calibri Regular" charset="0"/>
              </a:rPr>
              <a:t>, q</a:t>
            </a:r>
            <a:r>
              <a:rPr lang="en-US" sz="2401" b="1" i="1" baseline="-25000" dirty="0">
                <a:cs typeface="Calibri Regular" charset="0"/>
              </a:rPr>
              <a:t>0</a:t>
            </a:r>
            <a:r>
              <a:rPr lang="en-US" sz="2401" b="1" i="1" dirty="0">
                <a:cs typeface="Calibri Regular" charset="0"/>
              </a:rPr>
              <a:t>, </a:t>
            </a:r>
            <a:r>
              <a:rPr lang="en-US" sz="2401" b="1" i="1" dirty="0" smtClean="0">
                <a:cs typeface="Calibri Regular" charset="0"/>
              </a:rPr>
              <a:t>m</a:t>
            </a:r>
            <a:endParaRPr lang="en-US" sz="2401" b="1" dirty="0"/>
          </a:p>
        </p:txBody>
      </p:sp>
      <p:sp>
        <p:nvSpPr>
          <p:cNvPr id="158" name="Rectangle 157"/>
          <p:cNvSpPr/>
          <p:nvPr/>
        </p:nvSpPr>
        <p:spPr>
          <a:xfrm>
            <a:off x="435486" y="5131683"/>
            <a:ext cx="8804564" cy="954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Calibri Regular" charset="0"/>
              </a:rPr>
              <a:t>B</a:t>
            </a:r>
            <a:r>
              <a:rPr lang="en-US" sz="2400" b="1" dirty="0" smtClean="0">
                <a:cs typeface="Calibri Regular" charset="0"/>
              </a:rPr>
              <a:t> </a:t>
            </a:r>
            <a:r>
              <a:rPr lang="en-US" sz="2401" dirty="0" smtClean="0">
                <a:cs typeface="Calibri Regular" charset="0"/>
              </a:rPr>
              <a:t>Estimate </a:t>
            </a:r>
            <a:r>
              <a:rPr lang="en-US" sz="2401" b="1" dirty="0">
                <a:cs typeface="Calibri Regular" charset="0"/>
              </a:rPr>
              <a:t>competition parameters</a:t>
            </a:r>
            <a:r>
              <a:rPr lang="en-US" sz="2401" dirty="0"/>
              <a:t> </a:t>
            </a:r>
            <a:r>
              <a:rPr lang="en-US" sz="2401" dirty="0">
                <a:cs typeface="Calibri Regular" charset="0"/>
              </a:rPr>
              <a:t>from growth in </a:t>
            </a:r>
            <a:r>
              <a:rPr lang="en-US" sz="2401" b="1" dirty="0">
                <a:cs typeface="Calibri Regular" charset="0"/>
              </a:rPr>
              <a:t>mixed </a:t>
            </a:r>
            <a:r>
              <a:rPr lang="en-US" sz="2401" b="1" dirty="0" smtClean="0">
                <a:cs typeface="Calibri Regular" charset="0"/>
              </a:rPr>
              <a:t>culture</a:t>
            </a:r>
          </a:p>
          <a:p>
            <a:pPr algn="ctr"/>
            <a:r>
              <a:rPr lang="en-US" sz="2401" b="1" i="1" dirty="0" smtClean="0">
                <a:cs typeface="Calibri Regular" charset="0"/>
              </a:rPr>
              <a:t>a</a:t>
            </a:r>
            <a:r>
              <a:rPr lang="en-US" sz="2401" b="1" i="1" baseline="-25000" dirty="0" smtClean="0">
                <a:cs typeface="Calibri Regular" charset="0"/>
              </a:rPr>
              <a:t>1</a:t>
            </a:r>
            <a:r>
              <a:rPr lang="en-US" sz="2401" b="1" i="1" dirty="0" smtClean="0">
                <a:cs typeface="Calibri Regular" charset="0"/>
              </a:rPr>
              <a:t>, a</a:t>
            </a:r>
            <a:r>
              <a:rPr lang="en-US" sz="2401" b="1" i="1" baseline="-25000" dirty="0" smtClean="0">
                <a:cs typeface="Calibri Regular" charset="0"/>
              </a:rPr>
              <a:t>2</a:t>
            </a:r>
            <a:endParaRPr lang="en-US" sz="2401" b="1" i="1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3999807" y="1229265"/>
            <a:ext cx="1350000" cy="960704"/>
            <a:chOff x="5359120" y="3531967"/>
            <a:chExt cx="1350000" cy="960703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 rotWithShape="1">
            <a:blip r:embed="rId2"/>
            <a:srcRect l="439" r="6847"/>
            <a:stretch/>
          </p:blipFill>
          <p:spPr>
            <a:xfrm>
              <a:off x="5359120" y="3531967"/>
              <a:ext cx="1350000" cy="73576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5359120" y="4195666"/>
              <a:ext cx="1350000" cy="297004"/>
              <a:chOff x="3835120" y="1124744"/>
              <a:chExt cx="1345738" cy="297005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>
                <a:off x="3835120" y="1175048"/>
                <a:ext cx="13457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3995938" y="1124744"/>
                <a:ext cx="1008112" cy="29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0"/>
                  <a:t>time</a:t>
                </a:r>
              </a:p>
            </p:txBody>
          </p:sp>
        </p:grpSp>
      </p:grpSp>
      <p:sp>
        <p:nvSpPr>
          <p:cNvPr id="164" name="Oval 163"/>
          <p:cNvSpPr/>
          <p:nvPr/>
        </p:nvSpPr>
        <p:spPr>
          <a:xfrm>
            <a:off x="7450404" y="1996109"/>
            <a:ext cx="504055" cy="50405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 Regular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3995032" y="6048532"/>
            <a:ext cx="1350000" cy="1048413"/>
            <a:chOff x="5354345" y="8305507"/>
            <a:chExt cx="1350000" cy="1048413"/>
          </a:xfrm>
        </p:grpSpPr>
        <p:grpSp>
          <p:nvGrpSpPr>
            <p:cNvPr id="166" name="Group 165"/>
            <p:cNvGrpSpPr/>
            <p:nvPr/>
          </p:nvGrpSpPr>
          <p:grpSpPr>
            <a:xfrm>
              <a:off x="5354345" y="9056916"/>
              <a:ext cx="1350000" cy="297004"/>
              <a:chOff x="5354345" y="9056916"/>
              <a:chExt cx="1350000" cy="297004"/>
            </a:xfrm>
          </p:grpSpPr>
          <p:cxnSp>
            <p:nvCxnSpPr>
              <p:cNvPr id="168" name="Straight Arrow Connector 167"/>
              <p:cNvCxnSpPr/>
              <p:nvPr/>
            </p:nvCxnSpPr>
            <p:spPr>
              <a:xfrm>
                <a:off x="5354345" y="9107220"/>
                <a:ext cx="135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5515162" y="9056916"/>
                <a:ext cx="1008112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0"/>
                  <a:t>time</a:t>
                </a:r>
              </a:p>
            </p:txBody>
          </p:sp>
        </p:grpSp>
        <p:pic>
          <p:nvPicPr>
            <p:cNvPr id="167" name="Picture 166"/>
            <p:cNvPicPr>
              <a:picLocks noChangeAspect="1"/>
            </p:cNvPicPr>
            <p:nvPr/>
          </p:nvPicPr>
          <p:blipFill rotWithShape="1">
            <a:blip r:embed="rId3"/>
            <a:srcRect l="10346" r="10117" b="9447"/>
            <a:stretch/>
          </p:blipFill>
          <p:spPr>
            <a:xfrm>
              <a:off x="5354345" y="8305507"/>
              <a:ext cx="1350000" cy="768502"/>
            </a:xfrm>
            <a:prstGeom prst="rect">
              <a:avLst/>
            </a:prstGeom>
          </p:spPr>
        </p:pic>
      </p:grpSp>
      <p:grpSp>
        <p:nvGrpSpPr>
          <p:cNvPr id="170" name="Group 169"/>
          <p:cNvGrpSpPr/>
          <p:nvPr/>
        </p:nvGrpSpPr>
        <p:grpSpPr>
          <a:xfrm>
            <a:off x="4004516" y="3323275"/>
            <a:ext cx="1350000" cy="1002560"/>
            <a:chOff x="5363829" y="5607684"/>
            <a:chExt cx="1350000" cy="1002560"/>
          </a:xfrm>
        </p:grpSpPr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4"/>
            <a:srcRect l="2118" r="7052"/>
            <a:stretch/>
          </p:blipFill>
          <p:spPr>
            <a:xfrm>
              <a:off x="5363829" y="5607684"/>
              <a:ext cx="1350000" cy="756275"/>
            </a:xfrm>
            <a:prstGeom prst="rect">
              <a:avLst/>
            </a:prstGeom>
          </p:spPr>
        </p:pic>
        <p:grpSp>
          <p:nvGrpSpPr>
            <p:cNvPr id="172" name="Group 171"/>
            <p:cNvGrpSpPr/>
            <p:nvPr/>
          </p:nvGrpSpPr>
          <p:grpSpPr>
            <a:xfrm>
              <a:off x="5363829" y="6313240"/>
              <a:ext cx="1350000" cy="297004"/>
              <a:chOff x="5363829" y="6313240"/>
              <a:chExt cx="1350000" cy="297004"/>
            </a:xfrm>
          </p:grpSpPr>
          <p:cxnSp>
            <p:nvCxnSpPr>
              <p:cNvPr id="173" name="Straight Arrow Connector 172"/>
              <p:cNvCxnSpPr/>
              <p:nvPr/>
            </p:nvCxnSpPr>
            <p:spPr>
              <a:xfrm>
                <a:off x="5363829" y="6363544"/>
                <a:ext cx="135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5524646" y="6313240"/>
                <a:ext cx="1008112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0" dirty="0"/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6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Ram</dc:creator>
  <cp:lastModifiedBy>Yoav Ram</cp:lastModifiedBy>
  <cp:revision>9</cp:revision>
  <cp:lastPrinted>2018-04-24T07:42:51Z</cp:lastPrinted>
  <dcterms:created xsi:type="dcterms:W3CDTF">2018-04-24T07:12:28Z</dcterms:created>
  <dcterms:modified xsi:type="dcterms:W3CDTF">2018-06-10T06:37:01Z</dcterms:modified>
</cp:coreProperties>
</file>