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63" r:id="rId5"/>
    <p:sldId id="264" r:id="rId6"/>
    <p:sldId id="266" r:id="rId7"/>
    <p:sldId id="265" r:id="rId8"/>
    <p:sldId id="267" r:id="rId9"/>
    <p:sldId id="269" r:id="rId10"/>
    <p:sldId id="270" r:id="rId11"/>
    <p:sldId id="271" r:id="rId12"/>
    <p:sldId id="272" r:id="rId13"/>
    <p:sldId id="273" r:id="rId14"/>
    <p:sldId id="275" r:id="rId15"/>
    <p:sldId id="274" r:id="rId16"/>
    <p:sldId id="276"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89978B-A7FE-47A4-AEC0-E65F51B01B40}">
          <p14:sldIdLst>
            <p14:sldId id="256"/>
            <p14:sldId id="257"/>
          </p14:sldIdLst>
        </p14:section>
        <p14:section name="Structure overview" id="{9F72A3BE-6BC7-418C-98B9-4A615A5C4EA1}">
          <p14:sldIdLst>
            <p14:sldId id="262"/>
            <p14:sldId id="263"/>
            <p14:sldId id="264"/>
            <p14:sldId id="266"/>
            <p14:sldId id="265"/>
            <p14:sldId id="267"/>
            <p14:sldId id="269"/>
            <p14:sldId id="270"/>
          </p14:sldIdLst>
        </p14:section>
        <p14:section name="Lifecycle" id="{1A49D35D-A9E6-4EA9-BF71-56DBAF856C51}">
          <p14:sldIdLst>
            <p14:sldId id="271"/>
            <p14:sldId id="272"/>
            <p14:sldId id="273"/>
            <p14:sldId id="275"/>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9955"/>
    <a:srgbClr val="FFFFFF"/>
    <a:srgbClr val="A91F8B"/>
    <a:srgbClr val="F02E7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20" autoAdjust="0"/>
  </p:normalViewPr>
  <p:slideViewPr>
    <p:cSldViewPr snapToGrid="0">
      <p:cViewPr varScale="1">
        <p:scale>
          <a:sx n="57" d="100"/>
          <a:sy n="57" d="100"/>
        </p:scale>
        <p:origin x="10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1A1CD-1A70-4358-95A3-077A11F679C5}" type="datetimeFigureOut">
              <a:rPr lang="en-IL" smtClean="0"/>
              <a:t>18/06/2023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3EBDB-0685-49C7-B32C-A559AE966B25}" type="slidenum">
              <a:rPr lang="en-IL" smtClean="0"/>
              <a:t>‹#›</a:t>
            </a:fld>
            <a:endParaRPr lang="en-IL"/>
          </a:p>
        </p:txBody>
      </p:sp>
    </p:spTree>
    <p:extLst>
      <p:ext uri="{BB962C8B-B14F-4D97-AF65-F5344CB8AC3E}">
        <p14:creationId xmlns:p14="http://schemas.microsoft.com/office/powerpoint/2010/main" val="233783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Names is due to working on the cluster the first time: maybe it should be changed to “trisurf” or “</a:t>
            </a:r>
            <a:r>
              <a:rPr lang="en-US" dirty="0" err="1"/>
              <a:t>trisurf_ng</a:t>
            </a:r>
            <a:r>
              <a:rPr lang="en-US" dirty="0"/>
              <a:t>”?</a:t>
            </a:r>
          </a:p>
          <a:p>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2</a:t>
            </a:fld>
            <a:endParaRPr lang="en-IL"/>
          </a:p>
        </p:txBody>
      </p:sp>
    </p:spTree>
    <p:extLst>
      <p:ext uri="{BB962C8B-B14F-4D97-AF65-F5344CB8AC3E}">
        <p14:creationId xmlns:p14="http://schemas.microsoft.com/office/powerpoint/2010/main" val="76330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lifecycle is split into two stages: initialization and running loop. There are three ways to start the simulation: --force-from-tape, to create a new vesicle; (default) start from the state of a previous simulation; --restore-from-</a:t>
            </a:r>
            <a:r>
              <a:rPr lang="en-US" dirty="0" err="1"/>
              <a:t>vtk</a:t>
            </a:r>
            <a:r>
              <a:rPr lang="en-US" dirty="0"/>
              <a:t>, which starts from a geometry file.</a:t>
            </a:r>
          </a:p>
        </p:txBody>
      </p:sp>
      <p:sp>
        <p:nvSpPr>
          <p:cNvPr id="4" name="Slide Number Placeholder 3"/>
          <p:cNvSpPr>
            <a:spLocks noGrp="1"/>
          </p:cNvSpPr>
          <p:nvPr>
            <p:ph type="sldNum" sz="quarter" idx="5"/>
          </p:nvPr>
        </p:nvSpPr>
        <p:spPr/>
        <p:txBody>
          <a:bodyPr/>
          <a:lstStyle/>
          <a:p>
            <a:fld id="{7843EBDB-0685-49C7-B32C-A559AE966B25}" type="slidenum">
              <a:rPr lang="en-IL" smtClean="0"/>
              <a:t>11</a:t>
            </a:fld>
            <a:endParaRPr lang="en-IL"/>
          </a:p>
        </p:txBody>
      </p:sp>
    </p:spTree>
    <p:extLst>
      <p:ext uri="{BB962C8B-B14F-4D97-AF65-F5344CB8AC3E}">
        <p14:creationId xmlns:p14="http://schemas.microsoft.com/office/powerpoint/2010/main" val="168816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--force-from-tape creates a new simulation. A `tape` file in the same location is parsed, and using the options, trisurf creates a new vesicle.</a:t>
            </a:r>
          </a:p>
          <a:p>
            <a:r>
              <a:rPr lang="en-US" dirty="0"/>
              <a:t>--tape-option (-c) allows to specify replacement options from the command line.</a:t>
            </a:r>
          </a:p>
          <a:p>
            <a:r>
              <a:rPr lang="en-US" dirty="0"/>
              <a:t>In initialization, a vesicle is produced in the shape of pentagonal bipyramid, which is then populated with vertices (bare membrane and CMCs) according to the options.</a:t>
            </a:r>
          </a:p>
        </p:txBody>
      </p:sp>
      <p:sp>
        <p:nvSpPr>
          <p:cNvPr id="4" name="Slide Number Placeholder 3"/>
          <p:cNvSpPr>
            <a:spLocks noGrp="1"/>
          </p:cNvSpPr>
          <p:nvPr>
            <p:ph type="sldNum" sz="quarter" idx="5"/>
          </p:nvPr>
        </p:nvSpPr>
        <p:spPr/>
        <p:txBody>
          <a:bodyPr/>
          <a:lstStyle/>
          <a:p>
            <a:fld id="{7843EBDB-0685-49C7-B32C-A559AE966B25}" type="slidenum">
              <a:rPr lang="en-IL" smtClean="0"/>
              <a:t>12</a:t>
            </a:fld>
            <a:endParaRPr lang="en-IL"/>
          </a:p>
        </p:txBody>
      </p:sp>
    </p:spTree>
    <p:extLst>
      <p:ext uri="{BB962C8B-B14F-4D97-AF65-F5344CB8AC3E}">
        <p14:creationId xmlns:p14="http://schemas.microsoft.com/office/powerpoint/2010/main" val="1447302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normal mode, the simulation continues from a binary file. The tape is created as previously. The vesicle is recreated directly from the saved binary data, and then its properties: energy, curvature, forces, etc. are recalculated, taking into account program controls in the tape.</a:t>
            </a:r>
          </a:p>
          <a:p>
            <a:r>
              <a:rPr lang="en-US" dirty="0"/>
              <a:t>A useful trick is to continue a simulation that got to its last time step by modifying the number of iterations.</a:t>
            </a:r>
          </a:p>
        </p:txBody>
      </p:sp>
      <p:sp>
        <p:nvSpPr>
          <p:cNvPr id="4" name="Slide Number Placeholder 3"/>
          <p:cNvSpPr>
            <a:spLocks noGrp="1"/>
          </p:cNvSpPr>
          <p:nvPr>
            <p:ph type="sldNum" sz="quarter" idx="5"/>
          </p:nvPr>
        </p:nvSpPr>
        <p:spPr/>
        <p:txBody>
          <a:bodyPr/>
          <a:lstStyle/>
          <a:p>
            <a:fld id="{7843EBDB-0685-49C7-B32C-A559AE966B25}" type="slidenum">
              <a:rPr lang="en-IL" smtClean="0"/>
              <a:t>13</a:t>
            </a:fld>
            <a:endParaRPr lang="en-IL"/>
          </a:p>
        </p:txBody>
      </p:sp>
    </p:spTree>
    <p:extLst>
      <p:ext uri="{BB962C8B-B14F-4D97-AF65-F5344CB8AC3E}">
        <p14:creationId xmlns:p14="http://schemas.microsoft.com/office/powerpoint/2010/main" val="34424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restore mode, the simulation continues from the geometry file. The tape is created from the &lt;tape&gt; xml tag and updated with the --tape-options (alias –c). The simulations needs a tape file to exist, but it is not used.</a:t>
            </a:r>
          </a:p>
          <a:p>
            <a:r>
              <a:rPr lang="en-US" dirty="0"/>
              <a:t>The vesicle is recreated from the &lt;trisurf&gt; xml node and the VTK &lt;UnstructuredGrid&gt; xml node. Like previously, the properties: energy, curvature, forces, etc. are recalculated, taking into account program controls in the tape.</a:t>
            </a:r>
          </a:p>
        </p:txBody>
      </p:sp>
      <p:sp>
        <p:nvSpPr>
          <p:cNvPr id="4" name="Slide Number Placeholder 3"/>
          <p:cNvSpPr>
            <a:spLocks noGrp="1"/>
          </p:cNvSpPr>
          <p:nvPr>
            <p:ph type="sldNum" sz="quarter" idx="5"/>
          </p:nvPr>
        </p:nvSpPr>
        <p:spPr/>
        <p:txBody>
          <a:bodyPr/>
          <a:lstStyle/>
          <a:p>
            <a:fld id="{7843EBDB-0685-49C7-B32C-A559AE966B25}" type="slidenum">
              <a:rPr lang="en-IL" smtClean="0"/>
              <a:t>14</a:t>
            </a:fld>
            <a:endParaRPr lang="en-IL"/>
          </a:p>
        </p:txBody>
      </p:sp>
    </p:spTree>
    <p:extLst>
      <p:ext uri="{BB962C8B-B14F-4D97-AF65-F5344CB8AC3E}">
        <p14:creationId xmlns:p14="http://schemas.microsoft.com/office/powerpoint/2010/main" val="3261680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is advanced by a main iterations loop. Each iteration, the main properties of the vesicle are recalculated: center of mass, area, volume, etc.  Then, time is advance by s series of monte-</a:t>
            </a:r>
            <a:r>
              <a:rPr lang="en-US" dirty="0" err="1"/>
              <a:t>carlo</a:t>
            </a:r>
            <a:r>
              <a:rPr lang="en-US" dirty="0"/>
              <a:t> sweeps in a loop. After this, the current state of the simulation, the timestep, is saved into a binary dump (overriding the previous one), and to a new </a:t>
            </a:r>
            <a:r>
              <a:rPr lang="en-US" dirty="0" err="1"/>
              <a:t>vtu</a:t>
            </a:r>
            <a:r>
              <a:rPr lang="en-US"/>
              <a:t> file.</a:t>
            </a:r>
            <a:endParaRPr lang="en-US" dirty="0"/>
          </a:p>
        </p:txBody>
      </p:sp>
      <p:sp>
        <p:nvSpPr>
          <p:cNvPr id="4" name="Slide Number Placeholder 3"/>
          <p:cNvSpPr>
            <a:spLocks noGrp="1"/>
          </p:cNvSpPr>
          <p:nvPr>
            <p:ph type="sldNum" sz="quarter" idx="5"/>
          </p:nvPr>
        </p:nvSpPr>
        <p:spPr/>
        <p:txBody>
          <a:bodyPr/>
          <a:lstStyle/>
          <a:p>
            <a:fld id="{7843EBDB-0685-49C7-B32C-A559AE966B25}" type="slidenum">
              <a:rPr lang="en-IL" smtClean="0"/>
              <a:t>15</a:t>
            </a:fld>
            <a:endParaRPr lang="en-IL"/>
          </a:p>
        </p:txBody>
      </p:sp>
    </p:spTree>
    <p:extLst>
      <p:ext uri="{BB962C8B-B14F-4D97-AF65-F5344CB8AC3E}">
        <p14:creationId xmlns:p14="http://schemas.microsoft.com/office/powerpoint/2010/main" val="34163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is advanced by a main iterations loop. Each iteration, the main properties of the vesicle are recalculated: center of mass, area, volume, etc.  Then, time is advance by s series of monte-</a:t>
            </a:r>
            <a:r>
              <a:rPr lang="en-US" dirty="0" err="1"/>
              <a:t>carlo</a:t>
            </a:r>
            <a:r>
              <a:rPr lang="en-US" dirty="0"/>
              <a:t> sweeps in a loop. After this, the current state of the simulation, the timestep, is saved into a binary dump (overriding the previous one), and to a new </a:t>
            </a:r>
            <a:r>
              <a:rPr lang="en-US" dirty="0" err="1"/>
              <a:t>vtu</a:t>
            </a:r>
            <a:r>
              <a:rPr lang="en-US"/>
              <a:t> file.</a:t>
            </a:r>
            <a:endParaRPr lang="en-US" dirty="0"/>
          </a:p>
        </p:txBody>
      </p:sp>
      <p:sp>
        <p:nvSpPr>
          <p:cNvPr id="4" name="Slide Number Placeholder 3"/>
          <p:cNvSpPr>
            <a:spLocks noGrp="1"/>
          </p:cNvSpPr>
          <p:nvPr>
            <p:ph type="sldNum" sz="quarter" idx="5"/>
          </p:nvPr>
        </p:nvSpPr>
        <p:spPr/>
        <p:txBody>
          <a:bodyPr/>
          <a:lstStyle/>
          <a:p>
            <a:fld id="{7843EBDB-0685-49C7-B32C-A559AE966B25}" type="slidenum">
              <a:rPr lang="en-IL" smtClean="0"/>
              <a:t>16</a:t>
            </a:fld>
            <a:endParaRPr lang="en-IL"/>
          </a:p>
        </p:txBody>
      </p:sp>
    </p:spTree>
    <p:extLst>
      <p:ext uri="{BB962C8B-B14F-4D97-AF65-F5344CB8AC3E}">
        <p14:creationId xmlns:p14="http://schemas.microsoft.com/office/powerpoint/2010/main" val="268715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Trisurf is structured around the Vesicle. The vesicle can be divided into three categories: the Tape, which controls how the program runs; vesicle properties, which hold global properties of the closed vesicle at runtime, and the Graph, the main structure representing the simulated surface.</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3</a:t>
            </a:fld>
            <a:endParaRPr lang="en-IL"/>
          </a:p>
        </p:txBody>
      </p:sp>
    </p:spTree>
    <p:extLst>
      <p:ext uri="{BB962C8B-B14F-4D97-AF65-F5344CB8AC3E}">
        <p14:creationId xmlns:p14="http://schemas.microsoft.com/office/powerpoint/2010/main" val="403780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options (like Nshell) are only relevant to the initialization of the mesh.</a:t>
            </a:r>
          </a:p>
          <a:p>
            <a:r>
              <a:rPr lang="en-US" dirty="0"/>
              <a:t>Other option (like stepsize) determine how Trisurf works at runtime.</a:t>
            </a:r>
          </a:p>
          <a:p>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4</a:t>
            </a:fld>
            <a:endParaRPr lang="en-IL"/>
          </a:p>
        </p:txBody>
      </p:sp>
    </p:spTree>
    <p:extLst>
      <p:ext uri="{BB962C8B-B14F-4D97-AF65-F5344CB8AC3E}">
        <p14:creationId xmlns:p14="http://schemas.microsoft.com/office/powerpoint/2010/main" val="245764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Changing the tape after initialization will only affect the program controls!</a:t>
            </a:r>
          </a:p>
          <a:p>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5</a:t>
            </a:fld>
            <a:endParaRPr lang="en-IL"/>
          </a:p>
        </p:txBody>
      </p:sp>
    </p:spTree>
    <p:extLst>
      <p:ext uri="{BB962C8B-B14F-4D97-AF65-F5344CB8AC3E}">
        <p14:creationId xmlns:p14="http://schemas.microsoft.com/office/powerpoint/2010/main" val="389761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a bunch of globals: which are not particularly interesting</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6</a:t>
            </a:fld>
            <a:endParaRPr lang="en-IL"/>
          </a:p>
        </p:txBody>
      </p:sp>
    </p:spTree>
    <p:extLst>
      <p:ext uri="{BB962C8B-B14F-4D97-AF65-F5344CB8AC3E}">
        <p14:creationId xmlns:p14="http://schemas.microsoft.com/office/powerpoint/2010/main" val="1163868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vesicle has various fields relating to the properties of the vesicle itself, like center of mass position, volume, and area. These are mostly dynamical properties (orange) that are computed during the simulation. </a:t>
            </a:r>
          </a:p>
          <a:p>
            <a:r>
              <a:rPr lang="en-US" dirty="0"/>
              <a:t>There are also more program controls which are so far constants (dark orange:)m like pressure and stepsize. There are also some degrees of freedom (purple) (Nucleus position and confinement plane)</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7</a:t>
            </a:fld>
            <a:endParaRPr lang="en-IL"/>
          </a:p>
        </p:txBody>
      </p:sp>
    </p:spTree>
    <p:extLst>
      <p:ext uri="{BB962C8B-B14F-4D97-AF65-F5344CB8AC3E}">
        <p14:creationId xmlns:p14="http://schemas.microsoft.com/office/powerpoint/2010/main" val="240984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represents the 2D surface. The nodes of the graph (Vertices) are the principal degree of freedom where most of the local properties of the membrane are determined, and the rest of the graph: bonds, triangles, and cell, are auxiliary, and primarily hold or cache information about the connectivity. </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8</a:t>
            </a:fld>
            <a:endParaRPr lang="en-IL"/>
          </a:p>
        </p:txBody>
      </p:sp>
    </p:spTree>
    <p:extLst>
      <p:ext uri="{BB962C8B-B14F-4D97-AF65-F5344CB8AC3E}">
        <p14:creationId xmlns:p14="http://schemas.microsoft.com/office/powerpoint/2010/main" val="147771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vertices of the surface are held in </a:t>
            </a:r>
            <a:r>
              <a:rPr lang="en-US" dirty="0" err="1"/>
              <a:t>vlist</a:t>
            </a:r>
            <a:r>
              <a:rPr lang="en-US" dirty="0"/>
              <a:t> and represent the physical composition of the membrane. Their movement is the principal way the surface evolves. Each vertex has a long list of properties, including all the degrees of freedom of the graph: they determine the positions and the directors on anisotropic case.</a:t>
            </a:r>
          </a:p>
          <a:p>
            <a:r>
              <a:rPr lang="en-US" dirty="0"/>
              <a:t>Of secondary importance is the vertices in </a:t>
            </a:r>
            <a:r>
              <a:rPr lang="en-US" dirty="0" err="1"/>
              <a:t>poly_list</a:t>
            </a:r>
            <a:r>
              <a:rPr lang="en-US" dirty="0"/>
              <a:t> and </a:t>
            </a:r>
            <a:r>
              <a:rPr lang="en-US" dirty="0" err="1"/>
              <a:t>filament_list</a:t>
            </a:r>
            <a:r>
              <a:rPr lang="en-US" dirty="0"/>
              <a:t>, which represent 1d chains of polymers attached to the vesicle. These have been made to work but are not tested thoroughly.</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9</a:t>
            </a:fld>
            <a:endParaRPr lang="en-IL"/>
          </a:p>
        </p:txBody>
      </p:sp>
    </p:spTree>
    <p:extLst>
      <p:ext uri="{BB962C8B-B14F-4D97-AF65-F5344CB8AC3E}">
        <p14:creationId xmlns:p14="http://schemas.microsoft.com/office/powerpoint/2010/main" val="108454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connectivity is a bunch of axillary structures: the bonds (</a:t>
            </a:r>
            <a:r>
              <a:rPr lang="en-US" dirty="0" err="1"/>
              <a:t>blist</a:t>
            </a:r>
            <a:r>
              <a:rPr lang="en-US" dirty="0"/>
              <a:t>) represent the connections between the vertices, and triangles (</a:t>
            </a:r>
            <a:r>
              <a:rPr lang="en-US" dirty="0" err="1"/>
              <a:t>tlist</a:t>
            </a:r>
            <a:r>
              <a:rPr lang="en-US" dirty="0"/>
              <a:t>) represent the surface, but they only really cache the property of the bonds and triangle, such as bond length, triangle normal, etc. The cells (</a:t>
            </a:r>
            <a:r>
              <a:rPr lang="en-US" dirty="0" err="1"/>
              <a:t>clist</a:t>
            </a:r>
            <a:r>
              <a:rPr lang="en-US" dirty="0"/>
              <a:t>) partition the space, to allow checks for collisions. Technically, all this information could be found from the vertices, which maintain their own independent lists of neighbors, but it makes </a:t>
            </a:r>
            <a:r>
              <a:rPr lang="en-US" dirty="0" err="1"/>
              <a:t>bondflip</a:t>
            </a:r>
            <a:r>
              <a:rPr lang="en-US" dirty="0"/>
              <a:t>, normal calculation, and collision detection easier.</a:t>
            </a:r>
            <a:endParaRPr lang="en-IL" dirty="0"/>
          </a:p>
        </p:txBody>
      </p:sp>
      <p:sp>
        <p:nvSpPr>
          <p:cNvPr id="4" name="Slide Number Placeholder 3"/>
          <p:cNvSpPr>
            <a:spLocks noGrp="1"/>
          </p:cNvSpPr>
          <p:nvPr>
            <p:ph type="sldNum" sz="quarter" idx="5"/>
          </p:nvPr>
        </p:nvSpPr>
        <p:spPr/>
        <p:txBody>
          <a:bodyPr/>
          <a:lstStyle/>
          <a:p>
            <a:fld id="{7843EBDB-0685-49C7-B32C-A559AE966B25}" type="slidenum">
              <a:rPr lang="en-IL" smtClean="0"/>
              <a:t>10</a:t>
            </a:fld>
            <a:endParaRPr lang="en-IL"/>
          </a:p>
        </p:txBody>
      </p:sp>
    </p:spTree>
    <p:extLst>
      <p:ext uri="{BB962C8B-B14F-4D97-AF65-F5344CB8AC3E}">
        <p14:creationId xmlns:p14="http://schemas.microsoft.com/office/powerpoint/2010/main" val="177023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6188-1BE2-B917-7055-ED051083A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38BD4C4-42A8-3EBC-94E3-47F9C1988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3FB963A-366E-820C-AB74-03463072DADB}"/>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46E65350-6D4A-8966-5A65-424F0C6BB73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5A5D2EC-039A-0BC7-9827-093210A758BE}"/>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281850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9B8C-25B2-E041-8FFC-83BFDEC07EE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79D63C1-F6A9-B9BC-D05F-003FB7AA8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E1B1CE0-9C17-A555-EAA1-643CB456096B}"/>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7CDE54EE-4EEC-04E2-2195-B381DADAA29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CCAA367-ADC3-5812-A196-93E2813DD636}"/>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13459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3AE04-1BED-EB13-1B0B-07273848E3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E848A51-C43E-C3A3-6FA5-3E95FF257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205EDF1-FE00-ADE4-4826-A8D9E081828A}"/>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13993117-7EB3-FD63-BB9A-7B97DB82C1D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132507-9200-F6B3-49B5-25744F95A1F5}"/>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3081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083C-5F2B-4EFE-38D6-5580207FD32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3F3E0C6-7A0A-FEBB-EF93-20C48F058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F28B6-FB09-B67F-1BFA-D431AE1DAFE4}"/>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EE33DA1A-ACDC-D17B-9E37-78831A2132D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8707FEF-E8BD-4AB3-CAFA-37C14D212B8A}"/>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30653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C05B-8DCE-9BDE-1B83-440444046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FE34909-3E63-3E45-8367-7252C3386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3B4B4-6A4A-5610-6B7E-1A5C1046254A}"/>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A40E3B6B-A40F-3C9D-C10E-21BDD56029B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C751CD-B3E2-4EDF-8C11-FD9D057D217F}"/>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277248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85B6-DE6E-6C8B-05E8-46B1D436CEA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66D5EC8-9B6E-3461-1C3E-A5DE5F8213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13E572F-0C31-C9A2-709A-18A2F6A18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00523DC-7C08-0C59-768B-D4854A6EE5C6}"/>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6" name="Footer Placeholder 5">
            <a:extLst>
              <a:ext uri="{FF2B5EF4-FFF2-40B4-BE49-F238E27FC236}">
                <a16:creationId xmlns:a16="http://schemas.microsoft.com/office/drawing/2014/main" id="{E6C5CB7C-B7C7-4486-6183-F61BD8E41B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58D554-C714-D757-9511-A9884F7EF4CE}"/>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217055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2F4B-74A4-7ABF-0537-B64B60F84C8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D8B1BD1-132D-5B3D-DE0D-1C9DDC478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6DCC4F-A7BF-3D06-8ED9-8E7C89B8BD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5635B0C-3B85-92D2-F0CC-26E73C2F9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AEB7B-372E-6B8B-B09C-C93CEBC68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6C62B80-F0C7-73E5-15FB-5444E2317966}"/>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8" name="Footer Placeholder 7">
            <a:extLst>
              <a:ext uri="{FF2B5EF4-FFF2-40B4-BE49-F238E27FC236}">
                <a16:creationId xmlns:a16="http://schemas.microsoft.com/office/drawing/2014/main" id="{6E509907-E640-5EFA-BD3D-E99453875BEA}"/>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CA4FCD4-541F-0682-1BD1-A2789E9F9609}"/>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163507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AF98-5D64-DE33-374E-7776C98674A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6FEB6BE-2C6D-BB90-D724-2C1600ECB0BB}"/>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4" name="Footer Placeholder 3">
            <a:extLst>
              <a:ext uri="{FF2B5EF4-FFF2-40B4-BE49-F238E27FC236}">
                <a16:creationId xmlns:a16="http://schemas.microsoft.com/office/drawing/2014/main" id="{F1C8C3CF-A32D-720B-67CD-F9883D12B824}"/>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EC65CCD-25BD-4888-0C83-CD1688279C34}"/>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181470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BD201-C8BA-E04C-0BDF-2C2341D1547E}"/>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3" name="Footer Placeholder 2">
            <a:extLst>
              <a:ext uri="{FF2B5EF4-FFF2-40B4-BE49-F238E27FC236}">
                <a16:creationId xmlns:a16="http://schemas.microsoft.com/office/drawing/2014/main" id="{DA197F12-7883-34CC-8E22-1CA85F35070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8A8D0E9-4AF9-A31A-90E1-841646137CAF}"/>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332260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6F7F-FD25-9D8C-1681-2AB084A81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6DD6150D-2FDC-63D7-477C-FF957A613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5574645-6D24-B0AA-F482-E71B9F011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1ACF9-9DFC-E737-1F4C-E30D38418D36}"/>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6" name="Footer Placeholder 5">
            <a:extLst>
              <a:ext uri="{FF2B5EF4-FFF2-40B4-BE49-F238E27FC236}">
                <a16:creationId xmlns:a16="http://schemas.microsoft.com/office/drawing/2014/main" id="{5760090A-233B-ACA3-25DE-668EB8976DC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3C6075D-10AA-D114-8028-EDF71EBC6050}"/>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32373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5919-FCC1-7F86-72A2-68C8C6DF5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01A6128-AE2A-D29C-D338-DFB222C5F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9AA1060B-9D43-92E5-5046-303D860CA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B3BB5-828C-8544-154A-8B5490525C18}"/>
              </a:ext>
            </a:extLst>
          </p:cNvPr>
          <p:cNvSpPr>
            <a:spLocks noGrp="1"/>
          </p:cNvSpPr>
          <p:nvPr>
            <p:ph type="dt" sz="half" idx="10"/>
          </p:nvPr>
        </p:nvSpPr>
        <p:spPr/>
        <p:txBody>
          <a:bodyPr/>
          <a:lstStyle/>
          <a:p>
            <a:fld id="{1CA5D506-6794-43C3-AFA2-70D7968855C4}" type="datetimeFigureOut">
              <a:rPr lang="en-IL" smtClean="0"/>
              <a:t>18/06/2023</a:t>
            </a:fld>
            <a:endParaRPr lang="en-IL"/>
          </a:p>
        </p:txBody>
      </p:sp>
      <p:sp>
        <p:nvSpPr>
          <p:cNvPr id="6" name="Footer Placeholder 5">
            <a:extLst>
              <a:ext uri="{FF2B5EF4-FFF2-40B4-BE49-F238E27FC236}">
                <a16:creationId xmlns:a16="http://schemas.microsoft.com/office/drawing/2014/main" id="{A2167341-19F8-79B8-3383-A01A609ADBB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4A7CF3B-FBB6-F684-C4D5-287893183A09}"/>
              </a:ext>
            </a:extLst>
          </p:cNvPr>
          <p:cNvSpPr>
            <a:spLocks noGrp="1"/>
          </p:cNvSpPr>
          <p:nvPr>
            <p:ph type="sldNum" sz="quarter" idx="12"/>
          </p:nvPr>
        </p:nvSpPr>
        <p:spPr/>
        <p:txBody>
          <a:bodyPr/>
          <a:lstStyle/>
          <a:p>
            <a:fld id="{DF35EB86-DFDE-4576-B7AC-CA2A5AFFF625}" type="slidenum">
              <a:rPr lang="en-IL" smtClean="0"/>
              <a:t>‹#›</a:t>
            </a:fld>
            <a:endParaRPr lang="en-IL"/>
          </a:p>
        </p:txBody>
      </p:sp>
    </p:spTree>
    <p:extLst>
      <p:ext uri="{BB962C8B-B14F-4D97-AF65-F5344CB8AC3E}">
        <p14:creationId xmlns:p14="http://schemas.microsoft.com/office/powerpoint/2010/main" val="15650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F95C3-C42C-92DC-6C22-83396C76E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F7BBF18-8808-E9BB-9851-27FE6FBF9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D0AE613-E145-C92C-0683-F8229D544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5D506-6794-43C3-AFA2-70D7968855C4}" type="datetimeFigureOut">
              <a:rPr lang="en-IL" smtClean="0"/>
              <a:t>18/06/2023</a:t>
            </a:fld>
            <a:endParaRPr lang="en-IL"/>
          </a:p>
        </p:txBody>
      </p:sp>
      <p:sp>
        <p:nvSpPr>
          <p:cNvPr id="5" name="Footer Placeholder 4">
            <a:extLst>
              <a:ext uri="{FF2B5EF4-FFF2-40B4-BE49-F238E27FC236}">
                <a16:creationId xmlns:a16="http://schemas.microsoft.com/office/drawing/2014/main" id="{AB916B52-13E7-F0A5-6F50-507D34D08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C58951D-4FE0-19BA-BE7E-99AE413F2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5EB86-DFDE-4576-B7AC-CA2A5AFFF625}" type="slidenum">
              <a:rPr lang="en-IL" smtClean="0"/>
              <a:t>‹#›</a:t>
            </a:fld>
            <a:endParaRPr lang="en-IL"/>
          </a:p>
        </p:txBody>
      </p:sp>
    </p:spTree>
    <p:extLst>
      <p:ext uri="{BB962C8B-B14F-4D97-AF65-F5344CB8AC3E}">
        <p14:creationId xmlns:p14="http://schemas.microsoft.com/office/powerpoint/2010/main" val="54354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oavrv/cluster-trisur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yoavrv/trisurf-pyth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D82C-3017-D59D-C63D-046442EEA5C3}"/>
              </a:ext>
            </a:extLst>
          </p:cNvPr>
          <p:cNvSpPr>
            <a:spLocks noGrp="1"/>
          </p:cNvSpPr>
          <p:nvPr>
            <p:ph type="ctrTitle"/>
          </p:nvPr>
        </p:nvSpPr>
        <p:spPr>
          <a:xfrm>
            <a:off x="1524000" y="1751013"/>
            <a:ext cx="9144000" cy="2387600"/>
          </a:xfrm>
        </p:spPr>
        <p:txBody>
          <a:bodyPr/>
          <a:lstStyle/>
          <a:p>
            <a:r>
              <a:rPr lang="en-US" dirty="0"/>
              <a:t>The Cluster-</a:t>
            </a:r>
            <a:r>
              <a:rPr lang="en-US" dirty="0" err="1"/>
              <a:t>Trisurf</a:t>
            </a:r>
            <a:r>
              <a:rPr lang="en-US" dirty="0"/>
              <a:t> Program</a:t>
            </a:r>
            <a:endParaRPr lang="en-IL" dirty="0"/>
          </a:p>
        </p:txBody>
      </p:sp>
    </p:spTree>
    <p:extLst>
      <p:ext uri="{BB962C8B-B14F-4D97-AF65-F5344CB8AC3E}">
        <p14:creationId xmlns:p14="http://schemas.microsoft.com/office/powerpoint/2010/main" val="181078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319581" y="1690688"/>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7" name="Rectangle 6">
            <a:extLst>
              <a:ext uri="{FF2B5EF4-FFF2-40B4-BE49-F238E27FC236}">
                <a16:creationId xmlns:a16="http://schemas.microsoft.com/office/drawing/2014/main" id="{4DB4651A-4C6D-F170-9695-E912ABF65159}"/>
              </a:ext>
            </a:extLst>
          </p:cNvPr>
          <p:cNvSpPr/>
          <p:nvPr/>
        </p:nvSpPr>
        <p:spPr>
          <a:xfrm>
            <a:off x="4961998" y="1691547"/>
            <a:ext cx="2268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n-IL" dirty="0"/>
          </a:p>
        </p:txBody>
      </p:sp>
      <p:sp>
        <p:nvSpPr>
          <p:cNvPr id="13" name="Rectangle 12">
            <a:extLst>
              <a:ext uri="{FF2B5EF4-FFF2-40B4-BE49-F238E27FC236}">
                <a16:creationId xmlns:a16="http://schemas.microsoft.com/office/drawing/2014/main" id="{E1F051C0-4744-192D-A08F-4F92B3400BB5}"/>
              </a:ext>
            </a:extLst>
          </p:cNvPr>
          <p:cNvSpPr/>
          <p:nvPr/>
        </p:nvSpPr>
        <p:spPr>
          <a:xfrm>
            <a:off x="3535801" y="308610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Vertices</a:t>
            </a:r>
            <a:endParaRPr lang="en-IL" dirty="0"/>
          </a:p>
        </p:txBody>
      </p:sp>
      <p:sp>
        <p:nvSpPr>
          <p:cNvPr id="14" name="Rectangle 13">
            <a:extLst>
              <a:ext uri="{FF2B5EF4-FFF2-40B4-BE49-F238E27FC236}">
                <a16:creationId xmlns:a16="http://schemas.microsoft.com/office/drawing/2014/main" id="{E740CC02-C17C-9823-6A46-CE95819741C4}"/>
              </a:ext>
            </a:extLst>
          </p:cNvPr>
          <p:cNvSpPr/>
          <p:nvPr/>
        </p:nvSpPr>
        <p:spPr>
          <a:xfrm>
            <a:off x="6988615" y="308609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Connectivity</a:t>
            </a:r>
            <a:endParaRPr lang="en-IL" dirty="0"/>
          </a:p>
        </p:txBody>
      </p:sp>
      <p:cxnSp>
        <p:nvCxnSpPr>
          <p:cNvPr id="31" name="Connector: Elbow 30">
            <a:extLst>
              <a:ext uri="{FF2B5EF4-FFF2-40B4-BE49-F238E27FC236}">
                <a16:creationId xmlns:a16="http://schemas.microsoft.com/office/drawing/2014/main" id="{54CDA075-CC40-DF72-DD80-50E7B1563988}"/>
              </a:ext>
            </a:extLst>
          </p:cNvPr>
          <p:cNvCxnSpPr>
            <a:cxnSpLocks/>
            <a:stCxn id="6" idx="3"/>
            <a:endCxn id="7" idx="0"/>
          </p:cNvCxnSpPr>
          <p:nvPr/>
        </p:nvCxnSpPr>
        <p:spPr>
          <a:xfrm flipV="1">
            <a:off x="3091581" y="1691547"/>
            <a:ext cx="3004417" cy="437291"/>
          </a:xfrm>
          <a:prstGeom prst="bentConnector4">
            <a:avLst>
              <a:gd name="adj1" fmla="val 31128"/>
              <a:gd name="adj2" fmla="val 1302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564F84-5889-8374-379B-2E205580DA3C}"/>
              </a:ext>
            </a:extLst>
          </p:cNvPr>
          <p:cNvCxnSpPr>
            <a:cxnSpLocks/>
            <a:stCxn id="7" idx="2"/>
            <a:endCxn id="13" idx="0"/>
          </p:cNvCxnSpPr>
          <p:nvPr/>
        </p:nvCxnSpPr>
        <p:spPr>
          <a:xfrm rot="5400000">
            <a:off x="4913905" y="1904006"/>
            <a:ext cx="494553" cy="18696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A926092-FA5F-E094-3D20-F1763CABC58F}"/>
              </a:ext>
            </a:extLst>
          </p:cNvPr>
          <p:cNvCxnSpPr>
            <a:cxnSpLocks/>
            <a:stCxn id="7" idx="2"/>
            <a:endCxn id="14" idx="0"/>
          </p:cNvCxnSpPr>
          <p:nvPr/>
        </p:nvCxnSpPr>
        <p:spPr>
          <a:xfrm rot="16200000" flipH="1">
            <a:off x="6640313" y="2047232"/>
            <a:ext cx="494551" cy="1583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FA07C8F-CEF0-0D7B-3B2F-0FD4F681969E}"/>
              </a:ext>
            </a:extLst>
          </p:cNvPr>
          <p:cNvCxnSpPr>
            <a:cxnSpLocks/>
            <a:stCxn id="14" idx="2"/>
            <a:endCxn id="37" idx="1"/>
          </p:cNvCxnSpPr>
          <p:nvPr/>
        </p:nvCxnSpPr>
        <p:spPr>
          <a:xfrm rot="16200000" flipH="1">
            <a:off x="7761102" y="3689974"/>
            <a:ext cx="620950"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A568946-E275-F648-81E3-C4036C9658F9}"/>
              </a:ext>
            </a:extLst>
          </p:cNvPr>
          <p:cNvSpPr/>
          <p:nvPr/>
        </p:nvSpPr>
        <p:spPr>
          <a:xfrm>
            <a:off x="8463976" y="404994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blist</a:t>
            </a:r>
            <a:endParaRPr lang="en-IL" dirty="0"/>
          </a:p>
        </p:txBody>
      </p:sp>
      <p:sp>
        <p:nvSpPr>
          <p:cNvPr id="38" name="Rectangle 37">
            <a:extLst>
              <a:ext uri="{FF2B5EF4-FFF2-40B4-BE49-F238E27FC236}">
                <a16:creationId xmlns:a16="http://schemas.microsoft.com/office/drawing/2014/main" id="{BD926E7B-8B12-66A6-061B-3FA16EF24107}"/>
              </a:ext>
            </a:extLst>
          </p:cNvPr>
          <p:cNvSpPr/>
          <p:nvPr/>
        </p:nvSpPr>
        <p:spPr>
          <a:xfrm>
            <a:off x="8465496" y="4845994"/>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tlist</a:t>
            </a:r>
            <a:endParaRPr lang="en-IL" dirty="0"/>
          </a:p>
        </p:txBody>
      </p:sp>
      <p:sp>
        <p:nvSpPr>
          <p:cNvPr id="39" name="Rectangle 38">
            <a:extLst>
              <a:ext uri="{FF2B5EF4-FFF2-40B4-BE49-F238E27FC236}">
                <a16:creationId xmlns:a16="http://schemas.microsoft.com/office/drawing/2014/main" id="{6EFDEB01-FE93-51D3-B127-F11FB5830D69}"/>
              </a:ext>
            </a:extLst>
          </p:cNvPr>
          <p:cNvSpPr/>
          <p:nvPr/>
        </p:nvSpPr>
        <p:spPr>
          <a:xfrm>
            <a:off x="8463976" y="5642040"/>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clist</a:t>
            </a:r>
            <a:endParaRPr lang="en-IL" dirty="0"/>
          </a:p>
        </p:txBody>
      </p:sp>
      <p:cxnSp>
        <p:nvCxnSpPr>
          <p:cNvPr id="50" name="Connector: Elbow 49">
            <a:extLst>
              <a:ext uri="{FF2B5EF4-FFF2-40B4-BE49-F238E27FC236}">
                <a16:creationId xmlns:a16="http://schemas.microsoft.com/office/drawing/2014/main" id="{1F0D1D3F-CB84-8CD3-65AE-EA219B3C4D32}"/>
              </a:ext>
            </a:extLst>
          </p:cNvPr>
          <p:cNvCxnSpPr>
            <a:cxnSpLocks/>
            <a:stCxn id="13" idx="2"/>
            <a:endCxn id="53" idx="1"/>
          </p:cNvCxnSpPr>
          <p:nvPr/>
        </p:nvCxnSpPr>
        <p:spPr>
          <a:xfrm rot="16200000" flipH="1">
            <a:off x="4261170" y="3737094"/>
            <a:ext cx="620950"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7D6792E-F208-F04F-4997-3F20D7848C32}"/>
              </a:ext>
            </a:extLst>
          </p:cNvPr>
          <p:cNvSpPr/>
          <p:nvPr/>
        </p:nvSpPr>
        <p:spPr>
          <a:xfrm>
            <a:off x="4916926" y="404995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vlist</a:t>
            </a:r>
            <a:endParaRPr lang="en-IL" dirty="0"/>
          </a:p>
        </p:txBody>
      </p:sp>
      <p:sp>
        <p:nvSpPr>
          <p:cNvPr id="54" name="Rectangle 53">
            <a:extLst>
              <a:ext uri="{FF2B5EF4-FFF2-40B4-BE49-F238E27FC236}">
                <a16:creationId xmlns:a16="http://schemas.microsoft.com/office/drawing/2014/main" id="{4FB45C59-E96F-C197-022A-E13EDCFAAA3E}"/>
              </a:ext>
            </a:extLst>
          </p:cNvPr>
          <p:cNvSpPr/>
          <p:nvPr/>
        </p:nvSpPr>
        <p:spPr>
          <a:xfrm>
            <a:off x="4916926" y="4846805"/>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Poly_list</a:t>
            </a:r>
            <a:endParaRPr lang="en-US" dirty="0"/>
          </a:p>
          <a:p>
            <a:pPr algn="ctr"/>
            <a:r>
              <a:rPr lang="en-US" dirty="0" err="1"/>
              <a:t>Filament_list</a:t>
            </a:r>
            <a:endParaRPr lang="en-IL" dirty="0"/>
          </a:p>
        </p:txBody>
      </p:sp>
      <p:cxnSp>
        <p:nvCxnSpPr>
          <p:cNvPr id="56" name="Connector: Elbow 55">
            <a:extLst>
              <a:ext uri="{FF2B5EF4-FFF2-40B4-BE49-F238E27FC236}">
                <a16:creationId xmlns:a16="http://schemas.microsoft.com/office/drawing/2014/main" id="{E6A460BB-8BF1-603C-1DE3-3D90640B85C6}"/>
              </a:ext>
            </a:extLst>
          </p:cNvPr>
          <p:cNvCxnSpPr>
            <a:cxnSpLocks/>
            <a:stCxn id="13" idx="2"/>
            <a:endCxn id="54" idx="1"/>
          </p:cNvCxnSpPr>
          <p:nvPr/>
        </p:nvCxnSpPr>
        <p:spPr>
          <a:xfrm rot="16200000" flipH="1">
            <a:off x="3862743" y="4135521"/>
            <a:ext cx="1417805"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F4FD2353-68DB-4B02-F775-8D27FB417DDE}"/>
              </a:ext>
            </a:extLst>
          </p:cNvPr>
          <p:cNvCxnSpPr>
            <a:cxnSpLocks/>
            <a:stCxn id="14" idx="2"/>
            <a:endCxn id="38" idx="1"/>
          </p:cNvCxnSpPr>
          <p:nvPr/>
        </p:nvCxnSpPr>
        <p:spPr>
          <a:xfrm rot="16200000" flipH="1">
            <a:off x="7363839" y="4087237"/>
            <a:ext cx="1416996" cy="7863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E5E77B48-CF31-0BCF-15C9-4E81EFBA018E}"/>
              </a:ext>
            </a:extLst>
          </p:cNvPr>
          <p:cNvCxnSpPr>
            <a:cxnSpLocks/>
            <a:stCxn id="14" idx="2"/>
            <a:endCxn id="39" idx="1"/>
          </p:cNvCxnSpPr>
          <p:nvPr/>
        </p:nvCxnSpPr>
        <p:spPr>
          <a:xfrm rot="16200000" flipH="1">
            <a:off x="6965056" y="4486020"/>
            <a:ext cx="2213042"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7518637-29E3-ED9E-11FA-5FE6C32D1C3B}"/>
              </a:ext>
            </a:extLst>
          </p:cNvPr>
          <p:cNvSpPr/>
          <p:nvPr/>
        </p:nvSpPr>
        <p:spPr>
          <a:xfrm>
            <a:off x="1997062" y="2808050"/>
            <a:ext cx="4085617" cy="3664086"/>
          </a:xfrm>
          <a:prstGeom prst="rect">
            <a:avLst/>
          </a:prstGeom>
          <a:solidFill>
            <a:srgbClr val="FFFFFF">
              <a:alpha val="94902"/>
            </a:srgbClr>
          </a:solidFill>
          <a:ln>
            <a:solidFill>
              <a:srgbClr val="FFFF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Rectangle 3">
            <a:extLst>
              <a:ext uri="{FF2B5EF4-FFF2-40B4-BE49-F238E27FC236}">
                <a16:creationId xmlns:a16="http://schemas.microsoft.com/office/drawing/2014/main" id="{43EBCDE7-EB25-5831-B0AC-98ED3480697C}"/>
              </a:ext>
            </a:extLst>
          </p:cNvPr>
          <p:cNvSpPr/>
          <p:nvPr/>
        </p:nvSpPr>
        <p:spPr>
          <a:xfrm>
            <a:off x="6076194" y="3054255"/>
            <a:ext cx="309915" cy="3664086"/>
          </a:xfrm>
          <a:prstGeom prst="rect">
            <a:avLst/>
          </a:prstGeom>
          <a:solidFill>
            <a:srgbClr val="FFFFFF">
              <a:alpha val="94902"/>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Isosceles Triangle 7">
            <a:extLst>
              <a:ext uri="{FF2B5EF4-FFF2-40B4-BE49-F238E27FC236}">
                <a16:creationId xmlns:a16="http://schemas.microsoft.com/office/drawing/2014/main" id="{0FC5560F-0ED2-B363-C3D8-1A607332E7D7}"/>
              </a:ext>
            </a:extLst>
          </p:cNvPr>
          <p:cNvSpPr/>
          <p:nvPr/>
        </p:nvSpPr>
        <p:spPr>
          <a:xfrm>
            <a:off x="1010762" y="4864041"/>
            <a:ext cx="2264904" cy="831870"/>
          </a:xfrm>
          <a:custGeom>
            <a:avLst/>
            <a:gdLst>
              <a:gd name="connsiteX0" fmla="*/ 0 w 1237785"/>
              <a:gd name="connsiteY0" fmla="*/ 1037063 h 1037063"/>
              <a:gd name="connsiteX1" fmla="*/ 618893 w 1237785"/>
              <a:gd name="connsiteY1" fmla="*/ 0 h 1037063"/>
              <a:gd name="connsiteX2" fmla="*/ 1237785 w 1237785"/>
              <a:gd name="connsiteY2" fmla="*/ 1037063 h 1037063"/>
              <a:gd name="connsiteX3" fmla="*/ 0 w 1237785"/>
              <a:gd name="connsiteY3" fmla="*/ 1037063 h 1037063"/>
              <a:gd name="connsiteX0" fmla="*/ 0 w 1382751"/>
              <a:gd name="connsiteY0" fmla="*/ 1037063 h 1037063"/>
              <a:gd name="connsiteX1" fmla="*/ 618893 w 1382751"/>
              <a:gd name="connsiteY1" fmla="*/ 0 h 1037063"/>
              <a:gd name="connsiteX2" fmla="*/ 1382751 w 1382751"/>
              <a:gd name="connsiteY2" fmla="*/ 947853 h 1037063"/>
              <a:gd name="connsiteX3" fmla="*/ 0 w 1382751"/>
              <a:gd name="connsiteY3" fmla="*/ 1037063 h 1037063"/>
              <a:gd name="connsiteX0" fmla="*/ 0 w 1460810"/>
              <a:gd name="connsiteY0" fmla="*/ 1182029 h 1182029"/>
              <a:gd name="connsiteX1" fmla="*/ 696952 w 1460810"/>
              <a:gd name="connsiteY1" fmla="*/ 0 h 1182029"/>
              <a:gd name="connsiteX2" fmla="*/ 1460810 w 1460810"/>
              <a:gd name="connsiteY2" fmla="*/ 947853 h 1182029"/>
              <a:gd name="connsiteX3" fmla="*/ 0 w 1460810"/>
              <a:gd name="connsiteY3" fmla="*/ 1182029 h 1182029"/>
              <a:gd name="connsiteX0" fmla="*/ 0 w 1471961"/>
              <a:gd name="connsiteY0" fmla="*/ 1092819 h 1092819"/>
              <a:gd name="connsiteX1" fmla="*/ 708103 w 1471961"/>
              <a:gd name="connsiteY1" fmla="*/ 0 h 1092819"/>
              <a:gd name="connsiteX2" fmla="*/ 1471961 w 1471961"/>
              <a:gd name="connsiteY2" fmla="*/ 947853 h 1092819"/>
              <a:gd name="connsiteX3" fmla="*/ 0 w 1471961"/>
              <a:gd name="connsiteY3" fmla="*/ 1092819 h 1092819"/>
              <a:gd name="connsiteX0" fmla="*/ 0 w 1471961"/>
              <a:gd name="connsiteY0" fmla="*/ 1137424 h 1137424"/>
              <a:gd name="connsiteX1" fmla="*/ 730405 w 1471961"/>
              <a:gd name="connsiteY1" fmla="*/ 0 h 1137424"/>
              <a:gd name="connsiteX2" fmla="*/ 1471961 w 1471961"/>
              <a:gd name="connsiteY2" fmla="*/ 992458 h 1137424"/>
              <a:gd name="connsiteX3" fmla="*/ 0 w 1471961"/>
              <a:gd name="connsiteY3" fmla="*/ 1137424 h 1137424"/>
              <a:gd name="connsiteX0" fmla="*/ 0 w 1505415"/>
              <a:gd name="connsiteY0" fmla="*/ 1193180 h 1193180"/>
              <a:gd name="connsiteX1" fmla="*/ 763859 w 1505415"/>
              <a:gd name="connsiteY1" fmla="*/ 0 h 1193180"/>
              <a:gd name="connsiteX2" fmla="*/ 1505415 w 1505415"/>
              <a:gd name="connsiteY2" fmla="*/ 992458 h 1193180"/>
              <a:gd name="connsiteX3" fmla="*/ 0 w 1505415"/>
              <a:gd name="connsiteY3" fmla="*/ 1193180 h 1193180"/>
            </a:gdLst>
            <a:ahLst/>
            <a:cxnLst>
              <a:cxn ang="0">
                <a:pos x="connsiteX0" y="connsiteY0"/>
              </a:cxn>
              <a:cxn ang="0">
                <a:pos x="connsiteX1" y="connsiteY1"/>
              </a:cxn>
              <a:cxn ang="0">
                <a:pos x="connsiteX2" y="connsiteY2"/>
              </a:cxn>
              <a:cxn ang="0">
                <a:pos x="connsiteX3" y="connsiteY3"/>
              </a:cxn>
            </a:cxnLst>
            <a:rect l="l" t="t" r="r" b="b"/>
            <a:pathLst>
              <a:path w="1505415" h="1193180">
                <a:moveTo>
                  <a:pt x="0" y="1193180"/>
                </a:moveTo>
                <a:lnTo>
                  <a:pt x="763859" y="0"/>
                </a:lnTo>
                <a:lnTo>
                  <a:pt x="1505415" y="992458"/>
                </a:lnTo>
                <a:lnTo>
                  <a:pt x="0" y="1193180"/>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0" name="Straight Connector 9">
            <a:extLst>
              <a:ext uri="{FF2B5EF4-FFF2-40B4-BE49-F238E27FC236}">
                <a16:creationId xmlns:a16="http://schemas.microsoft.com/office/drawing/2014/main" id="{ED303EA5-9E84-844C-6516-6DCF5F081B38}"/>
              </a:ext>
            </a:extLst>
          </p:cNvPr>
          <p:cNvCxnSpPr/>
          <p:nvPr/>
        </p:nvCxnSpPr>
        <p:spPr>
          <a:xfrm flipH="1">
            <a:off x="967479" y="4843051"/>
            <a:ext cx="1160104" cy="870921"/>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47804E1-B9E3-B1DB-6AC0-DE43045552EB}"/>
              </a:ext>
            </a:extLst>
          </p:cNvPr>
          <p:cNvCxnSpPr>
            <a:cxnSpLocks/>
          </p:cNvCxnSpPr>
          <p:nvPr/>
        </p:nvCxnSpPr>
        <p:spPr>
          <a:xfrm>
            <a:off x="2127582" y="4843051"/>
            <a:ext cx="1160104" cy="72684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3DE2163-B7DD-9D35-9ACA-B985DA4642CC}"/>
              </a:ext>
            </a:extLst>
          </p:cNvPr>
          <p:cNvCxnSpPr>
            <a:cxnSpLocks/>
          </p:cNvCxnSpPr>
          <p:nvPr/>
        </p:nvCxnSpPr>
        <p:spPr>
          <a:xfrm flipH="1">
            <a:off x="2127580" y="4603985"/>
            <a:ext cx="1050540" cy="239066"/>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2F68A81-D0A4-2CF7-FE63-7B46E08F641D}"/>
              </a:ext>
            </a:extLst>
          </p:cNvPr>
          <p:cNvCxnSpPr>
            <a:cxnSpLocks/>
          </p:cNvCxnSpPr>
          <p:nvPr/>
        </p:nvCxnSpPr>
        <p:spPr>
          <a:xfrm>
            <a:off x="3178121" y="4603985"/>
            <a:ext cx="164399" cy="943057"/>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756D9A-0992-ADAA-D5B3-74E6E06FA908}"/>
              </a:ext>
            </a:extLst>
          </p:cNvPr>
          <p:cNvCxnSpPr>
            <a:cxnSpLocks/>
          </p:cNvCxnSpPr>
          <p:nvPr/>
        </p:nvCxnSpPr>
        <p:spPr>
          <a:xfrm>
            <a:off x="3175834" y="4626591"/>
            <a:ext cx="1098955" cy="96927"/>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CDF2030-9DF7-6AA3-F9D4-611AF153C753}"/>
              </a:ext>
            </a:extLst>
          </p:cNvPr>
          <p:cNvCxnSpPr>
            <a:cxnSpLocks/>
          </p:cNvCxnSpPr>
          <p:nvPr/>
        </p:nvCxnSpPr>
        <p:spPr>
          <a:xfrm flipH="1">
            <a:off x="3308315" y="4732804"/>
            <a:ext cx="962400" cy="814238"/>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3ADCF09-C9A8-5D15-C7C7-A72884895743}"/>
              </a:ext>
            </a:extLst>
          </p:cNvPr>
          <p:cNvCxnSpPr>
            <a:cxnSpLocks/>
          </p:cNvCxnSpPr>
          <p:nvPr/>
        </p:nvCxnSpPr>
        <p:spPr>
          <a:xfrm flipH="1" flipV="1">
            <a:off x="912646" y="4638011"/>
            <a:ext cx="1296139" cy="214326"/>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C630D06-7517-B58B-CBD5-A4778B57BE78}"/>
              </a:ext>
            </a:extLst>
          </p:cNvPr>
          <p:cNvCxnSpPr>
            <a:cxnSpLocks/>
          </p:cNvCxnSpPr>
          <p:nvPr/>
        </p:nvCxnSpPr>
        <p:spPr>
          <a:xfrm>
            <a:off x="912646" y="4667499"/>
            <a:ext cx="54833" cy="997185"/>
          </a:xfrm>
          <a:prstGeom prst="line">
            <a:avLst/>
          </a:prstGeom>
          <a:ln w="28575"/>
        </p:spPr>
        <p:style>
          <a:lnRef idx="1">
            <a:schemeClr val="dk1"/>
          </a:lnRef>
          <a:fillRef idx="0">
            <a:schemeClr val="dk1"/>
          </a:fillRef>
          <a:effectRef idx="0">
            <a:schemeClr val="dk1"/>
          </a:effectRef>
          <a:fontRef idx="minor">
            <a:schemeClr val="tx1"/>
          </a:fontRef>
        </p:style>
      </p:cxnSp>
      <p:sp>
        <p:nvSpPr>
          <p:cNvPr id="59" name="Isosceles Triangle 58">
            <a:extLst>
              <a:ext uri="{FF2B5EF4-FFF2-40B4-BE49-F238E27FC236}">
                <a16:creationId xmlns:a16="http://schemas.microsoft.com/office/drawing/2014/main" id="{17D3BF94-EA9D-01A7-F119-DE09B8B7915C}"/>
              </a:ext>
            </a:extLst>
          </p:cNvPr>
          <p:cNvSpPr/>
          <p:nvPr/>
        </p:nvSpPr>
        <p:spPr>
          <a:xfrm>
            <a:off x="948416" y="4672522"/>
            <a:ext cx="1161922" cy="981889"/>
          </a:xfrm>
          <a:custGeom>
            <a:avLst/>
            <a:gdLst>
              <a:gd name="connsiteX0" fmla="*/ 0 w 861505"/>
              <a:gd name="connsiteY0" fmla="*/ 899946 h 899946"/>
              <a:gd name="connsiteX1" fmla="*/ 430753 w 861505"/>
              <a:gd name="connsiteY1" fmla="*/ 0 h 899946"/>
              <a:gd name="connsiteX2" fmla="*/ 861505 w 861505"/>
              <a:gd name="connsiteY2" fmla="*/ 899946 h 899946"/>
              <a:gd name="connsiteX3" fmla="*/ 0 w 861505"/>
              <a:gd name="connsiteY3" fmla="*/ 899946 h 899946"/>
              <a:gd name="connsiteX0" fmla="*/ 0 w 861505"/>
              <a:gd name="connsiteY0" fmla="*/ 0 h 1586776"/>
              <a:gd name="connsiteX1" fmla="*/ 29309 w 861505"/>
              <a:gd name="connsiteY1" fmla="*/ 1586776 h 1586776"/>
              <a:gd name="connsiteX2" fmla="*/ 861505 w 861505"/>
              <a:gd name="connsiteY2" fmla="*/ 0 h 1586776"/>
              <a:gd name="connsiteX3" fmla="*/ 0 w 861505"/>
              <a:gd name="connsiteY3" fmla="*/ 0 h 1586776"/>
              <a:gd name="connsiteX0" fmla="*/ 0 w 716539"/>
              <a:gd name="connsiteY0" fmla="*/ 0 h 1586776"/>
              <a:gd name="connsiteX1" fmla="*/ 29309 w 716539"/>
              <a:gd name="connsiteY1" fmla="*/ 1586776 h 1586776"/>
              <a:gd name="connsiteX2" fmla="*/ 716539 w 716539"/>
              <a:gd name="connsiteY2" fmla="*/ 512956 h 1586776"/>
              <a:gd name="connsiteX3" fmla="*/ 0 w 716539"/>
              <a:gd name="connsiteY3" fmla="*/ 0 h 1586776"/>
              <a:gd name="connsiteX0" fmla="*/ 0 w 727690"/>
              <a:gd name="connsiteY0" fmla="*/ 0 h 1408357"/>
              <a:gd name="connsiteX1" fmla="*/ 40460 w 727690"/>
              <a:gd name="connsiteY1" fmla="*/ 1408357 h 1408357"/>
              <a:gd name="connsiteX2" fmla="*/ 727690 w 727690"/>
              <a:gd name="connsiteY2" fmla="*/ 334537 h 1408357"/>
              <a:gd name="connsiteX3" fmla="*/ 0 w 727690"/>
              <a:gd name="connsiteY3" fmla="*/ 0 h 1408357"/>
              <a:gd name="connsiteX0" fmla="*/ 0 w 727690"/>
              <a:gd name="connsiteY0" fmla="*/ 0 h 1408357"/>
              <a:gd name="connsiteX1" fmla="*/ 40460 w 727690"/>
              <a:gd name="connsiteY1" fmla="*/ 1408357 h 1408357"/>
              <a:gd name="connsiteX2" fmla="*/ 727690 w 727690"/>
              <a:gd name="connsiteY2" fmla="*/ 334537 h 1408357"/>
              <a:gd name="connsiteX3" fmla="*/ 0 w 727690"/>
              <a:gd name="connsiteY3" fmla="*/ 0 h 1408357"/>
              <a:gd name="connsiteX0" fmla="*/ 0 w 772295"/>
              <a:gd name="connsiteY0" fmla="*/ 0 h 1408357"/>
              <a:gd name="connsiteX1" fmla="*/ 40460 w 772295"/>
              <a:gd name="connsiteY1" fmla="*/ 1408357 h 1408357"/>
              <a:gd name="connsiteX2" fmla="*/ 772295 w 772295"/>
              <a:gd name="connsiteY2" fmla="*/ 211874 h 1408357"/>
              <a:gd name="connsiteX3" fmla="*/ 0 w 772295"/>
              <a:gd name="connsiteY3" fmla="*/ 0 h 1408357"/>
            </a:gdLst>
            <a:ahLst/>
            <a:cxnLst>
              <a:cxn ang="0">
                <a:pos x="connsiteX0" y="connsiteY0"/>
              </a:cxn>
              <a:cxn ang="0">
                <a:pos x="connsiteX1" y="connsiteY1"/>
              </a:cxn>
              <a:cxn ang="0">
                <a:pos x="connsiteX2" y="connsiteY2"/>
              </a:cxn>
              <a:cxn ang="0">
                <a:pos x="connsiteX3" y="connsiteY3"/>
              </a:cxn>
            </a:cxnLst>
            <a:rect l="l" t="t" r="r" b="b"/>
            <a:pathLst>
              <a:path w="772295" h="1408357">
                <a:moveTo>
                  <a:pt x="0" y="0"/>
                </a:moveTo>
                <a:lnTo>
                  <a:pt x="40460" y="1408357"/>
                </a:lnTo>
                <a:lnTo>
                  <a:pt x="772295" y="211874"/>
                </a:lnTo>
                <a:lnTo>
                  <a:pt x="0" y="0"/>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0" name="Isosceles Triangle 59">
            <a:extLst>
              <a:ext uri="{FF2B5EF4-FFF2-40B4-BE49-F238E27FC236}">
                <a16:creationId xmlns:a16="http://schemas.microsoft.com/office/drawing/2014/main" id="{6A084892-8385-04D2-40C7-B01F0A913680}"/>
              </a:ext>
            </a:extLst>
          </p:cNvPr>
          <p:cNvSpPr/>
          <p:nvPr/>
        </p:nvSpPr>
        <p:spPr>
          <a:xfrm>
            <a:off x="2168434" y="4638584"/>
            <a:ext cx="1151381" cy="919692"/>
          </a:xfrm>
          <a:custGeom>
            <a:avLst/>
            <a:gdLst>
              <a:gd name="connsiteX0" fmla="*/ 0 w 861505"/>
              <a:gd name="connsiteY0" fmla="*/ 899946 h 899946"/>
              <a:gd name="connsiteX1" fmla="*/ 430753 w 861505"/>
              <a:gd name="connsiteY1" fmla="*/ 0 h 899946"/>
              <a:gd name="connsiteX2" fmla="*/ 861505 w 861505"/>
              <a:gd name="connsiteY2" fmla="*/ 899946 h 899946"/>
              <a:gd name="connsiteX3" fmla="*/ 0 w 861505"/>
              <a:gd name="connsiteY3" fmla="*/ 899946 h 899946"/>
              <a:gd name="connsiteX0" fmla="*/ 0 w 861505"/>
              <a:gd name="connsiteY0" fmla="*/ 0 h 1129576"/>
              <a:gd name="connsiteX1" fmla="*/ 832197 w 861505"/>
              <a:gd name="connsiteY1" fmla="*/ 1129576 h 1129576"/>
              <a:gd name="connsiteX2" fmla="*/ 861505 w 861505"/>
              <a:gd name="connsiteY2" fmla="*/ 0 h 1129576"/>
              <a:gd name="connsiteX3" fmla="*/ 0 w 861505"/>
              <a:gd name="connsiteY3" fmla="*/ 0 h 1129576"/>
              <a:gd name="connsiteX0" fmla="*/ 0 w 832197"/>
              <a:gd name="connsiteY0" fmla="*/ 312234 h 1441810"/>
              <a:gd name="connsiteX1" fmla="*/ 832197 w 832197"/>
              <a:gd name="connsiteY1" fmla="*/ 1441810 h 1441810"/>
              <a:gd name="connsiteX2" fmla="*/ 772296 w 832197"/>
              <a:gd name="connsiteY2" fmla="*/ 0 h 1441810"/>
              <a:gd name="connsiteX3" fmla="*/ 0 w 832197"/>
              <a:gd name="connsiteY3" fmla="*/ 312234 h 1441810"/>
              <a:gd name="connsiteX0" fmla="*/ 0 w 720684"/>
              <a:gd name="connsiteY0" fmla="*/ 367990 h 1441810"/>
              <a:gd name="connsiteX1" fmla="*/ 720684 w 720684"/>
              <a:gd name="connsiteY1" fmla="*/ 1441810 h 1441810"/>
              <a:gd name="connsiteX2" fmla="*/ 660783 w 720684"/>
              <a:gd name="connsiteY2" fmla="*/ 0 h 1441810"/>
              <a:gd name="connsiteX3" fmla="*/ 0 w 720684"/>
              <a:gd name="connsiteY3" fmla="*/ 367990 h 1441810"/>
              <a:gd name="connsiteX0" fmla="*/ 0 w 742986"/>
              <a:gd name="connsiteY0" fmla="*/ 334537 h 1441810"/>
              <a:gd name="connsiteX1" fmla="*/ 742986 w 742986"/>
              <a:gd name="connsiteY1" fmla="*/ 1441810 h 1441810"/>
              <a:gd name="connsiteX2" fmla="*/ 683085 w 742986"/>
              <a:gd name="connsiteY2" fmla="*/ 0 h 1441810"/>
              <a:gd name="connsiteX3" fmla="*/ 0 w 742986"/>
              <a:gd name="connsiteY3" fmla="*/ 334537 h 1441810"/>
              <a:gd name="connsiteX0" fmla="*/ 0 w 765289"/>
              <a:gd name="connsiteY0" fmla="*/ 334537 h 1363751"/>
              <a:gd name="connsiteX1" fmla="*/ 765289 w 765289"/>
              <a:gd name="connsiteY1" fmla="*/ 1363751 h 1363751"/>
              <a:gd name="connsiteX2" fmla="*/ 683085 w 765289"/>
              <a:gd name="connsiteY2" fmla="*/ 0 h 1363751"/>
              <a:gd name="connsiteX3" fmla="*/ 0 w 765289"/>
              <a:gd name="connsiteY3" fmla="*/ 334537 h 1363751"/>
              <a:gd name="connsiteX0" fmla="*/ 0 w 765289"/>
              <a:gd name="connsiteY0" fmla="*/ 289932 h 1319146"/>
              <a:gd name="connsiteX1" fmla="*/ 765289 w 765289"/>
              <a:gd name="connsiteY1" fmla="*/ 1319146 h 1319146"/>
              <a:gd name="connsiteX2" fmla="*/ 627329 w 765289"/>
              <a:gd name="connsiteY2" fmla="*/ 0 h 1319146"/>
              <a:gd name="connsiteX3" fmla="*/ 0 w 765289"/>
              <a:gd name="connsiteY3" fmla="*/ 289932 h 1319146"/>
            </a:gdLst>
            <a:ahLst/>
            <a:cxnLst>
              <a:cxn ang="0">
                <a:pos x="connsiteX0" y="connsiteY0"/>
              </a:cxn>
              <a:cxn ang="0">
                <a:pos x="connsiteX1" y="connsiteY1"/>
              </a:cxn>
              <a:cxn ang="0">
                <a:pos x="connsiteX2" y="connsiteY2"/>
              </a:cxn>
              <a:cxn ang="0">
                <a:pos x="connsiteX3" y="connsiteY3"/>
              </a:cxn>
            </a:cxnLst>
            <a:rect l="l" t="t" r="r" b="b"/>
            <a:pathLst>
              <a:path w="765289" h="1319146">
                <a:moveTo>
                  <a:pt x="0" y="289932"/>
                </a:moveTo>
                <a:lnTo>
                  <a:pt x="765289" y="1319146"/>
                </a:lnTo>
                <a:lnTo>
                  <a:pt x="627329" y="0"/>
                </a:lnTo>
                <a:lnTo>
                  <a:pt x="0" y="289932"/>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1" name="Isosceles Triangle 60">
            <a:extLst>
              <a:ext uri="{FF2B5EF4-FFF2-40B4-BE49-F238E27FC236}">
                <a16:creationId xmlns:a16="http://schemas.microsoft.com/office/drawing/2014/main" id="{DBEC24F5-08D5-3321-EC67-43FBEEF76CA2}"/>
              </a:ext>
            </a:extLst>
          </p:cNvPr>
          <p:cNvSpPr/>
          <p:nvPr/>
        </p:nvSpPr>
        <p:spPr>
          <a:xfrm>
            <a:off x="3241471" y="4636954"/>
            <a:ext cx="994151" cy="834174"/>
          </a:xfrm>
          <a:custGeom>
            <a:avLst/>
            <a:gdLst>
              <a:gd name="connsiteX0" fmla="*/ 0 w 861505"/>
              <a:gd name="connsiteY0" fmla="*/ 899946 h 899946"/>
              <a:gd name="connsiteX1" fmla="*/ 430753 w 861505"/>
              <a:gd name="connsiteY1" fmla="*/ 0 h 899946"/>
              <a:gd name="connsiteX2" fmla="*/ 861505 w 861505"/>
              <a:gd name="connsiteY2" fmla="*/ 899946 h 899946"/>
              <a:gd name="connsiteX3" fmla="*/ 0 w 861505"/>
              <a:gd name="connsiteY3" fmla="*/ 899946 h 899946"/>
              <a:gd name="connsiteX0" fmla="*/ 0 w 861505"/>
              <a:gd name="connsiteY0" fmla="*/ 0 h 1107274"/>
              <a:gd name="connsiteX1" fmla="*/ 196577 w 861505"/>
              <a:gd name="connsiteY1" fmla="*/ 1107274 h 1107274"/>
              <a:gd name="connsiteX2" fmla="*/ 861505 w 861505"/>
              <a:gd name="connsiteY2" fmla="*/ 0 h 1107274"/>
              <a:gd name="connsiteX3" fmla="*/ 0 w 861505"/>
              <a:gd name="connsiteY3" fmla="*/ 0 h 1107274"/>
              <a:gd name="connsiteX0" fmla="*/ 0 w 772295"/>
              <a:gd name="connsiteY0" fmla="*/ 0 h 1218786"/>
              <a:gd name="connsiteX1" fmla="*/ 107367 w 772295"/>
              <a:gd name="connsiteY1" fmla="*/ 1218786 h 1218786"/>
              <a:gd name="connsiteX2" fmla="*/ 772295 w 772295"/>
              <a:gd name="connsiteY2" fmla="*/ 111512 h 1218786"/>
              <a:gd name="connsiteX3" fmla="*/ 0 w 772295"/>
              <a:gd name="connsiteY3" fmla="*/ 0 h 1218786"/>
              <a:gd name="connsiteX0" fmla="*/ 0 w 683085"/>
              <a:gd name="connsiteY0" fmla="*/ 0 h 1218786"/>
              <a:gd name="connsiteX1" fmla="*/ 107367 w 683085"/>
              <a:gd name="connsiteY1" fmla="*/ 1218786 h 1218786"/>
              <a:gd name="connsiteX2" fmla="*/ 683085 w 683085"/>
              <a:gd name="connsiteY2" fmla="*/ 234175 h 1218786"/>
              <a:gd name="connsiteX3" fmla="*/ 0 w 683085"/>
              <a:gd name="connsiteY3" fmla="*/ 0 h 1218786"/>
              <a:gd name="connsiteX0" fmla="*/ 0 w 694237"/>
              <a:gd name="connsiteY0" fmla="*/ 0 h 1218786"/>
              <a:gd name="connsiteX1" fmla="*/ 107367 w 694237"/>
              <a:gd name="connsiteY1" fmla="*/ 1218786 h 1218786"/>
              <a:gd name="connsiteX2" fmla="*/ 694237 w 694237"/>
              <a:gd name="connsiteY2" fmla="*/ 167268 h 1218786"/>
              <a:gd name="connsiteX3" fmla="*/ 0 w 694237"/>
              <a:gd name="connsiteY3" fmla="*/ 0 h 1218786"/>
              <a:gd name="connsiteX0" fmla="*/ 0 w 638481"/>
              <a:gd name="connsiteY0" fmla="*/ 0 h 1196484"/>
              <a:gd name="connsiteX1" fmla="*/ 51611 w 638481"/>
              <a:gd name="connsiteY1" fmla="*/ 1196484 h 1196484"/>
              <a:gd name="connsiteX2" fmla="*/ 638481 w 638481"/>
              <a:gd name="connsiteY2" fmla="*/ 144966 h 1196484"/>
              <a:gd name="connsiteX3" fmla="*/ 0 w 638481"/>
              <a:gd name="connsiteY3" fmla="*/ 0 h 1196484"/>
              <a:gd name="connsiteX0" fmla="*/ 0 w 660783"/>
              <a:gd name="connsiteY0" fmla="*/ 0 h 1196484"/>
              <a:gd name="connsiteX1" fmla="*/ 73913 w 660783"/>
              <a:gd name="connsiteY1" fmla="*/ 1196484 h 1196484"/>
              <a:gd name="connsiteX2" fmla="*/ 660783 w 660783"/>
              <a:gd name="connsiteY2" fmla="*/ 144966 h 1196484"/>
              <a:gd name="connsiteX3" fmla="*/ 0 w 660783"/>
              <a:gd name="connsiteY3" fmla="*/ 0 h 1196484"/>
            </a:gdLst>
            <a:ahLst/>
            <a:cxnLst>
              <a:cxn ang="0">
                <a:pos x="connsiteX0" y="connsiteY0"/>
              </a:cxn>
              <a:cxn ang="0">
                <a:pos x="connsiteX1" y="connsiteY1"/>
              </a:cxn>
              <a:cxn ang="0">
                <a:pos x="connsiteX2" y="connsiteY2"/>
              </a:cxn>
              <a:cxn ang="0">
                <a:pos x="connsiteX3" y="connsiteY3"/>
              </a:cxn>
            </a:cxnLst>
            <a:rect l="l" t="t" r="r" b="b"/>
            <a:pathLst>
              <a:path w="660783" h="1196484">
                <a:moveTo>
                  <a:pt x="0" y="0"/>
                </a:moveTo>
                <a:lnTo>
                  <a:pt x="73913" y="1196484"/>
                </a:lnTo>
                <a:lnTo>
                  <a:pt x="660783" y="144966"/>
                </a:lnTo>
                <a:lnTo>
                  <a:pt x="0" y="0"/>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Cube 4">
            <a:extLst>
              <a:ext uri="{FF2B5EF4-FFF2-40B4-BE49-F238E27FC236}">
                <a16:creationId xmlns:a16="http://schemas.microsoft.com/office/drawing/2014/main" id="{2164CA1B-0221-30BF-B2F0-826875ABD6E5}"/>
              </a:ext>
            </a:extLst>
          </p:cNvPr>
          <p:cNvSpPr/>
          <p:nvPr/>
        </p:nvSpPr>
        <p:spPr>
          <a:xfrm>
            <a:off x="1090906" y="3509642"/>
            <a:ext cx="2772000" cy="246163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2" name="Straight Connector 31">
            <a:extLst>
              <a:ext uri="{FF2B5EF4-FFF2-40B4-BE49-F238E27FC236}">
                <a16:creationId xmlns:a16="http://schemas.microsoft.com/office/drawing/2014/main" id="{298F4B71-31E6-AD4C-ED4E-F757453E41A0}"/>
              </a:ext>
            </a:extLst>
          </p:cNvPr>
          <p:cNvCxnSpPr>
            <a:cxnSpLocks/>
          </p:cNvCxnSpPr>
          <p:nvPr/>
        </p:nvCxnSpPr>
        <p:spPr>
          <a:xfrm flipV="1">
            <a:off x="993275" y="5569647"/>
            <a:ext cx="2294411" cy="128338"/>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2F3AF03-BD5C-2D35-616F-EDBFF2E280D5}"/>
              </a:ext>
            </a:extLst>
          </p:cNvPr>
          <p:cNvCxnSpPr>
            <a:cxnSpLocks/>
          </p:cNvCxnSpPr>
          <p:nvPr/>
        </p:nvCxnSpPr>
        <p:spPr>
          <a:xfrm>
            <a:off x="965192" y="5705943"/>
            <a:ext cx="1469202" cy="46558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61CDA785-A499-85AF-5B7D-8A193F896A5C}"/>
              </a:ext>
            </a:extLst>
          </p:cNvPr>
          <p:cNvCxnSpPr>
            <a:cxnSpLocks/>
          </p:cNvCxnSpPr>
          <p:nvPr/>
        </p:nvCxnSpPr>
        <p:spPr>
          <a:xfrm flipH="1">
            <a:off x="2434394" y="5544148"/>
            <a:ext cx="847760" cy="612974"/>
          </a:xfrm>
          <a:prstGeom prst="line">
            <a:avLst/>
          </a:prstGeom>
          <a:ln w="28575"/>
        </p:spPr>
        <p:style>
          <a:lnRef idx="1">
            <a:schemeClr val="dk1"/>
          </a:lnRef>
          <a:fillRef idx="0">
            <a:schemeClr val="dk1"/>
          </a:fillRef>
          <a:effectRef idx="0">
            <a:schemeClr val="dk1"/>
          </a:effectRef>
          <a:fontRef idx="minor">
            <a:schemeClr val="tx1"/>
          </a:fontRef>
        </p:style>
      </p:cxnSp>
      <p:sp>
        <p:nvSpPr>
          <p:cNvPr id="58" name="Isosceles Triangle 7">
            <a:extLst>
              <a:ext uri="{FF2B5EF4-FFF2-40B4-BE49-F238E27FC236}">
                <a16:creationId xmlns:a16="http://schemas.microsoft.com/office/drawing/2014/main" id="{DA04D509-6744-88B3-CE27-46AAEF8EA998}"/>
              </a:ext>
            </a:extLst>
          </p:cNvPr>
          <p:cNvSpPr/>
          <p:nvPr/>
        </p:nvSpPr>
        <p:spPr>
          <a:xfrm>
            <a:off x="1022312" y="5585578"/>
            <a:ext cx="2181019" cy="575312"/>
          </a:xfrm>
          <a:custGeom>
            <a:avLst/>
            <a:gdLst>
              <a:gd name="connsiteX0" fmla="*/ 0 w 1237785"/>
              <a:gd name="connsiteY0" fmla="*/ 1037063 h 1037063"/>
              <a:gd name="connsiteX1" fmla="*/ 618893 w 1237785"/>
              <a:gd name="connsiteY1" fmla="*/ 0 h 1037063"/>
              <a:gd name="connsiteX2" fmla="*/ 1237785 w 1237785"/>
              <a:gd name="connsiteY2" fmla="*/ 1037063 h 1037063"/>
              <a:gd name="connsiteX3" fmla="*/ 0 w 1237785"/>
              <a:gd name="connsiteY3" fmla="*/ 1037063 h 1037063"/>
              <a:gd name="connsiteX0" fmla="*/ 0 w 1382751"/>
              <a:gd name="connsiteY0" fmla="*/ 1037063 h 1037063"/>
              <a:gd name="connsiteX1" fmla="*/ 618893 w 1382751"/>
              <a:gd name="connsiteY1" fmla="*/ 0 h 1037063"/>
              <a:gd name="connsiteX2" fmla="*/ 1382751 w 1382751"/>
              <a:gd name="connsiteY2" fmla="*/ 947853 h 1037063"/>
              <a:gd name="connsiteX3" fmla="*/ 0 w 1382751"/>
              <a:gd name="connsiteY3" fmla="*/ 1037063 h 1037063"/>
              <a:gd name="connsiteX0" fmla="*/ 0 w 1460810"/>
              <a:gd name="connsiteY0" fmla="*/ 1182029 h 1182029"/>
              <a:gd name="connsiteX1" fmla="*/ 696952 w 1460810"/>
              <a:gd name="connsiteY1" fmla="*/ 0 h 1182029"/>
              <a:gd name="connsiteX2" fmla="*/ 1460810 w 1460810"/>
              <a:gd name="connsiteY2" fmla="*/ 947853 h 1182029"/>
              <a:gd name="connsiteX3" fmla="*/ 0 w 1460810"/>
              <a:gd name="connsiteY3" fmla="*/ 1182029 h 1182029"/>
              <a:gd name="connsiteX0" fmla="*/ 0 w 1471961"/>
              <a:gd name="connsiteY0" fmla="*/ 1092819 h 1092819"/>
              <a:gd name="connsiteX1" fmla="*/ 708103 w 1471961"/>
              <a:gd name="connsiteY1" fmla="*/ 0 h 1092819"/>
              <a:gd name="connsiteX2" fmla="*/ 1471961 w 1471961"/>
              <a:gd name="connsiteY2" fmla="*/ 947853 h 1092819"/>
              <a:gd name="connsiteX3" fmla="*/ 0 w 1471961"/>
              <a:gd name="connsiteY3" fmla="*/ 1092819 h 1092819"/>
              <a:gd name="connsiteX0" fmla="*/ 0 w 1471961"/>
              <a:gd name="connsiteY0" fmla="*/ 144966 h 434898"/>
              <a:gd name="connsiteX1" fmla="*/ 931127 w 1471961"/>
              <a:gd name="connsiteY1" fmla="*/ 434898 h 434898"/>
              <a:gd name="connsiteX2" fmla="*/ 1471961 w 1471961"/>
              <a:gd name="connsiteY2" fmla="*/ 0 h 434898"/>
              <a:gd name="connsiteX3" fmla="*/ 0 w 1471961"/>
              <a:gd name="connsiteY3" fmla="*/ 144966 h 434898"/>
              <a:gd name="connsiteX0" fmla="*/ 0 w 1460810"/>
              <a:gd name="connsiteY0" fmla="*/ 0 h 579864"/>
              <a:gd name="connsiteX1" fmla="*/ 919976 w 1460810"/>
              <a:gd name="connsiteY1" fmla="*/ 579864 h 579864"/>
              <a:gd name="connsiteX2" fmla="*/ 1460810 w 1460810"/>
              <a:gd name="connsiteY2" fmla="*/ 144966 h 579864"/>
              <a:gd name="connsiteX3" fmla="*/ 0 w 1460810"/>
              <a:gd name="connsiteY3" fmla="*/ 0 h 579864"/>
              <a:gd name="connsiteX0" fmla="*/ 0 w 1427356"/>
              <a:gd name="connsiteY0" fmla="*/ 200722 h 780586"/>
              <a:gd name="connsiteX1" fmla="*/ 919976 w 1427356"/>
              <a:gd name="connsiteY1" fmla="*/ 780586 h 780586"/>
              <a:gd name="connsiteX2" fmla="*/ 1427356 w 1427356"/>
              <a:gd name="connsiteY2" fmla="*/ 0 h 780586"/>
              <a:gd name="connsiteX3" fmla="*/ 0 w 1427356"/>
              <a:gd name="connsiteY3" fmla="*/ 200722 h 780586"/>
              <a:gd name="connsiteX0" fmla="*/ 0 w 1427356"/>
              <a:gd name="connsiteY0" fmla="*/ 200722 h 825190"/>
              <a:gd name="connsiteX1" fmla="*/ 919976 w 1427356"/>
              <a:gd name="connsiteY1" fmla="*/ 825190 h 825190"/>
              <a:gd name="connsiteX2" fmla="*/ 1427356 w 1427356"/>
              <a:gd name="connsiteY2" fmla="*/ 0 h 825190"/>
              <a:gd name="connsiteX3" fmla="*/ 0 w 1427356"/>
              <a:gd name="connsiteY3" fmla="*/ 200722 h 825190"/>
              <a:gd name="connsiteX0" fmla="*/ 0 w 1427356"/>
              <a:gd name="connsiteY0" fmla="*/ 178419 h 825190"/>
              <a:gd name="connsiteX1" fmla="*/ 919976 w 1427356"/>
              <a:gd name="connsiteY1" fmla="*/ 825190 h 825190"/>
              <a:gd name="connsiteX2" fmla="*/ 1427356 w 1427356"/>
              <a:gd name="connsiteY2" fmla="*/ 0 h 825190"/>
              <a:gd name="connsiteX3" fmla="*/ 0 w 1427356"/>
              <a:gd name="connsiteY3" fmla="*/ 178419 h 825190"/>
              <a:gd name="connsiteX0" fmla="*/ 0 w 1449659"/>
              <a:gd name="connsiteY0" fmla="*/ 178419 h 825190"/>
              <a:gd name="connsiteX1" fmla="*/ 919976 w 1449659"/>
              <a:gd name="connsiteY1" fmla="*/ 825190 h 825190"/>
              <a:gd name="connsiteX2" fmla="*/ 1449659 w 1449659"/>
              <a:gd name="connsiteY2" fmla="*/ 0 h 825190"/>
              <a:gd name="connsiteX3" fmla="*/ 0 w 1449659"/>
              <a:gd name="connsiteY3" fmla="*/ 178419 h 825190"/>
            </a:gdLst>
            <a:ahLst/>
            <a:cxnLst>
              <a:cxn ang="0">
                <a:pos x="connsiteX0" y="connsiteY0"/>
              </a:cxn>
              <a:cxn ang="0">
                <a:pos x="connsiteX1" y="connsiteY1"/>
              </a:cxn>
              <a:cxn ang="0">
                <a:pos x="connsiteX2" y="connsiteY2"/>
              </a:cxn>
              <a:cxn ang="0">
                <a:pos x="connsiteX3" y="connsiteY3"/>
              </a:cxn>
            </a:cxnLst>
            <a:rect l="l" t="t" r="r" b="b"/>
            <a:pathLst>
              <a:path w="1449659" h="825190">
                <a:moveTo>
                  <a:pt x="0" y="178419"/>
                </a:moveTo>
                <a:lnTo>
                  <a:pt x="919976" y="825190"/>
                </a:lnTo>
                <a:lnTo>
                  <a:pt x="1449659" y="0"/>
                </a:lnTo>
                <a:lnTo>
                  <a:pt x="0" y="178419"/>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28" name="Straight Arrow Connector 127">
            <a:extLst>
              <a:ext uri="{FF2B5EF4-FFF2-40B4-BE49-F238E27FC236}">
                <a16:creationId xmlns:a16="http://schemas.microsoft.com/office/drawing/2014/main" id="{7013E92C-0939-DD6F-7581-7D91C8B7E1FC}"/>
              </a:ext>
            </a:extLst>
          </p:cNvPr>
          <p:cNvCxnSpPr/>
          <p:nvPr/>
        </p:nvCxnSpPr>
        <p:spPr>
          <a:xfrm flipV="1">
            <a:off x="2168434" y="4293220"/>
            <a:ext cx="0" cy="9852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9" name="Left Brace 128">
            <a:extLst>
              <a:ext uri="{FF2B5EF4-FFF2-40B4-BE49-F238E27FC236}">
                <a16:creationId xmlns:a16="http://schemas.microsoft.com/office/drawing/2014/main" id="{08EB99D2-09B7-FF4F-973C-0BD3E59C918C}"/>
              </a:ext>
            </a:extLst>
          </p:cNvPr>
          <p:cNvSpPr/>
          <p:nvPr/>
        </p:nvSpPr>
        <p:spPr>
          <a:xfrm rot="21419971">
            <a:off x="644986" y="4675054"/>
            <a:ext cx="193214" cy="10308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1402648F-F998-005E-6D69-3078DD85E887}"/>
                  </a:ext>
                </a:extLst>
              </p:cNvPr>
              <p:cNvSpPr txBox="1"/>
              <p:nvPr/>
            </p:nvSpPr>
            <p:spPr>
              <a:xfrm>
                <a:off x="267061" y="5042924"/>
                <a:ext cx="4777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IL" dirty="0"/>
              </a:p>
            </p:txBody>
          </p:sp>
        </mc:Choice>
        <mc:Fallback xmlns="">
          <p:sp>
            <p:nvSpPr>
              <p:cNvPr id="130" name="TextBox 129">
                <a:extLst>
                  <a:ext uri="{FF2B5EF4-FFF2-40B4-BE49-F238E27FC236}">
                    <a16:creationId xmlns:a16="http://schemas.microsoft.com/office/drawing/2014/main" id="{1402648F-F998-005E-6D69-3078DD85E887}"/>
                  </a:ext>
                </a:extLst>
              </p:cNvPr>
              <p:cNvSpPr txBox="1">
                <a:spLocks noRot="1" noChangeAspect="1" noMove="1" noResize="1" noEditPoints="1" noAdjustHandles="1" noChangeArrowheads="1" noChangeShapeType="1" noTextEdit="1"/>
              </p:cNvSpPr>
              <p:nvPr/>
            </p:nvSpPr>
            <p:spPr>
              <a:xfrm>
                <a:off x="267061" y="5042924"/>
                <a:ext cx="477715" cy="369332"/>
              </a:xfrm>
              <a:prstGeom prst="rect">
                <a:avLst/>
              </a:prstGeom>
              <a:blipFill>
                <a:blip r:embed="rId3"/>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74166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Simulation lifecycle</a:t>
            </a:r>
            <a:endParaRPr lang="en-IL" dirty="0"/>
          </a:p>
        </p:txBody>
      </p:sp>
      <p:sp>
        <p:nvSpPr>
          <p:cNvPr id="5" name="Rectangle 4">
            <a:extLst>
              <a:ext uri="{FF2B5EF4-FFF2-40B4-BE49-F238E27FC236}">
                <a16:creationId xmlns:a16="http://schemas.microsoft.com/office/drawing/2014/main" id="{7D843439-109C-D84F-7BCE-51E6CE42ADA6}"/>
              </a:ext>
            </a:extLst>
          </p:cNvPr>
          <p:cNvSpPr/>
          <p:nvPr/>
        </p:nvSpPr>
        <p:spPr>
          <a:xfrm>
            <a:off x="1119754" y="3504706"/>
            <a:ext cx="138112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Force from tape</a:t>
            </a:r>
            <a:endParaRPr lang="en-IL" dirty="0"/>
          </a:p>
        </p:txBody>
      </p:sp>
      <p:sp>
        <p:nvSpPr>
          <p:cNvPr id="6" name="Rectangle 5">
            <a:extLst>
              <a:ext uri="{FF2B5EF4-FFF2-40B4-BE49-F238E27FC236}">
                <a16:creationId xmlns:a16="http://schemas.microsoft.com/office/drawing/2014/main" id="{54B7BC91-D6DE-B9E9-C5F5-F211E2C3720E}"/>
              </a:ext>
            </a:extLst>
          </p:cNvPr>
          <p:cNvSpPr/>
          <p:nvPr/>
        </p:nvSpPr>
        <p:spPr>
          <a:xfrm>
            <a:off x="1119754" y="4420037"/>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 file</a:t>
            </a:r>
            <a:endParaRPr lang="en-IL" dirty="0"/>
          </a:p>
        </p:txBody>
      </p:sp>
      <p:sp>
        <p:nvSpPr>
          <p:cNvPr id="7" name="Rectangle 6">
            <a:extLst>
              <a:ext uri="{FF2B5EF4-FFF2-40B4-BE49-F238E27FC236}">
                <a16:creationId xmlns:a16="http://schemas.microsoft.com/office/drawing/2014/main" id="{0057347C-1B40-FCFF-EBCD-56259C6AC727}"/>
              </a:ext>
            </a:extLst>
          </p:cNvPr>
          <p:cNvSpPr/>
          <p:nvPr/>
        </p:nvSpPr>
        <p:spPr>
          <a:xfrm>
            <a:off x="1130854" y="5331212"/>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vtu</a:t>
            </a:r>
            <a:r>
              <a:rPr lang="en-US" dirty="0"/>
              <a:t> file</a:t>
            </a:r>
            <a:endParaRPr lang="en-IL" dirty="0"/>
          </a:p>
        </p:txBody>
      </p:sp>
      <p:sp>
        <p:nvSpPr>
          <p:cNvPr id="4" name="Rectangle 3">
            <a:extLst>
              <a:ext uri="{FF2B5EF4-FFF2-40B4-BE49-F238E27FC236}">
                <a16:creationId xmlns:a16="http://schemas.microsoft.com/office/drawing/2014/main" id="{D6DBE1F6-3A9F-DE7D-2FF5-4CE5F4EE7273}"/>
              </a:ext>
            </a:extLst>
          </p:cNvPr>
          <p:cNvSpPr/>
          <p:nvPr/>
        </p:nvSpPr>
        <p:spPr>
          <a:xfrm>
            <a:off x="1326614" y="2539273"/>
            <a:ext cx="1011805"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Tape</a:t>
            </a:r>
            <a:endParaRPr lang="en-IL" dirty="0"/>
          </a:p>
        </p:txBody>
      </p:sp>
      <p:sp>
        <p:nvSpPr>
          <p:cNvPr id="8" name="Rectangle 7">
            <a:extLst>
              <a:ext uri="{FF2B5EF4-FFF2-40B4-BE49-F238E27FC236}">
                <a16:creationId xmlns:a16="http://schemas.microsoft.com/office/drawing/2014/main" id="{E143AC47-82DF-469D-E7B3-C4BD5382DBCD}"/>
              </a:ext>
            </a:extLst>
          </p:cNvPr>
          <p:cNvSpPr/>
          <p:nvPr/>
        </p:nvSpPr>
        <p:spPr>
          <a:xfrm>
            <a:off x="1130854" y="5932447"/>
            <a:ext cx="1381126" cy="432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&lt;Tape&gt;</a:t>
            </a:r>
            <a:endParaRPr lang="en-IL" dirty="0"/>
          </a:p>
        </p:txBody>
      </p:sp>
      <p:sp>
        <p:nvSpPr>
          <p:cNvPr id="9" name="Rectangle 8">
            <a:extLst>
              <a:ext uri="{FF2B5EF4-FFF2-40B4-BE49-F238E27FC236}">
                <a16:creationId xmlns:a16="http://schemas.microsoft.com/office/drawing/2014/main" id="{7EB26B02-4FAD-EF4D-AD69-8655ABA1A194}"/>
              </a:ext>
            </a:extLst>
          </p:cNvPr>
          <p:cNvSpPr/>
          <p:nvPr/>
        </p:nvSpPr>
        <p:spPr>
          <a:xfrm>
            <a:off x="3346279" y="3504706"/>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Initialization</a:t>
            </a:r>
            <a:endParaRPr lang="en-IL" dirty="0"/>
          </a:p>
        </p:txBody>
      </p:sp>
      <p:sp>
        <p:nvSpPr>
          <p:cNvPr id="10" name="Rectangle 9">
            <a:extLst>
              <a:ext uri="{FF2B5EF4-FFF2-40B4-BE49-F238E27FC236}">
                <a16:creationId xmlns:a16="http://schemas.microsoft.com/office/drawing/2014/main" id="{BA758EF1-59F4-ADE4-427D-1C45E3897AE8}"/>
              </a:ext>
            </a:extLst>
          </p:cNvPr>
          <p:cNvSpPr/>
          <p:nvPr/>
        </p:nvSpPr>
        <p:spPr>
          <a:xfrm>
            <a:off x="3335179" y="4423690"/>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Load binary</a:t>
            </a:r>
            <a:endParaRPr lang="en-IL" dirty="0"/>
          </a:p>
        </p:txBody>
      </p:sp>
      <p:sp>
        <p:nvSpPr>
          <p:cNvPr id="11" name="Rectangle 10">
            <a:extLst>
              <a:ext uri="{FF2B5EF4-FFF2-40B4-BE49-F238E27FC236}">
                <a16:creationId xmlns:a16="http://schemas.microsoft.com/office/drawing/2014/main" id="{39B3DF4B-9698-CB2E-9486-2C314F4B0CE1}"/>
              </a:ext>
            </a:extLst>
          </p:cNvPr>
          <p:cNvSpPr/>
          <p:nvPr/>
        </p:nvSpPr>
        <p:spPr>
          <a:xfrm>
            <a:off x="3346279" y="5331212"/>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Load </a:t>
            </a:r>
            <a:r>
              <a:rPr lang="en-US" dirty="0" err="1"/>
              <a:t>vtu</a:t>
            </a:r>
            <a:endParaRPr lang="en-IL" dirty="0"/>
          </a:p>
        </p:txBody>
      </p:sp>
      <p:sp>
        <p:nvSpPr>
          <p:cNvPr id="12" name="Rectangle 11">
            <a:extLst>
              <a:ext uri="{FF2B5EF4-FFF2-40B4-BE49-F238E27FC236}">
                <a16:creationId xmlns:a16="http://schemas.microsoft.com/office/drawing/2014/main" id="{D7AA1C0C-194F-7F1C-4EB4-748AE0EAF3C2}"/>
              </a:ext>
            </a:extLst>
          </p:cNvPr>
          <p:cNvSpPr/>
          <p:nvPr/>
        </p:nvSpPr>
        <p:spPr>
          <a:xfrm>
            <a:off x="858365" y="1805987"/>
            <a:ext cx="1903903" cy="45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-tape-options </a:t>
            </a:r>
            <a:r>
              <a:rPr lang="en-US" dirty="0" err="1"/>
              <a:t>cmd</a:t>
            </a:r>
            <a:r>
              <a:rPr lang="en-US" dirty="0"/>
              <a:t> line argument</a:t>
            </a:r>
            <a:endParaRPr lang="en-IL" dirty="0"/>
          </a:p>
        </p:txBody>
      </p:sp>
      <p:sp>
        <p:nvSpPr>
          <p:cNvPr id="13" name="Rectangle 12">
            <a:extLst>
              <a:ext uri="{FF2B5EF4-FFF2-40B4-BE49-F238E27FC236}">
                <a16:creationId xmlns:a16="http://schemas.microsoft.com/office/drawing/2014/main" id="{9CF42ABF-06DB-D6F3-80CD-D75FABB6738E}"/>
              </a:ext>
            </a:extLst>
          </p:cNvPr>
          <p:cNvSpPr/>
          <p:nvPr/>
        </p:nvSpPr>
        <p:spPr>
          <a:xfrm>
            <a:off x="7737836" y="4610424"/>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14" name="Rectangle 13">
            <a:extLst>
              <a:ext uri="{FF2B5EF4-FFF2-40B4-BE49-F238E27FC236}">
                <a16:creationId xmlns:a16="http://schemas.microsoft.com/office/drawing/2014/main" id="{6245200C-C505-F59D-A22D-8D4B6C7EB755}"/>
              </a:ext>
            </a:extLst>
          </p:cNvPr>
          <p:cNvSpPr/>
          <p:nvPr/>
        </p:nvSpPr>
        <p:spPr>
          <a:xfrm>
            <a:off x="3474087" y="2394599"/>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30" name="Straight Arrow Connector 29">
            <a:extLst>
              <a:ext uri="{FF2B5EF4-FFF2-40B4-BE49-F238E27FC236}">
                <a16:creationId xmlns:a16="http://schemas.microsoft.com/office/drawing/2014/main" id="{58B10DB9-17D4-AFB4-BA9A-758B4593AC60}"/>
              </a:ext>
            </a:extLst>
          </p:cNvPr>
          <p:cNvCxnSpPr>
            <a:stCxn id="5" idx="3"/>
            <a:endCxn id="9" idx="1"/>
          </p:cNvCxnSpPr>
          <p:nvPr/>
        </p:nvCxnSpPr>
        <p:spPr>
          <a:xfrm>
            <a:off x="2500880" y="3847606"/>
            <a:ext cx="84539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CC8C1F0-DB51-C714-E43D-C25359764AA1}"/>
              </a:ext>
            </a:extLst>
          </p:cNvPr>
          <p:cNvCxnSpPr>
            <a:cxnSpLocks/>
            <a:stCxn id="6" idx="3"/>
            <a:endCxn id="10" idx="1"/>
          </p:cNvCxnSpPr>
          <p:nvPr/>
        </p:nvCxnSpPr>
        <p:spPr>
          <a:xfrm>
            <a:off x="2500880" y="4762937"/>
            <a:ext cx="834299" cy="36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020A0E2-9DC6-D77E-695E-9306CC08832B}"/>
              </a:ext>
            </a:extLst>
          </p:cNvPr>
          <p:cNvCxnSpPr>
            <a:cxnSpLocks/>
            <a:stCxn id="7" idx="3"/>
            <a:endCxn id="11" idx="1"/>
          </p:cNvCxnSpPr>
          <p:nvPr/>
        </p:nvCxnSpPr>
        <p:spPr>
          <a:xfrm>
            <a:off x="2511980" y="5674112"/>
            <a:ext cx="83429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03CD67A8-C4CE-7A5F-1809-EA282D8EA28D}"/>
              </a:ext>
            </a:extLst>
          </p:cNvPr>
          <p:cNvCxnSpPr>
            <a:cxnSpLocks/>
            <a:stCxn id="12" idx="3"/>
            <a:endCxn id="14" idx="0"/>
          </p:cNvCxnSpPr>
          <p:nvPr/>
        </p:nvCxnSpPr>
        <p:spPr>
          <a:xfrm>
            <a:off x="2762268" y="2034444"/>
            <a:ext cx="1285674" cy="36015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2A278B63-1CF4-2E4D-61E7-313C87123D2A}"/>
              </a:ext>
            </a:extLst>
          </p:cNvPr>
          <p:cNvCxnSpPr>
            <a:cxnSpLocks/>
            <a:stCxn id="8" idx="3"/>
            <a:endCxn id="14" idx="1"/>
          </p:cNvCxnSpPr>
          <p:nvPr/>
        </p:nvCxnSpPr>
        <p:spPr>
          <a:xfrm flipV="1">
            <a:off x="2511980" y="2603219"/>
            <a:ext cx="962107" cy="3545283"/>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F850F789-9B7F-54B6-7508-7CB8408AAEB1}"/>
              </a:ext>
            </a:extLst>
          </p:cNvPr>
          <p:cNvCxnSpPr>
            <a:stCxn id="4" idx="3"/>
            <a:endCxn id="14" idx="1"/>
          </p:cNvCxnSpPr>
          <p:nvPr/>
        </p:nvCxnSpPr>
        <p:spPr>
          <a:xfrm flipV="1">
            <a:off x="2338419" y="2603219"/>
            <a:ext cx="1135668" cy="278954"/>
          </a:xfrm>
          <a:prstGeom prst="bentConnector3">
            <a:avLst>
              <a:gd name="adj1" fmla="val 36253"/>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FCA6F34-A2F1-25E4-81D0-3CF42B129C93}"/>
              </a:ext>
            </a:extLst>
          </p:cNvPr>
          <p:cNvSpPr/>
          <p:nvPr/>
        </p:nvSpPr>
        <p:spPr>
          <a:xfrm>
            <a:off x="7854545" y="5296224"/>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52" name="Straight Arrow Connector 51">
            <a:extLst>
              <a:ext uri="{FF2B5EF4-FFF2-40B4-BE49-F238E27FC236}">
                <a16:creationId xmlns:a16="http://schemas.microsoft.com/office/drawing/2014/main" id="{0A82D604-01F1-1F28-6529-818EE5E76B47}"/>
              </a:ext>
            </a:extLst>
          </p:cNvPr>
          <p:cNvCxnSpPr>
            <a:cxnSpLocks/>
            <a:stCxn id="14" idx="2"/>
            <a:endCxn id="9" idx="0"/>
          </p:cNvCxnSpPr>
          <p:nvPr/>
        </p:nvCxnSpPr>
        <p:spPr>
          <a:xfrm flipH="1">
            <a:off x="4036842" y="2811838"/>
            <a:ext cx="11100" cy="692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5AF63474-62C7-D4B5-717D-E81EE485191D}"/>
              </a:ext>
            </a:extLst>
          </p:cNvPr>
          <p:cNvSpPr/>
          <p:nvPr/>
        </p:nvSpPr>
        <p:spPr>
          <a:xfrm>
            <a:off x="392942" y="3669186"/>
            <a:ext cx="356839" cy="356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FEB3F09-F5D9-457F-047C-76EC6131E7CE}"/>
              </a:ext>
            </a:extLst>
          </p:cNvPr>
          <p:cNvSpPr/>
          <p:nvPr/>
        </p:nvSpPr>
        <p:spPr>
          <a:xfrm>
            <a:off x="392942" y="4584517"/>
            <a:ext cx="356839" cy="356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454F789-2FD0-8A18-70BA-287D4B115585}"/>
              </a:ext>
            </a:extLst>
          </p:cNvPr>
          <p:cNvSpPr/>
          <p:nvPr/>
        </p:nvSpPr>
        <p:spPr>
          <a:xfrm>
            <a:off x="404042" y="5495692"/>
            <a:ext cx="356839" cy="356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6666B70F-1662-12BC-B8A7-9034E72F3302}"/>
              </a:ext>
            </a:extLst>
          </p:cNvPr>
          <p:cNvCxnSpPr>
            <a:stCxn id="9" idx="3"/>
            <a:endCxn id="13" idx="1"/>
          </p:cNvCxnSpPr>
          <p:nvPr/>
        </p:nvCxnSpPr>
        <p:spPr>
          <a:xfrm>
            <a:off x="4727405" y="3847606"/>
            <a:ext cx="3010431" cy="1105718"/>
          </a:xfrm>
          <a:prstGeom prst="bentConnector3">
            <a:avLst>
              <a:gd name="adj1" fmla="val 10736"/>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82E4977F-6A5E-FFC0-9CF1-B11FE8243C9C}"/>
              </a:ext>
            </a:extLst>
          </p:cNvPr>
          <p:cNvCxnSpPr>
            <a:stCxn id="10" idx="3"/>
            <a:endCxn id="13" idx="1"/>
          </p:cNvCxnSpPr>
          <p:nvPr/>
        </p:nvCxnSpPr>
        <p:spPr>
          <a:xfrm>
            <a:off x="4716305" y="4766590"/>
            <a:ext cx="3021531" cy="186734"/>
          </a:xfrm>
          <a:prstGeom prst="bentConnector3">
            <a:avLst>
              <a:gd name="adj1" fmla="val 11249"/>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FC85DC5D-1C63-A9DF-04B8-AD0C3DF8574D}"/>
              </a:ext>
            </a:extLst>
          </p:cNvPr>
          <p:cNvCxnSpPr>
            <a:stCxn id="11" idx="3"/>
            <a:endCxn id="13" idx="1"/>
          </p:cNvCxnSpPr>
          <p:nvPr/>
        </p:nvCxnSpPr>
        <p:spPr>
          <a:xfrm flipV="1">
            <a:off x="4727405" y="4953324"/>
            <a:ext cx="3010431" cy="720788"/>
          </a:xfrm>
          <a:prstGeom prst="bentConnector3">
            <a:avLst>
              <a:gd name="adj1" fmla="val 10736"/>
            </a:avLst>
          </a:prstGeom>
          <a:ln>
            <a:tailEnd type="triangle"/>
          </a:ln>
        </p:spPr>
        <p:style>
          <a:lnRef idx="1">
            <a:schemeClr val="dk1"/>
          </a:lnRef>
          <a:fillRef idx="0">
            <a:schemeClr val="dk1"/>
          </a:fillRef>
          <a:effectRef idx="0">
            <a:schemeClr val="dk1"/>
          </a:effectRef>
          <a:fontRef idx="minor">
            <a:schemeClr val="tx1"/>
          </a:fontRef>
        </p:style>
      </p:cxnSp>
      <p:sp>
        <p:nvSpPr>
          <p:cNvPr id="3" name="Arrow: Circular 2">
            <a:extLst>
              <a:ext uri="{FF2B5EF4-FFF2-40B4-BE49-F238E27FC236}">
                <a16:creationId xmlns:a16="http://schemas.microsoft.com/office/drawing/2014/main" id="{78F93F40-5963-11BB-4129-2D4B5E2B5EC7}"/>
              </a:ext>
            </a:extLst>
          </p:cNvPr>
          <p:cNvSpPr/>
          <p:nvPr/>
        </p:nvSpPr>
        <p:spPr>
          <a:xfrm rot="4571167">
            <a:off x="7311987" y="2847587"/>
            <a:ext cx="2225191" cy="2225191"/>
          </a:xfrm>
          <a:prstGeom prst="circularArrow">
            <a:avLst>
              <a:gd name="adj1" fmla="val 12500"/>
              <a:gd name="adj2" fmla="val 1142319"/>
              <a:gd name="adj3" fmla="val 20457681"/>
              <a:gd name="adj4" fmla="val 2507217"/>
              <a:gd name="adj5" fmla="val 125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solidFill>
                <a:schemeClr val="tx1"/>
              </a:solidFill>
            </a:endParaRPr>
          </a:p>
        </p:txBody>
      </p:sp>
      <p:cxnSp>
        <p:nvCxnSpPr>
          <p:cNvPr id="96" name="Connector: Elbow 95">
            <a:extLst>
              <a:ext uri="{FF2B5EF4-FFF2-40B4-BE49-F238E27FC236}">
                <a16:creationId xmlns:a16="http://schemas.microsoft.com/office/drawing/2014/main" id="{09E25A7F-8C2D-0B34-9720-413EAF14B3AA}"/>
              </a:ext>
            </a:extLst>
          </p:cNvPr>
          <p:cNvCxnSpPr>
            <a:cxnSpLocks/>
            <a:stCxn id="14" idx="3"/>
            <a:endCxn id="51" idx="1"/>
          </p:cNvCxnSpPr>
          <p:nvPr/>
        </p:nvCxnSpPr>
        <p:spPr>
          <a:xfrm>
            <a:off x="4621796" y="2603219"/>
            <a:ext cx="3232749" cy="2901625"/>
          </a:xfrm>
          <a:prstGeom prst="bentConnector3">
            <a:avLst>
              <a:gd name="adj1" fmla="val 8607"/>
            </a:avLst>
          </a:prstGeom>
          <a:ln>
            <a:tailEnd type="triangle"/>
          </a:ln>
        </p:spPr>
        <p:style>
          <a:lnRef idx="1">
            <a:schemeClr val="dk1"/>
          </a:lnRef>
          <a:fillRef idx="0">
            <a:schemeClr val="dk1"/>
          </a:fillRef>
          <a:effectRef idx="0">
            <a:schemeClr val="dk1"/>
          </a:effectRef>
          <a:fontRef idx="minor">
            <a:schemeClr val="tx1"/>
          </a:fontRef>
        </p:style>
      </p:cxnSp>
      <p:sp>
        <p:nvSpPr>
          <p:cNvPr id="109" name="Rectangle 108">
            <a:extLst>
              <a:ext uri="{FF2B5EF4-FFF2-40B4-BE49-F238E27FC236}">
                <a16:creationId xmlns:a16="http://schemas.microsoft.com/office/drawing/2014/main" id="{FFA9B762-1594-A3A2-4FAB-DF83A369B55A}"/>
              </a:ext>
            </a:extLst>
          </p:cNvPr>
          <p:cNvSpPr/>
          <p:nvPr/>
        </p:nvSpPr>
        <p:spPr>
          <a:xfrm>
            <a:off x="10225836" y="4515257"/>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 file</a:t>
            </a:r>
            <a:endParaRPr lang="en-IL" dirty="0"/>
          </a:p>
        </p:txBody>
      </p:sp>
      <p:sp>
        <p:nvSpPr>
          <p:cNvPr id="110" name="Rectangle 109">
            <a:extLst>
              <a:ext uri="{FF2B5EF4-FFF2-40B4-BE49-F238E27FC236}">
                <a16:creationId xmlns:a16="http://schemas.microsoft.com/office/drawing/2014/main" id="{FED59CE2-7601-B32A-CF44-F8C4F9A7D486}"/>
              </a:ext>
            </a:extLst>
          </p:cNvPr>
          <p:cNvSpPr/>
          <p:nvPr/>
        </p:nvSpPr>
        <p:spPr>
          <a:xfrm>
            <a:off x="10236936" y="5426432"/>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vtu</a:t>
            </a:r>
            <a:r>
              <a:rPr lang="en-US" dirty="0"/>
              <a:t> file</a:t>
            </a:r>
            <a:endParaRPr lang="en-IL" dirty="0"/>
          </a:p>
        </p:txBody>
      </p:sp>
      <p:sp>
        <p:nvSpPr>
          <p:cNvPr id="111" name="Rectangle 110">
            <a:extLst>
              <a:ext uri="{FF2B5EF4-FFF2-40B4-BE49-F238E27FC236}">
                <a16:creationId xmlns:a16="http://schemas.microsoft.com/office/drawing/2014/main" id="{3157BD00-9049-8451-7536-C94FAB72CA43}"/>
              </a:ext>
            </a:extLst>
          </p:cNvPr>
          <p:cNvSpPr/>
          <p:nvPr/>
        </p:nvSpPr>
        <p:spPr>
          <a:xfrm>
            <a:off x="10236936" y="6027667"/>
            <a:ext cx="1381126" cy="432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&lt;Tape&gt;</a:t>
            </a:r>
            <a:endParaRPr lang="en-IL" dirty="0"/>
          </a:p>
        </p:txBody>
      </p:sp>
      <p:sp>
        <p:nvSpPr>
          <p:cNvPr id="34" name="Arrow: Circular 33">
            <a:extLst>
              <a:ext uri="{FF2B5EF4-FFF2-40B4-BE49-F238E27FC236}">
                <a16:creationId xmlns:a16="http://schemas.microsoft.com/office/drawing/2014/main" id="{B7BEE5A0-0123-F9EA-F6A8-A1D63F48087C}"/>
              </a:ext>
            </a:extLst>
          </p:cNvPr>
          <p:cNvSpPr/>
          <p:nvPr/>
        </p:nvSpPr>
        <p:spPr>
          <a:xfrm rot="4452260">
            <a:off x="7441563" y="1588787"/>
            <a:ext cx="1848193" cy="1848193"/>
          </a:xfrm>
          <a:prstGeom prst="circularArrow">
            <a:avLst>
              <a:gd name="adj1" fmla="val 12500"/>
              <a:gd name="adj2" fmla="val 1142319"/>
              <a:gd name="adj3" fmla="val 20457681"/>
              <a:gd name="adj4" fmla="val 2507217"/>
              <a:gd name="adj5" fmla="val 12500"/>
            </a:avLst>
          </a:prstGeom>
          <a:solidFill>
            <a:srgbClr val="FF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L">
              <a:solidFill>
                <a:schemeClr val="tx1"/>
              </a:solidFill>
            </a:endParaRPr>
          </a:p>
        </p:txBody>
      </p:sp>
      <p:sp>
        <p:nvSpPr>
          <p:cNvPr id="127" name="TextBox 126">
            <a:extLst>
              <a:ext uri="{FF2B5EF4-FFF2-40B4-BE49-F238E27FC236}">
                <a16:creationId xmlns:a16="http://schemas.microsoft.com/office/drawing/2014/main" id="{D97FC49D-D59F-D0F5-3871-187A24C1D0E5}"/>
              </a:ext>
            </a:extLst>
          </p:cNvPr>
          <p:cNvSpPr txBox="1"/>
          <p:nvPr/>
        </p:nvSpPr>
        <p:spPr>
          <a:xfrm>
            <a:off x="7857723" y="3529210"/>
            <a:ext cx="1152145" cy="923330"/>
          </a:xfrm>
          <a:prstGeom prst="rect">
            <a:avLst/>
          </a:prstGeom>
          <a:noFill/>
        </p:spPr>
        <p:txBody>
          <a:bodyPr wrap="square" rtlCol="0">
            <a:spAutoFit/>
          </a:bodyPr>
          <a:lstStyle/>
          <a:p>
            <a:pPr algn="ctr"/>
            <a:r>
              <a:rPr lang="en-US" dirty="0">
                <a:ln w="0">
                  <a:solidFill>
                    <a:sysClr val="windowText" lastClr="000000"/>
                  </a:solidFill>
                </a:ln>
                <a:effectLst>
                  <a:outerShdw blurRad="38100" dist="19050" dir="2700000" algn="tl" rotWithShape="0">
                    <a:schemeClr val="dk1">
                      <a:alpha val="40000"/>
                    </a:schemeClr>
                  </a:outerShdw>
                </a:effectLst>
              </a:rPr>
              <a:t>Monte carlo sweep</a:t>
            </a:r>
          </a:p>
        </p:txBody>
      </p:sp>
      <p:sp>
        <p:nvSpPr>
          <p:cNvPr id="41" name="Arrow: Bent 40">
            <a:extLst>
              <a:ext uri="{FF2B5EF4-FFF2-40B4-BE49-F238E27FC236}">
                <a16:creationId xmlns:a16="http://schemas.microsoft.com/office/drawing/2014/main" id="{28ED2636-2D7A-6FD3-05CC-3D5C466132B4}"/>
              </a:ext>
            </a:extLst>
          </p:cNvPr>
          <p:cNvSpPr/>
          <p:nvPr/>
        </p:nvSpPr>
        <p:spPr>
          <a:xfrm rot="5400000">
            <a:off x="10045411" y="3555748"/>
            <a:ext cx="369333" cy="1447343"/>
          </a:xfrm>
          <a:prstGeom prst="bentArrow">
            <a:avLst>
              <a:gd name="adj1" fmla="val 25000"/>
              <a:gd name="adj2" fmla="val 32307"/>
              <a:gd name="adj3" fmla="val 46491"/>
              <a:gd name="adj4" fmla="val 43750"/>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solidFill>
                <a:schemeClr val="tx1"/>
              </a:solidFill>
            </a:endParaRPr>
          </a:p>
        </p:txBody>
      </p:sp>
      <p:sp>
        <p:nvSpPr>
          <p:cNvPr id="15" name="TextBox 14">
            <a:extLst>
              <a:ext uri="{FF2B5EF4-FFF2-40B4-BE49-F238E27FC236}">
                <a16:creationId xmlns:a16="http://schemas.microsoft.com/office/drawing/2014/main" id="{0C6AB186-CF0E-9E14-15FC-18321F35C1FA}"/>
              </a:ext>
            </a:extLst>
          </p:cNvPr>
          <p:cNvSpPr txBox="1"/>
          <p:nvPr/>
        </p:nvSpPr>
        <p:spPr>
          <a:xfrm>
            <a:off x="7647031" y="2041151"/>
            <a:ext cx="1443191" cy="923330"/>
          </a:xfrm>
          <a:prstGeom prst="rect">
            <a:avLst/>
          </a:prstGeom>
          <a:noFill/>
        </p:spPr>
        <p:txBody>
          <a:bodyPr wrap="square" rtlCol="0">
            <a:spAutoFit/>
          </a:bodyPr>
          <a:lstStyle/>
          <a:p>
            <a:pPr algn="ctr"/>
            <a:r>
              <a:rPr lang="en-US" dirty="0">
                <a:ln>
                  <a:solidFill>
                    <a:sysClr val="windowText" lastClr="000000"/>
                  </a:solidFill>
                </a:ln>
              </a:rPr>
              <a:t>Advance time by moves</a:t>
            </a:r>
            <a:endParaRPr lang="en-IL" dirty="0">
              <a:ln>
                <a:solidFill>
                  <a:sysClr val="windowText" lastClr="000000"/>
                </a:solidFill>
              </a:ln>
            </a:endParaRPr>
          </a:p>
        </p:txBody>
      </p:sp>
      <p:sp>
        <p:nvSpPr>
          <p:cNvPr id="32" name="TextBox 31">
            <a:extLst>
              <a:ext uri="{FF2B5EF4-FFF2-40B4-BE49-F238E27FC236}">
                <a16:creationId xmlns:a16="http://schemas.microsoft.com/office/drawing/2014/main" id="{B1458231-3C15-1672-C506-B7180B7C2E83}"/>
              </a:ext>
            </a:extLst>
          </p:cNvPr>
          <p:cNvSpPr txBox="1"/>
          <p:nvPr/>
        </p:nvSpPr>
        <p:spPr>
          <a:xfrm>
            <a:off x="6042294" y="3532384"/>
            <a:ext cx="1643305" cy="923330"/>
          </a:xfrm>
          <a:prstGeom prst="rect">
            <a:avLst/>
          </a:prstGeom>
          <a:noFill/>
        </p:spPr>
        <p:txBody>
          <a:bodyPr wrap="square" rtlCol="0">
            <a:spAutoFit/>
          </a:bodyPr>
          <a:lstStyle/>
          <a:p>
            <a:r>
              <a:rPr lang="en-US" dirty="0"/>
              <a:t>Recalculate area, volume, center mass…</a:t>
            </a:r>
            <a:endParaRPr lang="en-IL" dirty="0"/>
          </a:p>
        </p:txBody>
      </p:sp>
      <p:sp>
        <p:nvSpPr>
          <p:cNvPr id="33" name="TextBox 32">
            <a:extLst>
              <a:ext uri="{FF2B5EF4-FFF2-40B4-BE49-F238E27FC236}">
                <a16:creationId xmlns:a16="http://schemas.microsoft.com/office/drawing/2014/main" id="{E1EDDA56-6E48-1F61-451E-B6700F88DB91}"/>
              </a:ext>
            </a:extLst>
          </p:cNvPr>
          <p:cNvSpPr txBox="1"/>
          <p:nvPr/>
        </p:nvSpPr>
        <p:spPr>
          <a:xfrm>
            <a:off x="9375864" y="3492288"/>
            <a:ext cx="1643305" cy="646331"/>
          </a:xfrm>
          <a:prstGeom prst="rect">
            <a:avLst/>
          </a:prstGeom>
          <a:noFill/>
        </p:spPr>
        <p:txBody>
          <a:bodyPr wrap="square" rtlCol="0">
            <a:spAutoFit/>
          </a:bodyPr>
          <a:lstStyle/>
          <a:p>
            <a:r>
              <a:rPr lang="en-US" dirty="0"/>
              <a:t>Save simulation into files</a:t>
            </a:r>
            <a:endParaRPr lang="en-IL" dirty="0"/>
          </a:p>
        </p:txBody>
      </p:sp>
      <p:sp>
        <p:nvSpPr>
          <p:cNvPr id="36" name="TextBox 35">
            <a:extLst>
              <a:ext uri="{FF2B5EF4-FFF2-40B4-BE49-F238E27FC236}">
                <a16:creationId xmlns:a16="http://schemas.microsoft.com/office/drawing/2014/main" id="{11B25ABE-EE67-EEFA-A1FA-44470C4465B9}"/>
              </a:ext>
            </a:extLst>
          </p:cNvPr>
          <p:cNvSpPr txBox="1"/>
          <p:nvPr/>
        </p:nvSpPr>
        <p:spPr>
          <a:xfrm>
            <a:off x="5897717" y="2071358"/>
            <a:ext cx="1680301" cy="646331"/>
          </a:xfrm>
          <a:prstGeom prst="rect">
            <a:avLst/>
          </a:prstGeom>
          <a:noFill/>
        </p:spPr>
        <p:txBody>
          <a:bodyPr wrap="square" rtlCol="0">
            <a:spAutoFit/>
          </a:bodyPr>
          <a:lstStyle/>
          <a:p>
            <a:pPr algn="ctr"/>
            <a:r>
              <a:rPr lang="en-US" dirty="0"/>
              <a:t>For each vertex:</a:t>
            </a:r>
          </a:p>
          <a:p>
            <a:pPr algn="ctr"/>
            <a:r>
              <a:rPr lang="en-US" dirty="0"/>
              <a:t>Try </a:t>
            </a:r>
            <a:r>
              <a:rPr lang="en-US" dirty="0" err="1"/>
              <a:t>Vertexmove</a:t>
            </a:r>
            <a:endParaRPr lang="en-IL" dirty="0"/>
          </a:p>
        </p:txBody>
      </p:sp>
      <p:sp>
        <p:nvSpPr>
          <p:cNvPr id="37" name="TextBox 36">
            <a:extLst>
              <a:ext uri="{FF2B5EF4-FFF2-40B4-BE49-F238E27FC236}">
                <a16:creationId xmlns:a16="http://schemas.microsoft.com/office/drawing/2014/main" id="{5D098C8C-0A5D-13BB-2370-0B0E49DD69BC}"/>
              </a:ext>
            </a:extLst>
          </p:cNvPr>
          <p:cNvSpPr txBox="1"/>
          <p:nvPr/>
        </p:nvSpPr>
        <p:spPr>
          <a:xfrm>
            <a:off x="9195768" y="2054591"/>
            <a:ext cx="1643305" cy="646331"/>
          </a:xfrm>
          <a:prstGeom prst="rect">
            <a:avLst/>
          </a:prstGeom>
          <a:noFill/>
        </p:spPr>
        <p:txBody>
          <a:bodyPr wrap="square" rtlCol="0">
            <a:spAutoFit/>
          </a:bodyPr>
          <a:lstStyle/>
          <a:p>
            <a:pPr algn="ctr"/>
            <a:r>
              <a:rPr lang="en-US" dirty="0"/>
              <a:t>For each bond: Try </a:t>
            </a:r>
            <a:r>
              <a:rPr lang="en-US" dirty="0" err="1"/>
              <a:t>bondflip</a:t>
            </a:r>
            <a:endParaRPr lang="en-IL"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FA6999B-9DD0-1569-03E8-06F3FF7CDBDA}"/>
                  </a:ext>
                </a:extLst>
              </p:cNvPr>
              <p:cNvSpPr txBox="1"/>
              <p:nvPr/>
            </p:nvSpPr>
            <p:spPr>
              <a:xfrm>
                <a:off x="8535626" y="2917711"/>
                <a:ext cx="1371393" cy="369332"/>
              </a:xfrm>
              <a:prstGeom prst="rect">
                <a:avLst/>
              </a:prstGeom>
              <a:noFill/>
            </p:spPr>
            <p:txBody>
              <a:bodyPr wrap="square" rtlCol="0">
                <a:spAutoFit/>
              </a:bodyPr>
              <a:lstStyle/>
              <a:p>
                <a14:m>
                  <m:oMath xmlns:m="http://schemas.openxmlformats.org/officeDocument/2006/math">
                    <m:r>
                      <a:rPr lang="en-US" b="0" i="1" smtClean="0">
                        <a:ln>
                          <a:solidFill>
                            <a:sysClr val="windowText" lastClr="000000"/>
                          </a:solidFill>
                        </a:ln>
                        <a:solidFill>
                          <a:schemeClr val="tx1"/>
                        </a:solidFill>
                        <a:latin typeface="Cambria Math" panose="02040503050406030204" pitchFamily="18" charset="0"/>
                      </a:rPr>
                      <m:t>×</m:t>
                    </m:r>
                  </m:oMath>
                </a14:m>
                <a:r>
                  <a:rPr lang="en-US" dirty="0">
                    <a:ln>
                      <a:solidFill>
                        <a:sysClr val="windowText" lastClr="000000"/>
                      </a:solidFill>
                    </a:ln>
                    <a:solidFill>
                      <a:schemeClr val="tx1"/>
                    </a:solidFill>
                  </a:rPr>
                  <a:t> mcsweeps</a:t>
                </a:r>
                <a:endParaRPr lang="en-IL" dirty="0">
                  <a:ln>
                    <a:solidFill>
                      <a:sysClr val="windowText" lastClr="000000"/>
                    </a:solidFill>
                  </a:ln>
                  <a:solidFill>
                    <a:schemeClr val="tx1"/>
                  </a:solidFill>
                </a:endParaRPr>
              </a:p>
            </p:txBody>
          </p:sp>
        </mc:Choice>
        <mc:Fallback xmlns="">
          <p:sp>
            <p:nvSpPr>
              <p:cNvPr id="38" name="TextBox 37">
                <a:extLst>
                  <a:ext uri="{FF2B5EF4-FFF2-40B4-BE49-F238E27FC236}">
                    <a16:creationId xmlns:a16="http://schemas.microsoft.com/office/drawing/2014/main" id="{7FA6999B-9DD0-1569-03E8-06F3FF7CDBDA}"/>
                  </a:ext>
                </a:extLst>
              </p:cNvPr>
              <p:cNvSpPr txBox="1">
                <a:spLocks noRot="1" noChangeAspect="1" noMove="1" noResize="1" noEditPoints="1" noAdjustHandles="1" noChangeArrowheads="1" noChangeShapeType="1" noTextEdit="1"/>
              </p:cNvSpPr>
              <p:nvPr/>
            </p:nvSpPr>
            <p:spPr>
              <a:xfrm>
                <a:off x="8535626" y="2917711"/>
                <a:ext cx="1371393" cy="369332"/>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D36BE73-D44D-22DE-6B8D-1E067B6ED71F}"/>
                  </a:ext>
                </a:extLst>
              </p:cNvPr>
              <p:cNvSpPr txBox="1"/>
              <p:nvPr/>
            </p:nvSpPr>
            <p:spPr>
              <a:xfrm>
                <a:off x="8660420" y="4484513"/>
                <a:ext cx="1350437" cy="369332"/>
              </a:xfrm>
              <a:prstGeom prst="rect">
                <a:avLst/>
              </a:prstGeom>
              <a:noFill/>
            </p:spPr>
            <p:txBody>
              <a:bodyPr wrap="square" rtlCol="0">
                <a:spAutoFit/>
              </a:bodyPr>
              <a:lstStyle/>
              <a:p>
                <a14:m>
                  <m:oMath xmlns:m="http://schemas.openxmlformats.org/officeDocument/2006/math">
                    <m:r>
                      <a:rPr lang="en-US" b="0" i="1" smtClean="0">
                        <a:ln>
                          <a:solidFill>
                            <a:sysClr val="windowText" lastClr="000000"/>
                          </a:solidFill>
                        </a:ln>
                        <a:solidFill>
                          <a:schemeClr val="tx1"/>
                        </a:solidFill>
                        <a:latin typeface="Cambria Math" panose="02040503050406030204" pitchFamily="18" charset="0"/>
                      </a:rPr>
                      <m:t>×</m:t>
                    </m:r>
                  </m:oMath>
                </a14:m>
                <a:r>
                  <a:rPr lang="en-US" dirty="0">
                    <a:ln>
                      <a:solidFill>
                        <a:sysClr val="windowText" lastClr="000000"/>
                      </a:solidFill>
                    </a:ln>
                    <a:solidFill>
                      <a:schemeClr val="tx1"/>
                    </a:solidFill>
                  </a:rPr>
                  <a:t> iterations</a:t>
                </a:r>
                <a:endParaRPr lang="en-IL" dirty="0">
                  <a:ln>
                    <a:solidFill>
                      <a:sysClr val="windowText" lastClr="000000"/>
                    </a:solidFill>
                  </a:ln>
                  <a:solidFill>
                    <a:schemeClr val="tx1"/>
                  </a:solidFill>
                </a:endParaRPr>
              </a:p>
            </p:txBody>
          </p:sp>
        </mc:Choice>
        <mc:Fallback xmlns="">
          <p:sp>
            <p:nvSpPr>
              <p:cNvPr id="39" name="TextBox 38">
                <a:extLst>
                  <a:ext uri="{FF2B5EF4-FFF2-40B4-BE49-F238E27FC236}">
                    <a16:creationId xmlns:a16="http://schemas.microsoft.com/office/drawing/2014/main" id="{9D36BE73-D44D-22DE-6B8D-1E067B6ED71F}"/>
                  </a:ext>
                </a:extLst>
              </p:cNvPr>
              <p:cNvSpPr txBox="1">
                <a:spLocks noRot="1" noChangeAspect="1" noMove="1" noResize="1" noEditPoints="1" noAdjustHandles="1" noChangeArrowheads="1" noChangeShapeType="1" noTextEdit="1"/>
              </p:cNvSpPr>
              <p:nvPr/>
            </p:nvSpPr>
            <p:spPr>
              <a:xfrm>
                <a:off x="8660420" y="4484513"/>
                <a:ext cx="1350437" cy="369332"/>
              </a:xfrm>
              <a:prstGeom prst="rect">
                <a:avLst/>
              </a:prstGeom>
              <a:blipFill>
                <a:blip r:embed="rId4"/>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413142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--force-from-tape</a:t>
            </a:r>
            <a:endParaRPr lang="en-IL" dirty="0"/>
          </a:p>
        </p:txBody>
      </p:sp>
      <p:sp>
        <p:nvSpPr>
          <p:cNvPr id="4" name="Rectangle 3">
            <a:extLst>
              <a:ext uri="{FF2B5EF4-FFF2-40B4-BE49-F238E27FC236}">
                <a16:creationId xmlns:a16="http://schemas.microsoft.com/office/drawing/2014/main" id="{D6DBE1F6-3A9F-DE7D-2FF5-4CE5F4EE7273}"/>
              </a:ext>
            </a:extLst>
          </p:cNvPr>
          <p:cNvSpPr/>
          <p:nvPr/>
        </p:nvSpPr>
        <p:spPr>
          <a:xfrm>
            <a:off x="1014380" y="2685340"/>
            <a:ext cx="1011805"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Tape</a:t>
            </a:r>
            <a:endParaRPr lang="en-IL" dirty="0"/>
          </a:p>
        </p:txBody>
      </p:sp>
      <p:sp>
        <p:nvSpPr>
          <p:cNvPr id="9" name="Rectangle 8">
            <a:extLst>
              <a:ext uri="{FF2B5EF4-FFF2-40B4-BE49-F238E27FC236}">
                <a16:creationId xmlns:a16="http://schemas.microsoft.com/office/drawing/2014/main" id="{7EB26B02-4FAD-EF4D-AD69-8655ABA1A194}"/>
              </a:ext>
            </a:extLst>
          </p:cNvPr>
          <p:cNvSpPr/>
          <p:nvPr/>
        </p:nvSpPr>
        <p:spPr>
          <a:xfrm>
            <a:off x="4316692" y="3443016"/>
            <a:ext cx="472143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Initialization</a:t>
            </a:r>
            <a:endParaRPr lang="en-IL" dirty="0"/>
          </a:p>
        </p:txBody>
      </p:sp>
      <p:sp>
        <p:nvSpPr>
          <p:cNvPr id="12" name="Rectangle 11">
            <a:extLst>
              <a:ext uri="{FF2B5EF4-FFF2-40B4-BE49-F238E27FC236}">
                <a16:creationId xmlns:a16="http://schemas.microsoft.com/office/drawing/2014/main" id="{D7AA1C0C-194F-7F1C-4EB4-748AE0EAF3C2}"/>
              </a:ext>
            </a:extLst>
          </p:cNvPr>
          <p:cNvSpPr/>
          <p:nvPr/>
        </p:nvSpPr>
        <p:spPr>
          <a:xfrm>
            <a:off x="603016" y="3636154"/>
            <a:ext cx="1812925" cy="760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--tape-options </a:t>
            </a:r>
            <a:r>
              <a:rPr lang="en-US" dirty="0" err="1"/>
              <a:t>cmd</a:t>
            </a:r>
            <a:r>
              <a:rPr lang="en-US" dirty="0"/>
              <a:t> line argument</a:t>
            </a:r>
            <a:endParaRPr lang="en-IL" dirty="0"/>
          </a:p>
        </p:txBody>
      </p:sp>
      <p:sp>
        <p:nvSpPr>
          <p:cNvPr id="13" name="Rectangle 12">
            <a:extLst>
              <a:ext uri="{FF2B5EF4-FFF2-40B4-BE49-F238E27FC236}">
                <a16:creationId xmlns:a16="http://schemas.microsoft.com/office/drawing/2014/main" id="{9CF42ABF-06DB-D6F3-80CD-D75FABB6738E}"/>
              </a:ext>
            </a:extLst>
          </p:cNvPr>
          <p:cNvSpPr/>
          <p:nvPr/>
        </p:nvSpPr>
        <p:spPr>
          <a:xfrm>
            <a:off x="9972674" y="3658305"/>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14" name="Rectangle 13">
            <a:extLst>
              <a:ext uri="{FF2B5EF4-FFF2-40B4-BE49-F238E27FC236}">
                <a16:creationId xmlns:a16="http://schemas.microsoft.com/office/drawing/2014/main" id="{6245200C-C505-F59D-A22D-8D4B6C7EB755}"/>
              </a:ext>
            </a:extLst>
          </p:cNvPr>
          <p:cNvSpPr/>
          <p:nvPr/>
        </p:nvSpPr>
        <p:spPr>
          <a:xfrm>
            <a:off x="2792462" y="4344104"/>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40" name="Connector: Elbow 39">
            <a:extLst>
              <a:ext uri="{FF2B5EF4-FFF2-40B4-BE49-F238E27FC236}">
                <a16:creationId xmlns:a16="http://schemas.microsoft.com/office/drawing/2014/main" id="{03CD67A8-C4CE-7A5F-1809-EA282D8EA28D}"/>
              </a:ext>
            </a:extLst>
          </p:cNvPr>
          <p:cNvCxnSpPr>
            <a:cxnSpLocks/>
            <a:stCxn id="12" idx="3"/>
            <a:endCxn id="14" idx="1"/>
          </p:cNvCxnSpPr>
          <p:nvPr/>
        </p:nvCxnSpPr>
        <p:spPr>
          <a:xfrm>
            <a:off x="2415941" y="4016224"/>
            <a:ext cx="376521" cy="53650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F850F789-9B7F-54B6-7508-7CB8408AAEB1}"/>
              </a:ext>
            </a:extLst>
          </p:cNvPr>
          <p:cNvCxnSpPr>
            <a:cxnSpLocks/>
            <a:stCxn id="4" idx="3"/>
            <a:endCxn id="14" idx="1"/>
          </p:cNvCxnSpPr>
          <p:nvPr/>
        </p:nvCxnSpPr>
        <p:spPr>
          <a:xfrm>
            <a:off x="2026185" y="3028240"/>
            <a:ext cx="766277" cy="1524484"/>
          </a:xfrm>
          <a:prstGeom prst="bentConnector3">
            <a:avLst>
              <a:gd name="adj1" fmla="val 62561"/>
            </a:avLst>
          </a:prstGeom>
          <a:ln w="127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FCA6F34-A2F1-25E4-81D0-3CF42B129C93}"/>
              </a:ext>
            </a:extLst>
          </p:cNvPr>
          <p:cNvSpPr/>
          <p:nvPr/>
        </p:nvSpPr>
        <p:spPr>
          <a:xfrm>
            <a:off x="10089383" y="4344105"/>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86" name="Connector: Elbow 85">
            <a:extLst>
              <a:ext uri="{FF2B5EF4-FFF2-40B4-BE49-F238E27FC236}">
                <a16:creationId xmlns:a16="http://schemas.microsoft.com/office/drawing/2014/main" id="{6666B70F-1662-12BC-B8A7-9034E72F3302}"/>
              </a:ext>
            </a:extLst>
          </p:cNvPr>
          <p:cNvCxnSpPr>
            <a:cxnSpLocks/>
            <a:stCxn id="9" idx="3"/>
            <a:endCxn id="13" idx="1"/>
          </p:cNvCxnSpPr>
          <p:nvPr/>
        </p:nvCxnSpPr>
        <p:spPr>
          <a:xfrm>
            <a:off x="9038122" y="3785916"/>
            <a:ext cx="934552" cy="2152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09E25A7F-8C2D-0B34-9720-413EAF14B3AA}"/>
              </a:ext>
            </a:extLst>
          </p:cNvPr>
          <p:cNvCxnSpPr>
            <a:cxnSpLocks/>
            <a:stCxn id="14" idx="3"/>
            <a:endCxn id="51" idx="1"/>
          </p:cNvCxnSpPr>
          <p:nvPr/>
        </p:nvCxnSpPr>
        <p:spPr>
          <a:xfrm>
            <a:off x="3940171" y="4552724"/>
            <a:ext cx="6149212"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42C977FD-B773-9107-73AF-7E823BC31F36}"/>
              </a:ext>
            </a:extLst>
          </p:cNvPr>
          <p:cNvCxnSpPr>
            <a:cxnSpLocks/>
            <a:stCxn id="14" idx="3"/>
            <a:endCxn id="9" idx="1"/>
          </p:cNvCxnSpPr>
          <p:nvPr/>
        </p:nvCxnSpPr>
        <p:spPr>
          <a:xfrm flipV="1">
            <a:off x="3940171" y="3785916"/>
            <a:ext cx="376521" cy="7668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26" name="Diamond 125">
            <a:extLst>
              <a:ext uri="{FF2B5EF4-FFF2-40B4-BE49-F238E27FC236}">
                <a16:creationId xmlns:a16="http://schemas.microsoft.com/office/drawing/2014/main" id="{45D30ACF-39B2-2A7F-789D-524CDEF16D40}"/>
              </a:ext>
            </a:extLst>
          </p:cNvPr>
          <p:cNvSpPr/>
          <p:nvPr/>
        </p:nvSpPr>
        <p:spPr>
          <a:xfrm>
            <a:off x="4601736" y="2215426"/>
            <a:ext cx="1951464" cy="82379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Diamond 127">
            <a:extLst>
              <a:ext uri="{FF2B5EF4-FFF2-40B4-BE49-F238E27FC236}">
                <a16:creationId xmlns:a16="http://schemas.microsoft.com/office/drawing/2014/main" id="{18C84BFE-A751-2D21-6CE3-1A72EC0BD98C}"/>
              </a:ext>
            </a:extLst>
          </p:cNvPr>
          <p:cNvSpPr/>
          <p:nvPr/>
        </p:nvSpPr>
        <p:spPr>
          <a:xfrm>
            <a:off x="5047786" y="2215425"/>
            <a:ext cx="1048214" cy="82379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8804EAE3-0637-1BAC-3D09-BB7089D1CFB1}"/>
              </a:ext>
            </a:extLst>
          </p:cNvPr>
          <p:cNvCxnSpPr>
            <a:stCxn id="126" idx="1"/>
            <a:endCxn id="126" idx="3"/>
          </p:cNvCxnSpPr>
          <p:nvPr/>
        </p:nvCxnSpPr>
        <p:spPr>
          <a:xfrm>
            <a:off x="4601736" y="2627322"/>
            <a:ext cx="1951464" cy="0"/>
          </a:xfrm>
          <a:prstGeom prst="line">
            <a:avLst/>
          </a:prstGeom>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73E99B99-A738-A2F4-A3F3-10AABC97F22C}"/>
              </a:ext>
            </a:extLst>
          </p:cNvPr>
          <p:cNvSpPr txBox="1"/>
          <p:nvPr/>
        </p:nvSpPr>
        <p:spPr>
          <a:xfrm>
            <a:off x="1164750" y="5336332"/>
            <a:ext cx="9862500" cy="830997"/>
          </a:xfrm>
          <a:prstGeom prst="rect">
            <a:avLst/>
          </a:prstGeom>
          <a:solidFill>
            <a:schemeClr val="tx1"/>
          </a:solidFill>
        </p:spPr>
        <p:txBody>
          <a:bodyPr wrap="square">
            <a:spAutoFit/>
          </a:bodyPr>
          <a:lstStyle/>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ls</a:t>
            </a:r>
          </a:p>
          <a:p>
            <a:r>
              <a:rPr lang="en-US" sz="1600" dirty="0">
                <a:solidFill>
                  <a:srgbClr val="CCCCCC"/>
                </a:solidFill>
                <a:latin typeface="Consolas" panose="020B0609020204030204" pitchFamily="49" charset="0"/>
              </a:rPr>
              <a:t>tape</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trisurf --force-from-tape </a:t>
            </a:r>
            <a:r>
              <a:rPr lang="en-US" sz="1600" dirty="0">
                <a:solidFill>
                  <a:srgbClr val="CCCCCC"/>
                </a:solidFill>
                <a:latin typeface="Consolas" panose="020B0609020204030204" pitchFamily="49" charset="0"/>
              </a:rPr>
              <a:t>-</a:t>
            </a:r>
            <a:r>
              <a:rPr lang="en-US" sz="1600" b="0" dirty="0">
                <a:solidFill>
                  <a:srgbClr val="CCCCCC"/>
                </a:solidFill>
                <a:effectLst/>
                <a:latin typeface="Consolas" panose="020B0609020204030204" pitchFamily="49" charset="0"/>
              </a:rPr>
              <a:t>-tape-options opt1=val1,opt2=val2,opt3=#</a:t>
            </a:r>
          </a:p>
        </p:txBody>
      </p:sp>
      <p:sp>
        <p:nvSpPr>
          <p:cNvPr id="160" name="Rectangle 159">
            <a:extLst>
              <a:ext uri="{FF2B5EF4-FFF2-40B4-BE49-F238E27FC236}">
                <a16:creationId xmlns:a16="http://schemas.microsoft.com/office/drawing/2014/main" id="{A6D13701-04AE-C64B-8340-7901E758C6F9}"/>
              </a:ext>
            </a:extLst>
          </p:cNvPr>
          <p:cNvSpPr/>
          <p:nvPr/>
        </p:nvSpPr>
        <p:spPr>
          <a:xfrm>
            <a:off x="4316692" y="3173817"/>
            <a:ext cx="2873380" cy="357379"/>
          </a:xfrm>
          <a:prstGeom prst="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Pentagonal bipyramid</a:t>
            </a:r>
            <a:endParaRPr lang="en-IL" dirty="0"/>
          </a:p>
        </p:txBody>
      </p:sp>
      <p:sp>
        <p:nvSpPr>
          <p:cNvPr id="171" name="Rectangle 170">
            <a:extLst>
              <a:ext uri="{FF2B5EF4-FFF2-40B4-BE49-F238E27FC236}">
                <a16:creationId xmlns:a16="http://schemas.microsoft.com/office/drawing/2014/main" id="{3A2CBA0F-353E-A98A-1846-157C19007BC1}"/>
              </a:ext>
            </a:extLst>
          </p:cNvPr>
          <p:cNvSpPr/>
          <p:nvPr/>
        </p:nvSpPr>
        <p:spPr>
          <a:xfrm>
            <a:off x="7190072" y="3173816"/>
            <a:ext cx="1830873" cy="357379"/>
          </a:xfrm>
          <a:prstGeom prst="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Initial population</a:t>
            </a:r>
            <a:endParaRPr lang="en-IL" dirty="0"/>
          </a:p>
        </p:txBody>
      </p:sp>
      <p:sp>
        <p:nvSpPr>
          <p:cNvPr id="172" name="Diamond 171">
            <a:extLst>
              <a:ext uri="{FF2B5EF4-FFF2-40B4-BE49-F238E27FC236}">
                <a16:creationId xmlns:a16="http://schemas.microsoft.com/office/drawing/2014/main" id="{8A465157-A71E-5516-98B4-91F8714C49DC}"/>
              </a:ext>
            </a:extLst>
          </p:cNvPr>
          <p:cNvSpPr/>
          <p:nvPr/>
        </p:nvSpPr>
        <p:spPr>
          <a:xfrm>
            <a:off x="7069481" y="2251347"/>
            <a:ext cx="1951464" cy="82379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Diamond 172">
            <a:extLst>
              <a:ext uri="{FF2B5EF4-FFF2-40B4-BE49-F238E27FC236}">
                <a16:creationId xmlns:a16="http://schemas.microsoft.com/office/drawing/2014/main" id="{4B713901-70F0-0108-5273-37A0F38AD6DD}"/>
              </a:ext>
            </a:extLst>
          </p:cNvPr>
          <p:cNvSpPr/>
          <p:nvPr/>
        </p:nvSpPr>
        <p:spPr>
          <a:xfrm>
            <a:off x="7515531" y="2251346"/>
            <a:ext cx="1048214" cy="82379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a:extLst>
              <a:ext uri="{FF2B5EF4-FFF2-40B4-BE49-F238E27FC236}">
                <a16:creationId xmlns:a16="http://schemas.microsoft.com/office/drawing/2014/main" id="{01518919-F4DC-4593-96DF-696B237E390F}"/>
              </a:ext>
            </a:extLst>
          </p:cNvPr>
          <p:cNvCxnSpPr>
            <a:stCxn id="172" idx="1"/>
            <a:endCxn id="172" idx="3"/>
          </p:cNvCxnSpPr>
          <p:nvPr/>
        </p:nvCxnSpPr>
        <p:spPr>
          <a:xfrm>
            <a:off x="7069481" y="2663243"/>
            <a:ext cx="1951464" cy="0"/>
          </a:xfrm>
          <a:prstGeom prst="line">
            <a:avLst/>
          </a:prstGeom>
        </p:spPr>
        <p:style>
          <a:lnRef idx="1">
            <a:schemeClr val="dk1"/>
          </a:lnRef>
          <a:fillRef idx="0">
            <a:schemeClr val="dk1"/>
          </a:fillRef>
          <a:effectRef idx="0">
            <a:schemeClr val="dk1"/>
          </a:effectRef>
          <a:fontRef idx="minor">
            <a:schemeClr val="tx1"/>
          </a:fontRef>
        </p:style>
      </p:cxnSp>
      <p:sp>
        <p:nvSpPr>
          <p:cNvPr id="175" name="Oval 174">
            <a:extLst>
              <a:ext uri="{FF2B5EF4-FFF2-40B4-BE49-F238E27FC236}">
                <a16:creationId xmlns:a16="http://schemas.microsoft.com/office/drawing/2014/main" id="{09C50546-CE33-291B-8920-880E6E046EFE}"/>
              </a:ext>
            </a:extLst>
          </p:cNvPr>
          <p:cNvSpPr/>
          <p:nvPr/>
        </p:nvSpPr>
        <p:spPr>
          <a:xfrm>
            <a:off x="7931217" y="2444817"/>
            <a:ext cx="115503" cy="11550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D633BC5D-A0AD-B278-50F2-581E64D5B908}"/>
              </a:ext>
            </a:extLst>
          </p:cNvPr>
          <p:cNvSpPr/>
          <p:nvPr/>
        </p:nvSpPr>
        <p:spPr>
          <a:xfrm>
            <a:off x="8082012" y="2779831"/>
            <a:ext cx="115503" cy="11550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E3A5FF03-4DFC-6E9A-B305-3D63CB2E0CCD}"/>
              </a:ext>
            </a:extLst>
          </p:cNvPr>
          <p:cNvSpPr/>
          <p:nvPr/>
        </p:nvSpPr>
        <p:spPr>
          <a:xfrm>
            <a:off x="8563001" y="2484455"/>
            <a:ext cx="115503" cy="11550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F16FB22A-EA08-691F-31F2-D6EFA46ECADA}"/>
              </a:ext>
            </a:extLst>
          </p:cNvPr>
          <p:cNvSpPr/>
          <p:nvPr/>
        </p:nvSpPr>
        <p:spPr>
          <a:xfrm>
            <a:off x="7400028" y="2704170"/>
            <a:ext cx="115503" cy="11550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36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Regular run</a:t>
            </a:r>
            <a:endParaRPr lang="en-IL" dirty="0"/>
          </a:p>
        </p:txBody>
      </p:sp>
      <p:sp>
        <p:nvSpPr>
          <p:cNvPr id="6" name="Rectangle 5">
            <a:extLst>
              <a:ext uri="{FF2B5EF4-FFF2-40B4-BE49-F238E27FC236}">
                <a16:creationId xmlns:a16="http://schemas.microsoft.com/office/drawing/2014/main" id="{54B7BC91-D6DE-B9E9-C5F5-F211E2C3720E}"/>
              </a:ext>
            </a:extLst>
          </p:cNvPr>
          <p:cNvSpPr/>
          <p:nvPr/>
        </p:nvSpPr>
        <p:spPr>
          <a:xfrm>
            <a:off x="823643" y="2519971"/>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 file</a:t>
            </a:r>
            <a:endParaRPr lang="en-IL" dirty="0"/>
          </a:p>
        </p:txBody>
      </p:sp>
      <p:sp>
        <p:nvSpPr>
          <p:cNvPr id="17" name="Rectangle 16">
            <a:extLst>
              <a:ext uri="{FF2B5EF4-FFF2-40B4-BE49-F238E27FC236}">
                <a16:creationId xmlns:a16="http://schemas.microsoft.com/office/drawing/2014/main" id="{95B515A2-93C0-67B3-8EA4-3EFE83CFDD80}"/>
              </a:ext>
            </a:extLst>
          </p:cNvPr>
          <p:cNvSpPr/>
          <p:nvPr/>
        </p:nvSpPr>
        <p:spPr>
          <a:xfrm>
            <a:off x="1073443" y="3654312"/>
            <a:ext cx="881526" cy="6130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Tape</a:t>
            </a:r>
            <a:endParaRPr lang="en-IL" dirty="0"/>
          </a:p>
        </p:txBody>
      </p:sp>
      <p:sp>
        <p:nvSpPr>
          <p:cNvPr id="19" name="Rectangle 18">
            <a:extLst>
              <a:ext uri="{FF2B5EF4-FFF2-40B4-BE49-F238E27FC236}">
                <a16:creationId xmlns:a16="http://schemas.microsoft.com/office/drawing/2014/main" id="{73D522F3-EE72-AD53-E5D8-BC348A9EAE68}"/>
              </a:ext>
            </a:extLst>
          </p:cNvPr>
          <p:cNvSpPr/>
          <p:nvPr/>
        </p:nvSpPr>
        <p:spPr>
          <a:xfrm>
            <a:off x="533801" y="4443811"/>
            <a:ext cx="2020642" cy="5496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--tape-options </a:t>
            </a:r>
          </a:p>
          <a:p>
            <a:pPr algn="ctr"/>
            <a:r>
              <a:rPr lang="en-US" dirty="0" err="1"/>
              <a:t>cmd</a:t>
            </a:r>
            <a:r>
              <a:rPr lang="en-US" dirty="0"/>
              <a:t> line argument</a:t>
            </a:r>
            <a:endParaRPr lang="en-IL" dirty="0"/>
          </a:p>
        </p:txBody>
      </p:sp>
      <p:sp>
        <p:nvSpPr>
          <p:cNvPr id="20" name="Rectangle 19">
            <a:extLst>
              <a:ext uri="{FF2B5EF4-FFF2-40B4-BE49-F238E27FC236}">
                <a16:creationId xmlns:a16="http://schemas.microsoft.com/office/drawing/2014/main" id="{8609A948-B372-4FA4-585C-83A292CAA5D9}"/>
              </a:ext>
            </a:extLst>
          </p:cNvPr>
          <p:cNvSpPr/>
          <p:nvPr/>
        </p:nvSpPr>
        <p:spPr>
          <a:xfrm>
            <a:off x="9972674" y="3658305"/>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21" name="Rectangle 20">
            <a:extLst>
              <a:ext uri="{FF2B5EF4-FFF2-40B4-BE49-F238E27FC236}">
                <a16:creationId xmlns:a16="http://schemas.microsoft.com/office/drawing/2014/main" id="{D7D6DFDF-66A9-CCAD-4A9A-FCC81FAD1ED8}"/>
              </a:ext>
            </a:extLst>
          </p:cNvPr>
          <p:cNvSpPr/>
          <p:nvPr/>
        </p:nvSpPr>
        <p:spPr>
          <a:xfrm>
            <a:off x="3446745" y="4352089"/>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22" name="Connector: Elbow 21">
            <a:extLst>
              <a:ext uri="{FF2B5EF4-FFF2-40B4-BE49-F238E27FC236}">
                <a16:creationId xmlns:a16="http://schemas.microsoft.com/office/drawing/2014/main" id="{23EE05DD-F2A8-E025-F93C-BE35E9EC3094}"/>
              </a:ext>
            </a:extLst>
          </p:cNvPr>
          <p:cNvCxnSpPr>
            <a:cxnSpLocks/>
            <a:stCxn id="19" idx="3"/>
            <a:endCxn id="21" idx="1"/>
          </p:cNvCxnSpPr>
          <p:nvPr/>
        </p:nvCxnSpPr>
        <p:spPr>
          <a:xfrm flipV="1">
            <a:off x="2554443" y="4560709"/>
            <a:ext cx="892302" cy="157913"/>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7C61DD61-C223-DDB2-30B0-EB1D182C4449}"/>
              </a:ext>
            </a:extLst>
          </p:cNvPr>
          <p:cNvCxnSpPr>
            <a:cxnSpLocks/>
            <a:stCxn id="17" idx="3"/>
            <a:endCxn id="21" idx="1"/>
          </p:cNvCxnSpPr>
          <p:nvPr/>
        </p:nvCxnSpPr>
        <p:spPr>
          <a:xfrm>
            <a:off x="1954969" y="3960822"/>
            <a:ext cx="1491776" cy="59988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B7E8E40-57AD-326D-B294-4E52E484C1E4}"/>
              </a:ext>
            </a:extLst>
          </p:cNvPr>
          <p:cNvSpPr/>
          <p:nvPr/>
        </p:nvSpPr>
        <p:spPr>
          <a:xfrm>
            <a:off x="10089383" y="4344105"/>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25" name="Connector: Elbow 24">
            <a:extLst>
              <a:ext uri="{FF2B5EF4-FFF2-40B4-BE49-F238E27FC236}">
                <a16:creationId xmlns:a16="http://schemas.microsoft.com/office/drawing/2014/main" id="{AD06EA24-7AD3-AA74-ECB2-7B71F29BDDE6}"/>
              </a:ext>
            </a:extLst>
          </p:cNvPr>
          <p:cNvCxnSpPr>
            <a:cxnSpLocks/>
            <a:stCxn id="72" idx="3"/>
            <a:endCxn id="20" idx="1"/>
          </p:cNvCxnSpPr>
          <p:nvPr/>
        </p:nvCxnSpPr>
        <p:spPr>
          <a:xfrm>
            <a:off x="9269129" y="3225582"/>
            <a:ext cx="703545" cy="77562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5A5DC7B5-B081-191F-BF05-9BA0934E1E0F}"/>
              </a:ext>
            </a:extLst>
          </p:cNvPr>
          <p:cNvCxnSpPr>
            <a:cxnSpLocks/>
            <a:stCxn id="21" idx="3"/>
            <a:endCxn id="24" idx="1"/>
          </p:cNvCxnSpPr>
          <p:nvPr/>
        </p:nvCxnSpPr>
        <p:spPr>
          <a:xfrm flipV="1">
            <a:off x="4594454" y="4552725"/>
            <a:ext cx="5494929" cy="798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F59571BD-041B-666D-A8C0-2A7A922B35DC}"/>
              </a:ext>
            </a:extLst>
          </p:cNvPr>
          <p:cNvCxnSpPr>
            <a:cxnSpLocks/>
            <a:stCxn id="21" idx="3"/>
            <a:endCxn id="72" idx="2"/>
          </p:cNvCxnSpPr>
          <p:nvPr/>
        </p:nvCxnSpPr>
        <p:spPr>
          <a:xfrm flipV="1">
            <a:off x="4594454" y="3568482"/>
            <a:ext cx="3189751" cy="9922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192AB86-F2D0-2178-5E58-5AAF248A4592}"/>
              </a:ext>
            </a:extLst>
          </p:cNvPr>
          <p:cNvSpPr txBox="1"/>
          <p:nvPr/>
        </p:nvSpPr>
        <p:spPr>
          <a:xfrm>
            <a:off x="1164750" y="5336332"/>
            <a:ext cx="9862500" cy="830997"/>
          </a:xfrm>
          <a:prstGeom prst="rect">
            <a:avLst/>
          </a:prstGeom>
          <a:solidFill>
            <a:schemeClr val="tx1"/>
          </a:solidFill>
        </p:spPr>
        <p:txBody>
          <a:bodyPr wrap="square">
            <a:spAutoFit/>
          </a:bodyPr>
          <a:lstStyle/>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ls</a:t>
            </a:r>
          </a:p>
          <a:p>
            <a:r>
              <a:rPr lang="en-US" sz="1600" dirty="0">
                <a:solidFill>
                  <a:srgbClr val="CCCCCC"/>
                </a:solidFill>
                <a:latin typeface="Consolas" panose="020B0609020204030204" pitchFamily="49" charset="0"/>
              </a:rPr>
              <a:t>tape    dump.bin</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trisurf </a:t>
            </a:r>
            <a:r>
              <a:rPr lang="en-US" sz="1600" dirty="0">
                <a:solidFill>
                  <a:srgbClr val="CCCCCC"/>
                </a:solidFill>
                <a:latin typeface="Consolas" panose="020B0609020204030204" pitchFamily="49" charset="0"/>
              </a:rPr>
              <a:t>-</a:t>
            </a:r>
            <a:r>
              <a:rPr lang="en-US" sz="1600" b="0" dirty="0">
                <a:solidFill>
                  <a:srgbClr val="CCCCCC"/>
                </a:solidFill>
                <a:effectLst/>
                <a:latin typeface="Consolas" panose="020B0609020204030204" pitchFamily="49" charset="0"/>
              </a:rPr>
              <a:t>-tape-options </a:t>
            </a:r>
            <a:r>
              <a:rPr lang="en-US" sz="1600" dirty="0">
                <a:solidFill>
                  <a:srgbClr val="CCCCCC"/>
                </a:solidFill>
                <a:latin typeface="Consolas" panose="020B0609020204030204" pitchFamily="49" charset="0"/>
              </a:rPr>
              <a:t>iterations=200</a:t>
            </a:r>
            <a:endParaRPr lang="en-US" sz="1600" b="0" dirty="0">
              <a:solidFill>
                <a:srgbClr val="CCCCCC"/>
              </a:solidFill>
              <a:effectLst/>
              <a:latin typeface="Consolas" panose="020B0609020204030204" pitchFamily="49" charset="0"/>
            </a:endParaRPr>
          </a:p>
        </p:txBody>
      </p:sp>
      <p:cxnSp>
        <p:nvCxnSpPr>
          <p:cNvPr id="58" name="Connector: Elbow 57">
            <a:extLst>
              <a:ext uri="{FF2B5EF4-FFF2-40B4-BE49-F238E27FC236}">
                <a16:creationId xmlns:a16="http://schemas.microsoft.com/office/drawing/2014/main" id="{BC3EC534-FFF0-E065-35D5-0E313E7F9C6A}"/>
              </a:ext>
            </a:extLst>
          </p:cNvPr>
          <p:cNvCxnSpPr>
            <a:cxnSpLocks/>
            <a:stCxn id="6" idx="3"/>
            <a:endCxn id="71" idx="1"/>
          </p:cNvCxnSpPr>
          <p:nvPr/>
        </p:nvCxnSpPr>
        <p:spPr>
          <a:xfrm>
            <a:off x="2204769" y="2862871"/>
            <a:ext cx="1597210" cy="36271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68034454-D419-20E2-8E88-5A0934379958}"/>
              </a:ext>
            </a:extLst>
          </p:cNvPr>
          <p:cNvSpPr/>
          <p:nvPr/>
        </p:nvSpPr>
        <p:spPr>
          <a:xfrm>
            <a:off x="3801979" y="2882682"/>
            <a:ext cx="2284015"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Recreate vesicle from binary (</a:t>
            </a:r>
            <a:r>
              <a:rPr lang="en-US" dirty="0" err="1"/>
              <a:t>restore_state</a:t>
            </a:r>
            <a:r>
              <a:rPr lang="en-US" dirty="0"/>
              <a:t>)</a:t>
            </a:r>
            <a:endParaRPr lang="en-IL" dirty="0"/>
          </a:p>
        </p:txBody>
      </p:sp>
      <p:sp>
        <p:nvSpPr>
          <p:cNvPr id="72" name="Rectangle 71">
            <a:extLst>
              <a:ext uri="{FF2B5EF4-FFF2-40B4-BE49-F238E27FC236}">
                <a16:creationId xmlns:a16="http://schemas.microsoft.com/office/drawing/2014/main" id="{A62DE87F-AA54-644A-9662-4D2D470B73CC}"/>
              </a:ext>
            </a:extLst>
          </p:cNvPr>
          <p:cNvSpPr/>
          <p:nvPr/>
        </p:nvSpPr>
        <p:spPr>
          <a:xfrm>
            <a:off x="6299280" y="2882682"/>
            <a:ext cx="2969849"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Recalculate properties: energy, curvature, forces...</a:t>
            </a:r>
            <a:endParaRPr lang="en-IL" dirty="0"/>
          </a:p>
        </p:txBody>
      </p:sp>
      <p:cxnSp>
        <p:nvCxnSpPr>
          <p:cNvPr id="78" name="Connector: Elbow 77">
            <a:extLst>
              <a:ext uri="{FF2B5EF4-FFF2-40B4-BE49-F238E27FC236}">
                <a16:creationId xmlns:a16="http://schemas.microsoft.com/office/drawing/2014/main" id="{01229980-FC86-37AC-7D95-8FFFEE07AA60}"/>
              </a:ext>
            </a:extLst>
          </p:cNvPr>
          <p:cNvCxnSpPr>
            <a:cxnSpLocks/>
            <a:stCxn id="71" idx="3"/>
            <a:endCxn id="72" idx="1"/>
          </p:cNvCxnSpPr>
          <p:nvPr/>
        </p:nvCxnSpPr>
        <p:spPr>
          <a:xfrm>
            <a:off x="6085994" y="3225582"/>
            <a:ext cx="213286" cy="127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230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--Restore-from-</a:t>
            </a:r>
            <a:r>
              <a:rPr lang="en-US" dirty="0" err="1"/>
              <a:t>vtk</a:t>
            </a:r>
            <a:endParaRPr lang="en-IL" dirty="0"/>
          </a:p>
        </p:txBody>
      </p:sp>
      <p:sp>
        <p:nvSpPr>
          <p:cNvPr id="6" name="Rectangle 5">
            <a:extLst>
              <a:ext uri="{FF2B5EF4-FFF2-40B4-BE49-F238E27FC236}">
                <a16:creationId xmlns:a16="http://schemas.microsoft.com/office/drawing/2014/main" id="{54B7BC91-D6DE-B9E9-C5F5-F211E2C3720E}"/>
              </a:ext>
            </a:extLst>
          </p:cNvPr>
          <p:cNvSpPr/>
          <p:nvPr/>
        </p:nvSpPr>
        <p:spPr>
          <a:xfrm>
            <a:off x="823643" y="2519971"/>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vtu</a:t>
            </a:r>
            <a:r>
              <a:rPr lang="en-US" dirty="0"/>
              <a:t> file</a:t>
            </a:r>
            <a:endParaRPr lang="en-IL" dirty="0"/>
          </a:p>
        </p:txBody>
      </p:sp>
      <p:sp>
        <p:nvSpPr>
          <p:cNvPr id="17" name="Rectangle 16">
            <a:extLst>
              <a:ext uri="{FF2B5EF4-FFF2-40B4-BE49-F238E27FC236}">
                <a16:creationId xmlns:a16="http://schemas.microsoft.com/office/drawing/2014/main" id="{95B515A2-93C0-67B3-8EA4-3EFE83CFDD80}"/>
              </a:ext>
            </a:extLst>
          </p:cNvPr>
          <p:cNvSpPr/>
          <p:nvPr/>
        </p:nvSpPr>
        <p:spPr>
          <a:xfrm>
            <a:off x="1073443" y="3651963"/>
            <a:ext cx="881526" cy="6130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Tape</a:t>
            </a:r>
            <a:endParaRPr lang="en-IL" dirty="0"/>
          </a:p>
        </p:txBody>
      </p:sp>
      <p:sp>
        <p:nvSpPr>
          <p:cNvPr id="19" name="Rectangle 18">
            <a:extLst>
              <a:ext uri="{FF2B5EF4-FFF2-40B4-BE49-F238E27FC236}">
                <a16:creationId xmlns:a16="http://schemas.microsoft.com/office/drawing/2014/main" id="{73D522F3-EE72-AD53-E5D8-BC348A9EAE68}"/>
              </a:ext>
            </a:extLst>
          </p:cNvPr>
          <p:cNvSpPr/>
          <p:nvPr/>
        </p:nvSpPr>
        <p:spPr>
          <a:xfrm>
            <a:off x="533801" y="4443811"/>
            <a:ext cx="2020642" cy="5496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--tape-options </a:t>
            </a:r>
          </a:p>
          <a:p>
            <a:pPr algn="ctr"/>
            <a:r>
              <a:rPr lang="en-US" dirty="0" err="1"/>
              <a:t>cmd</a:t>
            </a:r>
            <a:r>
              <a:rPr lang="en-US" dirty="0"/>
              <a:t> line argument</a:t>
            </a:r>
            <a:endParaRPr lang="en-IL" dirty="0"/>
          </a:p>
        </p:txBody>
      </p:sp>
      <p:sp>
        <p:nvSpPr>
          <p:cNvPr id="20" name="Rectangle 19">
            <a:extLst>
              <a:ext uri="{FF2B5EF4-FFF2-40B4-BE49-F238E27FC236}">
                <a16:creationId xmlns:a16="http://schemas.microsoft.com/office/drawing/2014/main" id="{8609A948-B372-4FA4-585C-83A292CAA5D9}"/>
              </a:ext>
            </a:extLst>
          </p:cNvPr>
          <p:cNvSpPr/>
          <p:nvPr/>
        </p:nvSpPr>
        <p:spPr>
          <a:xfrm>
            <a:off x="9972674" y="3658305"/>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21" name="Rectangle 20">
            <a:extLst>
              <a:ext uri="{FF2B5EF4-FFF2-40B4-BE49-F238E27FC236}">
                <a16:creationId xmlns:a16="http://schemas.microsoft.com/office/drawing/2014/main" id="{D7D6DFDF-66A9-CCAD-4A9A-FCC81FAD1ED8}"/>
              </a:ext>
            </a:extLst>
          </p:cNvPr>
          <p:cNvSpPr/>
          <p:nvPr/>
        </p:nvSpPr>
        <p:spPr>
          <a:xfrm>
            <a:off x="3446745" y="4352089"/>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22" name="Connector: Elbow 21">
            <a:extLst>
              <a:ext uri="{FF2B5EF4-FFF2-40B4-BE49-F238E27FC236}">
                <a16:creationId xmlns:a16="http://schemas.microsoft.com/office/drawing/2014/main" id="{23EE05DD-F2A8-E025-F93C-BE35E9EC3094}"/>
              </a:ext>
            </a:extLst>
          </p:cNvPr>
          <p:cNvCxnSpPr>
            <a:cxnSpLocks/>
            <a:stCxn id="19" idx="3"/>
            <a:endCxn id="21" idx="1"/>
          </p:cNvCxnSpPr>
          <p:nvPr/>
        </p:nvCxnSpPr>
        <p:spPr>
          <a:xfrm flipV="1">
            <a:off x="2554443" y="4560709"/>
            <a:ext cx="892302" cy="157913"/>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7C61DD61-C223-DDB2-30B0-EB1D182C4449}"/>
              </a:ext>
            </a:extLst>
          </p:cNvPr>
          <p:cNvCxnSpPr>
            <a:cxnSpLocks/>
            <a:stCxn id="4" idx="3"/>
            <a:endCxn id="21" idx="1"/>
          </p:cNvCxnSpPr>
          <p:nvPr/>
        </p:nvCxnSpPr>
        <p:spPr>
          <a:xfrm>
            <a:off x="2200241" y="3254055"/>
            <a:ext cx="1246504" cy="130665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B7E8E40-57AD-326D-B294-4E52E484C1E4}"/>
              </a:ext>
            </a:extLst>
          </p:cNvPr>
          <p:cNvSpPr/>
          <p:nvPr/>
        </p:nvSpPr>
        <p:spPr>
          <a:xfrm>
            <a:off x="10089383" y="4344105"/>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New tape</a:t>
            </a:r>
            <a:endParaRPr lang="en-IL" dirty="0"/>
          </a:p>
        </p:txBody>
      </p:sp>
      <p:cxnSp>
        <p:nvCxnSpPr>
          <p:cNvPr id="25" name="Connector: Elbow 24">
            <a:extLst>
              <a:ext uri="{FF2B5EF4-FFF2-40B4-BE49-F238E27FC236}">
                <a16:creationId xmlns:a16="http://schemas.microsoft.com/office/drawing/2014/main" id="{AD06EA24-7AD3-AA74-ECB2-7B71F29BDDE6}"/>
              </a:ext>
            </a:extLst>
          </p:cNvPr>
          <p:cNvCxnSpPr>
            <a:cxnSpLocks/>
            <a:stCxn id="72" idx="3"/>
            <a:endCxn id="20" idx="1"/>
          </p:cNvCxnSpPr>
          <p:nvPr/>
        </p:nvCxnSpPr>
        <p:spPr>
          <a:xfrm>
            <a:off x="9269129" y="3225582"/>
            <a:ext cx="703545" cy="77562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5A5DC7B5-B081-191F-BF05-9BA0934E1E0F}"/>
              </a:ext>
            </a:extLst>
          </p:cNvPr>
          <p:cNvCxnSpPr>
            <a:cxnSpLocks/>
            <a:stCxn id="21" idx="3"/>
            <a:endCxn id="24" idx="1"/>
          </p:cNvCxnSpPr>
          <p:nvPr/>
        </p:nvCxnSpPr>
        <p:spPr>
          <a:xfrm flipV="1">
            <a:off x="4594454" y="4552725"/>
            <a:ext cx="5494929" cy="798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F59571BD-041B-666D-A8C0-2A7A922B35DC}"/>
              </a:ext>
            </a:extLst>
          </p:cNvPr>
          <p:cNvCxnSpPr>
            <a:cxnSpLocks/>
            <a:stCxn id="21" idx="3"/>
            <a:endCxn id="72" idx="2"/>
          </p:cNvCxnSpPr>
          <p:nvPr/>
        </p:nvCxnSpPr>
        <p:spPr>
          <a:xfrm flipV="1">
            <a:off x="4594454" y="3568482"/>
            <a:ext cx="3189751" cy="9922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192AB86-F2D0-2178-5E58-5AAF248A4592}"/>
              </a:ext>
            </a:extLst>
          </p:cNvPr>
          <p:cNvSpPr txBox="1"/>
          <p:nvPr/>
        </p:nvSpPr>
        <p:spPr>
          <a:xfrm>
            <a:off x="1164750" y="5336332"/>
            <a:ext cx="9862500" cy="830997"/>
          </a:xfrm>
          <a:prstGeom prst="rect">
            <a:avLst/>
          </a:prstGeom>
          <a:solidFill>
            <a:schemeClr val="tx1"/>
          </a:solidFill>
        </p:spPr>
        <p:txBody>
          <a:bodyPr wrap="square">
            <a:spAutoFit/>
          </a:bodyPr>
          <a:lstStyle/>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ls</a:t>
            </a:r>
          </a:p>
          <a:p>
            <a:r>
              <a:rPr lang="en-US" sz="1600" dirty="0">
                <a:solidFill>
                  <a:srgbClr val="CCCCCC"/>
                </a:solidFill>
                <a:latin typeface="Consolas" panose="020B0609020204030204" pitchFamily="49" charset="0"/>
              </a:rPr>
              <a:t>tape    timestep_000199.vtu</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trisurf --restore-from-</a:t>
            </a:r>
            <a:r>
              <a:rPr lang="en-US" sz="1600" b="0" dirty="0" err="1">
                <a:solidFill>
                  <a:srgbClr val="CCCCCC"/>
                </a:solidFill>
                <a:effectLst/>
                <a:latin typeface="Consolas" panose="020B0609020204030204" pitchFamily="49" charset="0"/>
              </a:rPr>
              <a:t>vtk</a:t>
            </a:r>
            <a:r>
              <a:rPr lang="en-US" sz="1600" b="0" dirty="0">
                <a:solidFill>
                  <a:srgbClr val="CCCCCC"/>
                </a:solidFill>
                <a:effectLst/>
                <a:latin typeface="Consolas" panose="020B0609020204030204" pitchFamily="49" charset="0"/>
              </a:rPr>
              <a:t> timestep_000199.vtu -</a:t>
            </a:r>
            <a:r>
              <a:rPr lang="en-US" sz="1600" dirty="0">
                <a:solidFill>
                  <a:srgbClr val="CCCCCC"/>
                </a:solidFill>
                <a:latin typeface="Consolas" panose="020B0609020204030204" pitchFamily="49" charset="0"/>
              </a:rPr>
              <a:t>c iterations=100</a:t>
            </a:r>
            <a:endParaRPr lang="en-US" sz="1600" b="0" dirty="0">
              <a:solidFill>
                <a:srgbClr val="CCCCCC"/>
              </a:solidFill>
              <a:effectLst/>
              <a:latin typeface="Consolas" panose="020B0609020204030204" pitchFamily="49" charset="0"/>
            </a:endParaRPr>
          </a:p>
        </p:txBody>
      </p:sp>
      <p:cxnSp>
        <p:nvCxnSpPr>
          <p:cNvPr id="58" name="Connector: Elbow 57">
            <a:extLst>
              <a:ext uri="{FF2B5EF4-FFF2-40B4-BE49-F238E27FC236}">
                <a16:creationId xmlns:a16="http://schemas.microsoft.com/office/drawing/2014/main" id="{BC3EC534-FFF0-E065-35D5-0E313E7F9C6A}"/>
              </a:ext>
            </a:extLst>
          </p:cNvPr>
          <p:cNvCxnSpPr>
            <a:cxnSpLocks/>
            <a:stCxn id="6" idx="3"/>
            <a:endCxn id="71" idx="1"/>
          </p:cNvCxnSpPr>
          <p:nvPr/>
        </p:nvCxnSpPr>
        <p:spPr>
          <a:xfrm>
            <a:off x="2204769" y="2862871"/>
            <a:ext cx="1568334" cy="362711"/>
          </a:xfrm>
          <a:prstGeom prst="bentConnector3">
            <a:avLst>
              <a:gd name="adj1" fmla="val 59206"/>
            </a:avLst>
          </a:prstGeom>
          <a:ln w="12700">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68034454-D419-20E2-8E88-5A0934379958}"/>
              </a:ext>
            </a:extLst>
          </p:cNvPr>
          <p:cNvSpPr/>
          <p:nvPr/>
        </p:nvSpPr>
        <p:spPr>
          <a:xfrm>
            <a:off x="3773103" y="2882682"/>
            <a:ext cx="2312891"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Recreate vesicle from </a:t>
            </a:r>
            <a:r>
              <a:rPr lang="en-US" dirty="0" err="1"/>
              <a:t>vtk</a:t>
            </a:r>
            <a:r>
              <a:rPr lang="en-US" dirty="0"/>
              <a:t> (</a:t>
            </a:r>
            <a:r>
              <a:rPr lang="en-US" dirty="0" err="1"/>
              <a:t>parseDump</a:t>
            </a:r>
            <a:r>
              <a:rPr lang="en-US" dirty="0"/>
              <a:t>)</a:t>
            </a:r>
            <a:endParaRPr lang="en-IL" dirty="0"/>
          </a:p>
        </p:txBody>
      </p:sp>
      <p:sp>
        <p:nvSpPr>
          <p:cNvPr id="72" name="Rectangle 71">
            <a:extLst>
              <a:ext uri="{FF2B5EF4-FFF2-40B4-BE49-F238E27FC236}">
                <a16:creationId xmlns:a16="http://schemas.microsoft.com/office/drawing/2014/main" id="{A62DE87F-AA54-644A-9662-4D2D470B73CC}"/>
              </a:ext>
            </a:extLst>
          </p:cNvPr>
          <p:cNvSpPr/>
          <p:nvPr/>
        </p:nvSpPr>
        <p:spPr>
          <a:xfrm>
            <a:off x="6299280" y="2882682"/>
            <a:ext cx="2969849"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Recalculate properties: energy, curvature, forces...</a:t>
            </a:r>
            <a:endParaRPr lang="en-IL" dirty="0"/>
          </a:p>
        </p:txBody>
      </p:sp>
      <p:cxnSp>
        <p:nvCxnSpPr>
          <p:cNvPr id="78" name="Connector: Elbow 77">
            <a:extLst>
              <a:ext uri="{FF2B5EF4-FFF2-40B4-BE49-F238E27FC236}">
                <a16:creationId xmlns:a16="http://schemas.microsoft.com/office/drawing/2014/main" id="{01229980-FC86-37AC-7D95-8FFFEE07AA60}"/>
              </a:ext>
            </a:extLst>
          </p:cNvPr>
          <p:cNvCxnSpPr>
            <a:cxnSpLocks/>
            <a:stCxn id="71" idx="3"/>
            <a:endCxn id="72" idx="1"/>
          </p:cNvCxnSpPr>
          <p:nvPr/>
        </p:nvCxnSpPr>
        <p:spPr>
          <a:xfrm>
            <a:off x="6085994" y="3225582"/>
            <a:ext cx="213286" cy="127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34379164-20A0-D3DF-4A66-8654B18AD82D}"/>
              </a:ext>
            </a:extLst>
          </p:cNvPr>
          <p:cNvSpPr/>
          <p:nvPr/>
        </p:nvSpPr>
        <p:spPr>
          <a:xfrm>
            <a:off x="819115" y="3038000"/>
            <a:ext cx="1381126" cy="432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&lt;Tape&gt;</a:t>
            </a:r>
            <a:endParaRPr lang="en-IL" dirty="0"/>
          </a:p>
        </p:txBody>
      </p:sp>
      <p:sp>
        <p:nvSpPr>
          <p:cNvPr id="13" name="TextBox 12">
            <a:extLst>
              <a:ext uri="{FF2B5EF4-FFF2-40B4-BE49-F238E27FC236}">
                <a16:creationId xmlns:a16="http://schemas.microsoft.com/office/drawing/2014/main" id="{EB1BCACA-183F-69A1-289C-7501A7C0890D}"/>
              </a:ext>
            </a:extLst>
          </p:cNvPr>
          <p:cNvSpPr txBox="1"/>
          <p:nvPr/>
        </p:nvSpPr>
        <p:spPr>
          <a:xfrm>
            <a:off x="3994102" y="3538193"/>
            <a:ext cx="2259640" cy="584775"/>
          </a:xfrm>
          <a:prstGeom prst="rect">
            <a:avLst/>
          </a:prstGeom>
          <a:noFill/>
        </p:spPr>
        <p:txBody>
          <a:bodyPr wrap="square" rtlCol="0">
            <a:spAutoFit/>
          </a:bodyPr>
          <a:lstStyle/>
          <a:p>
            <a:r>
              <a:rPr lang="en-US" sz="1600" dirty="0"/>
              <a:t>From &lt;trisurf&gt; and &lt;UnstructuredGrid&gt;</a:t>
            </a:r>
          </a:p>
        </p:txBody>
      </p:sp>
      <p:sp>
        <p:nvSpPr>
          <p:cNvPr id="15" name="TextBox 14">
            <a:extLst>
              <a:ext uri="{FF2B5EF4-FFF2-40B4-BE49-F238E27FC236}">
                <a16:creationId xmlns:a16="http://schemas.microsoft.com/office/drawing/2014/main" id="{5BAA476D-B5D4-3BFC-0792-7745A6BD3C93}"/>
              </a:ext>
            </a:extLst>
          </p:cNvPr>
          <p:cNvSpPr txBox="1"/>
          <p:nvPr/>
        </p:nvSpPr>
        <p:spPr>
          <a:xfrm>
            <a:off x="2289276" y="3938653"/>
            <a:ext cx="2259640" cy="338554"/>
          </a:xfrm>
          <a:prstGeom prst="rect">
            <a:avLst/>
          </a:prstGeom>
          <a:noFill/>
        </p:spPr>
        <p:txBody>
          <a:bodyPr wrap="square" rtlCol="0">
            <a:spAutoFit/>
          </a:bodyPr>
          <a:lstStyle/>
          <a:p>
            <a:r>
              <a:rPr lang="en-US" sz="1600" dirty="0"/>
              <a:t>From &lt;tape&gt;</a:t>
            </a:r>
          </a:p>
        </p:txBody>
      </p:sp>
    </p:spTree>
    <p:extLst>
      <p:ext uri="{BB962C8B-B14F-4D97-AF65-F5344CB8AC3E}">
        <p14:creationId xmlns:p14="http://schemas.microsoft.com/office/powerpoint/2010/main" val="115281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Monte Carlo iterations</a:t>
            </a:r>
            <a:endParaRPr lang="en-IL" dirty="0"/>
          </a:p>
        </p:txBody>
      </p:sp>
      <p:sp>
        <p:nvSpPr>
          <p:cNvPr id="13" name="Rectangle 12">
            <a:extLst>
              <a:ext uri="{FF2B5EF4-FFF2-40B4-BE49-F238E27FC236}">
                <a16:creationId xmlns:a16="http://schemas.microsoft.com/office/drawing/2014/main" id="{9CF42ABF-06DB-D6F3-80CD-D75FABB6738E}"/>
              </a:ext>
            </a:extLst>
          </p:cNvPr>
          <p:cNvSpPr/>
          <p:nvPr/>
        </p:nvSpPr>
        <p:spPr>
          <a:xfrm>
            <a:off x="777249" y="3149388"/>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51" name="Rectangle 50">
            <a:extLst>
              <a:ext uri="{FF2B5EF4-FFF2-40B4-BE49-F238E27FC236}">
                <a16:creationId xmlns:a16="http://schemas.microsoft.com/office/drawing/2014/main" id="{6FCA6F34-A2F1-25E4-81D0-3CF42B129C93}"/>
              </a:ext>
            </a:extLst>
          </p:cNvPr>
          <p:cNvSpPr/>
          <p:nvPr/>
        </p:nvSpPr>
        <p:spPr>
          <a:xfrm>
            <a:off x="893958" y="3835188"/>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tape</a:t>
            </a:r>
            <a:endParaRPr lang="en-IL" dirty="0"/>
          </a:p>
        </p:txBody>
      </p:sp>
      <p:sp>
        <p:nvSpPr>
          <p:cNvPr id="3" name="Arrow: Circular 2">
            <a:extLst>
              <a:ext uri="{FF2B5EF4-FFF2-40B4-BE49-F238E27FC236}">
                <a16:creationId xmlns:a16="http://schemas.microsoft.com/office/drawing/2014/main" id="{78F93F40-5963-11BB-4129-2D4B5E2B5EC7}"/>
              </a:ext>
            </a:extLst>
          </p:cNvPr>
          <p:cNvSpPr/>
          <p:nvPr/>
        </p:nvSpPr>
        <p:spPr>
          <a:xfrm rot="9839639">
            <a:off x="1640221" y="1447703"/>
            <a:ext cx="4287957" cy="4287957"/>
          </a:xfrm>
          <a:prstGeom prst="circularArrow">
            <a:avLst>
              <a:gd name="adj1" fmla="val 12500"/>
              <a:gd name="adj2" fmla="val 1142319"/>
              <a:gd name="adj3" fmla="val 20457681"/>
              <a:gd name="adj4" fmla="val 2507217"/>
              <a:gd name="adj5" fmla="val 125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solidFill>
                <a:schemeClr val="tx1"/>
              </a:solidFill>
            </a:endParaRPr>
          </a:p>
        </p:txBody>
      </p:sp>
      <p:sp>
        <p:nvSpPr>
          <p:cNvPr id="109" name="Rectangle 108">
            <a:extLst>
              <a:ext uri="{FF2B5EF4-FFF2-40B4-BE49-F238E27FC236}">
                <a16:creationId xmlns:a16="http://schemas.microsoft.com/office/drawing/2014/main" id="{FFA9B762-1594-A3A2-4FAB-DF83A369B55A}"/>
              </a:ext>
            </a:extLst>
          </p:cNvPr>
          <p:cNvSpPr/>
          <p:nvPr/>
        </p:nvSpPr>
        <p:spPr>
          <a:xfrm>
            <a:off x="2158375" y="5841704"/>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dump.bin</a:t>
            </a:r>
            <a:endParaRPr lang="en-IL" dirty="0"/>
          </a:p>
        </p:txBody>
      </p:sp>
      <p:sp>
        <p:nvSpPr>
          <p:cNvPr id="110" name="Rectangle 109">
            <a:extLst>
              <a:ext uri="{FF2B5EF4-FFF2-40B4-BE49-F238E27FC236}">
                <a16:creationId xmlns:a16="http://schemas.microsoft.com/office/drawing/2014/main" id="{FED59CE2-7601-B32A-CF44-F8C4F9A7D486}"/>
              </a:ext>
            </a:extLst>
          </p:cNvPr>
          <p:cNvSpPr/>
          <p:nvPr/>
        </p:nvSpPr>
        <p:spPr>
          <a:xfrm>
            <a:off x="3839075" y="5841704"/>
            <a:ext cx="236754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Timestep_{i:06}.</a:t>
            </a:r>
            <a:r>
              <a:rPr lang="en-US" dirty="0" err="1"/>
              <a:t>vtu</a:t>
            </a:r>
            <a:r>
              <a:rPr lang="en-US" dirty="0"/>
              <a:t> file</a:t>
            </a:r>
            <a:endParaRPr lang="en-IL" dirty="0"/>
          </a:p>
        </p:txBody>
      </p:sp>
      <p:sp>
        <p:nvSpPr>
          <p:cNvPr id="34" name="Arrow: Circular 33">
            <a:extLst>
              <a:ext uri="{FF2B5EF4-FFF2-40B4-BE49-F238E27FC236}">
                <a16:creationId xmlns:a16="http://schemas.microsoft.com/office/drawing/2014/main" id="{B7BEE5A0-0123-F9EA-F6A8-A1D63F48087C}"/>
              </a:ext>
            </a:extLst>
          </p:cNvPr>
          <p:cNvSpPr/>
          <p:nvPr/>
        </p:nvSpPr>
        <p:spPr>
          <a:xfrm rot="9738363">
            <a:off x="5367168" y="2091878"/>
            <a:ext cx="3126660" cy="3126660"/>
          </a:xfrm>
          <a:prstGeom prst="circularArrow">
            <a:avLst>
              <a:gd name="adj1" fmla="val 12500"/>
              <a:gd name="adj2" fmla="val 1142319"/>
              <a:gd name="adj3" fmla="val 20457681"/>
              <a:gd name="adj4" fmla="val 2507217"/>
              <a:gd name="adj5" fmla="val 12500"/>
            </a:avLst>
          </a:prstGeom>
          <a:solidFill>
            <a:srgbClr val="FF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L">
              <a:solidFill>
                <a:schemeClr val="tx1"/>
              </a:solidFill>
            </a:endParaRPr>
          </a:p>
        </p:txBody>
      </p:sp>
      <p:sp>
        <p:nvSpPr>
          <p:cNvPr id="127" name="TextBox 126">
            <a:extLst>
              <a:ext uri="{FF2B5EF4-FFF2-40B4-BE49-F238E27FC236}">
                <a16:creationId xmlns:a16="http://schemas.microsoft.com/office/drawing/2014/main" id="{D97FC49D-D59F-D0F5-3871-187A24C1D0E5}"/>
              </a:ext>
            </a:extLst>
          </p:cNvPr>
          <p:cNvSpPr txBox="1"/>
          <p:nvPr/>
        </p:nvSpPr>
        <p:spPr>
          <a:xfrm>
            <a:off x="3138679" y="2720710"/>
            <a:ext cx="1152145" cy="923330"/>
          </a:xfrm>
          <a:prstGeom prst="rect">
            <a:avLst/>
          </a:prstGeom>
          <a:noFill/>
        </p:spPr>
        <p:txBody>
          <a:bodyPr wrap="square" rtlCol="0">
            <a:spAutoFit/>
          </a:bodyPr>
          <a:lstStyle/>
          <a:p>
            <a:pPr algn="ctr"/>
            <a:r>
              <a:rPr lang="en-US" dirty="0">
                <a:ln w="0">
                  <a:solidFill>
                    <a:sysClr val="windowText" lastClr="000000"/>
                  </a:solidFill>
                </a:ln>
                <a:effectLst>
                  <a:outerShdw blurRad="38100" dist="19050" dir="2700000" algn="tl" rotWithShape="0">
                    <a:schemeClr val="dk1">
                      <a:alpha val="40000"/>
                    </a:schemeClr>
                  </a:outerShdw>
                </a:effectLst>
              </a:rPr>
              <a:t>Monte carlo sweep</a:t>
            </a:r>
          </a:p>
        </p:txBody>
      </p:sp>
      <p:sp>
        <p:nvSpPr>
          <p:cNvPr id="15" name="TextBox 14">
            <a:extLst>
              <a:ext uri="{FF2B5EF4-FFF2-40B4-BE49-F238E27FC236}">
                <a16:creationId xmlns:a16="http://schemas.microsoft.com/office/drawing/2014/main" id="{0C6AB186-CF0E-9E14-15FC-18321F35C1FA}"/>
              </a:ext>
            </a:extLst>
          </p:cNvPr>
          <p:cNvSpPr txBox="1"/>
          <p:nvPr/>
        </p:nvSpPr>
        <p:spPr>
          <a:xfrm>
            <a:off x="6208902" y="2812800"/>
            <a:ext cx="1443191" cy="923330"/>
          </a:xfrm>
          <a:prstGeom prst="rect">
            <a:avLst/>
          </a:prstGeom>
          <a:noFill/>
        </p:spPr>
        <p:txBody>
          <a:bodyPr wrap="square" rtlCol="0">
            <a:spAutoFit/>
          </a:bodyPr>
          <a:lstStyle/>
          <a:p>
            <a:pPr algn="ctr"/>
            <a:r>
              <a:rPr lang="en-US" dirty="0">
                <a:ln>
                  <a:solidFill>
                    <a:sysClr val="windowText" lastClr="000000"/>
                  </a:solidFill>
                </a:ln>
              </a:rPr>
              <a:t>Advance time by moves</a:t>
            </a:r>
            <a:endParaRPr lang="en-IL" dirty="0">
              <a:ln>
                <a:solidFill>
                  <a:sysClr val="windowText" lastClr="000000"/>
                </a:solidFill>
              </a:ln>
            </a:endParaRPr>
          </a:p>
        </p:txBody>
      </p:sp>
      <p:sp>
        <p:nvSpPr>
          <p:cNvPr id="32" name="TextBox 31">
            <a:extLst>
              <a:ext uri="{FF2B5EF4-FFF2-40B4-BE49-F238E27FC236}">
                <a16:creationId xmlns:a16="http://schemas.microsoft.com/office/drawing/2014/main" id="{B1458231-3C15-1672-C506-B7180B7C2E83}"/>
              </a:ext>
            </a:extLst>
          </p:cNvPr>
          <p:cNvSpPr txBox="1"/>
          <p:nvPr/>
        </p:nvSpPr>
        <p:spPr>
          <a:xfrm>
            <a:off x="2313003" y="1690688"/>
            <a:ext cx="2942392" cy="646331"/>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dirty="0"/>
              <a:t>Recalculate vesicle center mass, area, volume, force…</a:t>
            </a:r>
            <a:endParaRPr lang="en-IL" dirty="0"/>
          </a:p>
        </p:txBody>
      </p:sp>
      <p:sp>
        <p:nvSpPr>
          <p:cNvPr id="33" name="TextBox 32">
            <a:extLst>
              <a:ext uri="{FF2B5EF4-FFF2-40B4-BE49-F238E27FC236}">
                <a16:creationId xmlns:a16="http://schemas.microsoft.com/office/drawing/2014/main" id="{E1EDDA56-6E48-1F61-451E-B6700F88DB91}"/>
              </a:ext>
            </a:extLst>
          </p:cNvPr>
          <p:cNvSpPr txBox="1"/>
          <p:nvPr/>
        </p:nvSpPr>
        <p:spPr>
          <a:xfrm>
            <a:off x="2926092" y="4905948"/>
            <a:ext cx="1643305"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Save simulation into files</a:t>
            </a:r>
            <a:endParaRPr lang="en-IL"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FA6999B-9DD0-1569-03E8-06F3FF7CDBDA}"/>
                  </a:ext>
                </a:extLst>
              </p:cNvPr>
              <p:cNvSpPr txBox="1"/>
              <p:nvPr/>
            </p:nvSpPr>
            <p:spPr>
              <a:xfrm>
                <a:off x="6206625" y="3769287"/>
                <a:ext cx="1371393" cy="369332"/>
              </a:xfrm>
              <a:prstGeom prst="rect">
                <a:avLst/>
              </a:prstGeom>
              <a:noFill/>
            </p:spPr>
            <p:txBody>
              <a:bodyPr wrap="square" rtlCol="0">
                <a:spAutoFit/>
              </a:bodyPr>
              <a:lstStyle/>
              <a:p>
                <a14:m>
                  <m:oMath xmlns:m="http://schemas.openxmlformats.org/officeDocument/2006/math">
                    <m:r>
                      <a:rPr lang="en-US" b="0" i="1" smtClean="0">
                        <a:ln>
                          <a:solidFill>
                            <a:sysClr val="windowText" lastClr="000000"/>
                          </a:solidFill>
                        </a:ln>
                        <a:solidFill>
                          <a:schemeClr val="tx1"/>
                        </a:solidFill>
                        <a:latin typeface="Cambria Math" panose="02040503050406030204" pitchFamily="18" charset="0"/>
                      </a:rPr>
                      <m:t>×</m:t>
                    </m:r>
                  </m:oMath>
                </a14:m>
                <a:r>
                  <a:rPr lang="en-US" dirty="0">
                    <a:ln>
                      <a:solidFill>
                        <a:sysClr val="windowText" lastClr="000000"/>
                      </a:solidFill>
                    </a:ln>
                    <a:solidFill>
                      <a:schemeClr val="tx1"/>
                    </a:solidFill>
                  </a:rPr>
                  <a:t> mcsweeps</a:t>
                </a:r>
                <a:endParaRPr lang="en-IL" dirty="0">
                  <a:ln>
                    <a:solidFill>
                      <a:sysClr val="windowText" lastClr="000000"/>
                    </a:solidFill>
                  </a:ln>
                  <a:solidFill>
                    <a:schemeClr val="tx1"/>
                  </a:solidFill>
                </a:endParaRPr>
              </a:p>
            </p:txBody>
          </p:sp>
        </mc:Choice>
        <mc:Fallback xmlns="">
          <p:sp>
            <p:nvSpPr>
              <p:cNvPr id="38" name="TextBox 37">
                <a:extLst>
                  <a:ext uri="{FF2B5EF4-FFF2-40B4-BE49-F238E27FC236}">
                    <a16:creationId xmlns:a16="http://schemas.microsoft.com/office/drawing/2014/main" id="{7FA6999B-9DD0-1569-03E8-06F3FF7CDBDA}"/>
                  </a:ext>
                </a:extLst>
              </p:cNvPr>
              <p:cNvSpPr txBox="1">
                <a:spLocks noRot="1" noChangeAspect="1" noMove="1" noResize="1" noEditPoints="1" noAdjustHandles="1" noChangeArrowheads="1" noChangeShapeType="1" noTextEdit="1"/>
              </p:cNvSpPr>
              <p:nvPr/>
            </p:nvSpPr>
            <p:spPr>
              <a:xfrm>
                <a:off x="6206625" y="3769287"/>
                <a:ext cx="137139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D36BE73-D44D-22DE-6B8D-1E067B6ED71F}"/>
                  </a:ext>
                </a:extLst>
              </p:cNvPr>
              <p:cNvSpPr txBox="1"/>
              <p:nvPr/>
            </p:nvSpPr>
            <p:spPr>
              <a:xfrm>
                <a:off x="3004153" y="3736372"/>
                <a:ext cx="1350437" cy="369332"/>
              </a:xfrm>
              <a:prstGeom prst="rect">
                <a:avLst/>
              </a:prstGeom>
              <a:noFill/>
            </p:spPr>
            <p:txBody>
              <a:bodyPr wrap="square" rtlCol="0">
                <a:spAutoFit/>
              </a:bodyPr>
              <a:lstStyle/>
              <a:p>
                <a14:m>
                  <m:oMath xmlns:m="http://schemas.openxmlformats.org/officeDocument/2006/math">
                    <m:r>
                      <a:rPr lang="en-US" b="0" i="1" smtClean="0">
                        <a:ln>
                          <a:solidFill>
                            <a:sysClr val="windowText" lastClr="000000"/>
                          </a:solidFill>
                        </a:ln>
                        <a:solidFill>
                          <a:schemeClr val="tx1"/>
                        </a:solidFill>
                        <a:latin typeface="Cambria Math" panose="02040503050406030204" pitchFamily="18" charset="0"/>
                      </a:rPr>
                      <m:t>×</m:t>
                    </m:r>
                  </m:oMath>
                </a14:m>
                <a:r>
                  <a:rPr lang="en-US" dirty="0">
                    <a:ln>
                      <a:solidFill>
                        <a:sysClr val="windowText" lastClr="000000"/>
                      </a:solidFill>
                    </a:ln>
                    <a:solidFill>
                      <a:schemeClr val="tx1"/>
                    </a:solidFill>
                  </a:rPr>
                  <a:t> iterations</a:t>
                </a:r>
                <a:endParaRPr lang="en-IL" dirty="0">
                  <a:ln>
                    <a:solidFill>
                      <a:sysClr val="windowText" lastClr="000000"/>
                    </a:solidFill>
                  </a:ln>
                  <a:solidFill>
                    <a:schemeClr val="tx1"/>
                  </a:solidFill>
                </a:endParaRPr>
              </a:p>
            </p:txBody>
          </p:sp>
        </mc:Choice>
        <mc:Fallback xmlns="">
          <p:sp>
            <p:nvSpPr>
              <p:cNvPr id="39" name="TextBox 38">
                <a:extLst>
                  <a:ext uri="{FF2B5EF4-FFF2-40B4-BE49-F238E27FC236}">
                    <a16:creationId xmlns:a16="http://schemas.microsoft.com/office/drawing/2014/main" id="{9D36BE73-D44D-22DE-6B8D-1E067B6ED71F}"/>
                  </a:ext>
                </a:extLst>
              </p:cNvPr>
              <p:cNvSpPr txBox="1">
                <a:spLocks noRot="1" noChangeAspect="1" noMove="1" noResize="1" noEditPoints="1" noAdjustHandles="1" noChangeArrowheads="1" noChangeShapeType="1" noTextEdit="1"/>
              </p:cNvSpPr>
              <p:nvPr/>
            </p:nvSpPr>
            <p:spPr>
              <a:xfrm>
                <a:off x="3004153" y="3736372"/>
                <a:ext cx="1350437" cy="369332"/>
              </a:xfrm>
              <a:prstGeom prst="rect">
                <a:avLst/>
              </a:prstGeom>
              <a:blipFill>
                <a:blip r:embed="rId4"/>
                <a:stretch>
                  <a:fillRect/>
                </a:stretch>
              </a:blipFill>
            </p:spPr>
            <p:txBody>
              <a:bodyPr/>
              <a:lstStyle/>
              <a:p>
                <a:r>
                  <a:rPr lang="en-US">
                    <a:noFill/>
                  </a:rPr>
                  <a:t> </a:t>
                </a:r>
              </a:p>
            </p:txBody>
          </p:sp>
        </mc:Fallback>
      </mc:AlternateContent>
      <p:sp>
        <p:nvSpPr>
          <p:cNvPr id="111" name="Rectangle 110">
            <a:extLst>
              <a:ext uri="{FF2B5EF4-FFF2-40B4-BE49-F238E27FC236}">
                <a16:creationId xmlns:a16="http://schemas.microsoft.com/office/drawing/2014/main" id="{3157BD00-9049-8451-7536-C94FAB72CA43}"/>
              </a:ext>
            </a:extLst>
          </p:cNvPr>
          <p:cNvSpPr/>
          <p:nvPr/>
        </p:nvSpPr>
        <p:spPr>
          <a:xfrm>
            <a:off x="6206624" y="6385049"/>
            <a:ext cx="1761055" cy="275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&lt;UnstructuredGrid&gt;</a:t>
            </a:r>
            <a:endParaRPr lang="en-IL" sz="1400" dirty="0"/>
          </a:p>
        </p:txBody>
      </p:sp>
      <p:sp>
        <p:nvSpPr>
          <p:cNvPr id="16" name="Rectangle 15">
            <a:extLst>
              <a:ext uri="{FF2B5EF4-FFF2-40B4-BE49-F238E27FC236}">
                <a16:creationId xmlns:a16="http://schemas.microsoft.com/office/drawing/2014/main" id="{051A818C-F180-B375-B87A-00C3D0E2E14C}"/>
              </a:ext>
            </a:extLst>
          </p:cNvPr>
          <p:cNvSpPr/>
          <p:nvPr/>
        </p:nvSpPr>
        <p:spPr>
          <a:xfrm>
            <a:off x="6206625" y="6106117"/>
            <a:ext cx="1761054" cy="275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&lt;trisurf&gt;</a:t>
            </a:r>
            <a:endParaRPr lang="en-IL" sz="1400" dirty="0"/>
          </a:p>
        </p:txBody>
      </p:sp>
      <p:sp>
        <p:nvSpPr>
          <p:cNvPr id="17" name="Rectangle 16">
            <a:extLst>
              <a:ext uri="{FF2B5EF4-FFF2-40B4-BE49-F238E27FC236}">
                <a16:creationId xmlns:a16="http://schemas.microsoft.com/office/drawing/2014/main" id="{3FFFAACE-B431-DCAA-0069-4085435F3E0A}"/>
              </a:ext>
            </a:extLst>
          </p:cNvPr>
          <p:cNvSpPr/>
          <p:nvPr/>
        </p:nvSpPr>
        <p:spPr>
          <a:xfrm>
            <a:off x="6206625" y="5850162"/>
            <a:ext cx="1761054" cy="275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&lt;tape&gt;</a:t>
            </a:r>
            <a:endParaRPr lang="en-IL" sz="1400" dirty="0"/>
          </a:p>
        </p:txBody>
      </p:sp>
      <p:sp>
        <p:nvSpPr>
          <p:cNvPr id="18" name="Rectangle 17">
            <a:extLst>
              <a:ext uri="{FF2B5EF4-FFF2-40B4-BE49-F238E27FC236}">
                <a16:creationId xmlns:a16="http://schemas.microsoft.com/office/drawing/2014/main" id="{0462923F-8C3E-18AE-7716-A1DEBF8192CA}"/>
              </a:ext>
            </a:extLst>
          </p:cNvPr>
          <p:cNvSpPr/>
          <p:nvPr/>
        </p:nvSpPr>
        <p:spPr>
          <a:xfrm>
            <a:off x="6206625" y="5579588"/>
            <a:ext cx="1761054" cy="275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&lt;version&gt;</a:t>
            </a:r>
            <a:endParaRPr lang="en-IL" sz="14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79ACA3E-F6B1-5F97-2276-8FD3CB5CC74F}"/>
                  </a:ext>
                </a:extLst>
              </p:cNvPr>
              <p:cNvSpPr txBox="1"/>
              <p:nvPr/>
            </p:nvSpPr>
            <p:spPr>
              <a:xfrm>
                <a:off x="7497806" y="2377313"/>
                <a:ext cx="1397213" cy="646331"/>
              </a:xfrm>
              <a:prstGeom prst="rect">
                <a:avLst/>
              </a:prstGeom>
              <a:solidFill>
                <a:schemeClr val="accent2">
                  <a:lumMod val="75000"/>
                </a:schemeClr>
              </a:solidFill>
            </p:spPr>
            <p:txBody>
              <a:bodyPr wrap="square" rtlCol="0">
                <a:spAutoFit/>
              </a:bodyPr>
              <a:lstStyle/>
              <a:p>
                <a:r>
                  <a:rPr lang="en-US" dirty="0">
                    <a:ln>
                      <a:noFill/>
                    </a:ln>
                    <a:solidFill>
                      <a:schemeClr val="bg1"/>
                    </a:solidFill>
                  </a:rPr>
                  <a:t>Vertexmove </a:t>
                </a:r>
                <a14:m>
                  <m:oMath xmlns:m="http://schemas.openxmlformats.org/officeDocument/2006/math">
                    <m:r>
                      <a:rPr lang="en-US" b="0" i="1" smtClean="0">
                        <a:ln>
                          <a:noFill/>
                        </a:ln>
                        <a:solidFill>
                          <a:schemeClr val="bg1"/>
                        </a:solidFill>
                        <a:latin typeface="Cambria Math" panose="02040503050406030204" pitchFamily="18" charset="0"/>
                      </a:rPr>
                      <m:t>×</m:t>
                    </m:r>
                  </m:oMath>
                </a14:m>
                <a:r>
                  <a:rPr lang="en-US" dirty="0">
                    <a:ln>
                      <a:noFill/>
                    </a:ln>
                    <a:solidFill>
                      <a:schemeClr val="bg1"/>
                    </a:solidFill>
                  </a:rPr>
                  <a:t> vertices</a:t>
                </a:r>
                <a:endParaRPr lang="en-IL" dirty="0">
                  <a:solidFill>
                    <a:schemeClr val="bg1"/>
                  </a:solidFill>
                </a:endParaRPr>
              </a:p>
            </p:txBody>
          </p:sp>
        </mc:Choice>
        <mc:Fallback>
          <p:sp>
            <p:nvSpPr>
              <p:cNvPr id="20" name="TextBox 19">
                <a:extLst>
                  <a:ext uri="{FF2B5EF4-FFF2-40B4-BE49-F238E27FC236}">
                    <a16:creationId xmlns:a16="http://schemas.microsoft.com/office/drawing/2014/main" id="{279ACA3E-F6B1-5F97-2276-8FD3CB5CC74F}"/>
                  </a:ext>
                </a:extLst>
              </p:cNvPr>
              <p:cNvSpPr txBox="1">
                <a:spLocks noRot="1" noChangeAspect="1" noMove="1" noResize="1" noEditPoints="1" noAdjustHandles="1" noChangeArrowheads="1" noChangeShapeType="1" noTextEdit="1"/>
              </p:cNvSpPr>
              <p:nvPr/>
            </p:nvSpPr>
            <p:spPr>
              <a:xfrm>
                <a:off x="7497806" y="2377313"/>
                <a:ext cx="1397213" cy="646331"/>
              </a:xfrm>
              <a:prstGeom prst="rect">
                <a:avLst/>
              </a:prstGeom>
              <a:blipFill>
                <a:blip r:embed="rId5"/>
                <a:stretch>
                  <a:fillRect l="-3930" t="-5660" b="-14151"/>
                </a:stretch>
              </a:blipFill>
            </p:spPr>
            <p:txBody>
              <a:bodyPr/>
              <a:lstStyle/>
              <a:p>
                <a:r>
                  <a:rPr lang="en-IL">
                    <a:noFill/>
                  </a:rPr>
                  <a:t> </a:t>
                </a:r>
              </a:p>
            </p:txBody>
          </p:sp>
        </mc:Fallback>
      </mc:AlternateContent>
      <p:sp>
        <p:nvSpPr>
          <p:cNvPr id="22" name="Arrow: U-Turn 21">
            <a:extLst>
              <a:ext uri="{FF2B5EF4-FFF2-40B4-BE49-F238E27FC236}">
                <a16:creationId xmlns:a16="http://schemas.microsoft.com/office/drawing/2014/main" id="{42B33F49-26AC-278F-A48E-2E2862313DBA}"/>
              </a:ext>
            </a:extLst>
          </p:cNvPr>
          <p:cNvSpPr/>
          <p:nvPr/>
        </p:nvSpPr>
        <p:spPr>
          <a:xfrm rot="5400000" flipV="1">
            <a:off x="1208262" y="4998664"/>
            <a:ext cx="1452742" cy="1604941"/>
          </a:xfrm>
          <a:prstGeom prst="uturnArrow">
            <a:avLst>
              <a:gd name="adj1" fmla="val 18374"/>
              <a:gd name="adj2" fmla="val 25000"/>
              <a:gd name="adj3" fmla="val 19700"/>
              <a:gd name="adj4" fmla="val 42094"/>
              <a:gd name="adj5" fmla="val 564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BE04F98-5992-8AE1-35A2-FD64A5583ABA}"/>
                  </a:ext>
                </a:extLst>
              </p:cNvPr>
              <p:cNvSpPr txBox="1"/>
              <p:nvPr/>
            </p:nvSpPr>
            <p:spPr>
              <a:xfrm>
                <a:off x="7497806" y="4279947"/>
                <a:ext cx="1130377" cy="646331"/>
              </a:xfrm>
              <a:prstGeom prst="rect">
                <a:avLst/>
              </a:prstGeom>
              <a:solidFill>
                <a:srgbClr val="C00000"/>
              </a:solid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Bondflip</a:t>
                </a:r>
                <a:endParaRPr lang="en-US" dirty="0"/>
              </a:p>
              <a:p>
                <a14:m>
                  <m:oMath xmlns:m="http://schemas.openxmlformats.org/officeDocument/2006/math">
                    <m:r>
                      <a:rPr lang="en-US" b="0" i="1" smtClean="0">
                        <a:ln>
                          <a:noFill/>
                        </a:ln>
                        <a:solidFill>
                          <a:schemeClr val="bg1"/>
                        </a:solidFill>
                        <a:latin typeface="Cambria Math" panose="02040503050406030204" pitchFamily="18" charset="0"/>
                      </a:rPr>
                      <m:t>×</m:t>
                    </m:r>
                  </m:oMath>
                </a14:m>
                <a:r>
                  <a:rPr lang="en-US" dirty="0">
                    <a:ln>
                      <a:noFill/>
                    </a:ln>
                    <a:solidFill>
                      <a:schemeClr val="bg1"/>
                    </a:solidFill>
                  </a:rPr>
                  <a:t> bonds</a:t>
                </a:r>
                <a:endParaRPr lang="en-IL" dirty="0"/>
              </a:p>
            </p:txBody>
          </p:sp>
        </mc:Choice>
        <mc:Fallback>
          <p:sp>
            <p:nvSpPr>
              <p:cNvPr id="4" name="TextBox 3">
                <a:extLst>
                  <a:ext uri="{FF2B5EF4-FFF2-40B4-BE49-F238E27FC236}">
                    <a16:creationId xmlns:a16="http://schemas.microsoft.com/office/drawing/2014/main" id="{1BE04F98-5992-8AE1-35A2-FD64A5583ABA}"/>
                  </a:ext>
                </a:extLst>
              </p:cNvPr>
              <p:cNvSpPr txBox="1">
                <a:spLocks noRot="1" noChangeAspect="1" noMove="1" noResize="1" noEditPoints="1" noAdjustHandles="1" noChangeArrowheads="1" noChangeShapeType="1" noTextEdit="1"/>
              </p:cNvSpPr>
              <p:nvPr/>
            </p:nvSpPr>
            <p:spPr>
              <a:xfrm>
                <a:off x="7497806" y="4279947"/>
                <a:ext cx="1130377" cy="646331"/>
              </a:xfrm>
              <a:prstGeom prst="rect">
                <a:avLst/>
              </a:prstGeom>
              <a:blipFill>
                <a:blip r:embed="rId6"/>
                <a:stretch>
                  <a:fillRect l="-4865" t="-4717" b="-14151"/>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3079634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6C7-3058-8707-1237-08E2D441DF89}"/>
              </a:ext>
            </a:extLst>
          </p:cNvPr>
          <p:cNvSpPr>
            <a:spLocks noGrp="1"/>
          </p:cNvSpPr>
          <p:nvPr>
            <p:ph type="title"/>
          </p:nvPr>
        </p:nvSpPr>
        <p:spPr/>
        <p:txBody>
          <a:bodyPr/>
          <a:lstStyle/>
          <a:p>
            <a:pPr algn="ctr"/>
            <a:r>
              <a:rPr lang="en-US" dirty="0"/>
              <a:t>Monte Carlo iterations</a:t>
            </a:r>
            <a:endParaRPr lang="en-IL" dirty="0"/>
          </a:p>
        </p:txBody>
      </p:sp>
      <p:sp>
        <p:nvSpPr>
          <p:cNvPr id="13" name="Rectangle 12">
            <a:extLst>
              <a:ext uri="{FF2B5EF4-FFF2-40B4-BE49-F238E27FC236}">
                <a16:creationId xmlns:a16="http://schemas.microsoft.com/office/drawing/2014/main" id="{9CF42ABF-06DB-D6F3-80CD-D75FABB6738E}"/>
              </a:ext>
            </a:extLst>
          </p:cNvPr>
          <p:cNvSpPr/>
          <p:nvPr/>
        </p:nvSpPr>
        <p:spPr>
          <a:xfrm>
            <a:off x="777249" y="3149388"/>
            <a:ext cx="138112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51" name="Rectangle 50">
            <a:extLst>
              <a:ext uri="{FF2B5EF4-FFF2-40B4-BE49-F238E27FC236}">
                <a16:creationId xmlns:a16="http://schemas.microsoft.com/office/drawing/2014/main" id="{6FCA6F34-A2F1-25E4-81D0-3CF42B129C93}"/>
              </a:ext>
            </a:extLst>
          </p:cNvPr>
          <p:cNvSpPr/>
          <p:nvPr/>
        </p:nvSpPr>
        <p:spPr>
          <a:xfrm>
            <a:off x="893958" y="3835188"/>
            <a:ext cx="1147709" cy="4172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tape</a:t>
            </a:r>
            <a:endParaRPr lang="en-IL" dirty="0"/>
          </a:p>
        </p:txBody>
      </p:sp>
      <p:sp>
        <p:nvSpPr>
          <p:cNvPr id="34" name="Arrow: Circular 33">
            <a:extLst>
              <a:ext uri="{FF2B5EF4-FFF2-40B4-BE49-F238E27FC236}">
                <a16:creationId xmlns:a16="http://schemas.microsoft.com/office/drawing/2014/main" id="{B7BEE5A0-0123-F9EA-F6A8-A1D63F48087C}"/>
              </a:ext>
            </a:extLst>
          </p:cNvPr>
          <p:cNvSpPr/>
          <p:nvPr/>
        </p:nvSpPr>
        <p:spPr>
          <a:xfrm rot="9738363">
            <a:off x="5367168" y="2091878"/>
            <a:ext cx="3126660" cy="3126660"/>
          </a:xfrm>
          <a:prstGeom prst="circularArrow">
            <a:avLst>
              <a:gd name="adj1" fmla="val 12500"/>
              <a:gd name="adj2" fmla="val 1142319"/>
              <a:gd name="adj3" fmla="val 20457681"/>
              <a:gd name="adj4" fmla="val 2507217"/>
              <a:gd name="adj5" fmla="val 12500"/>
            </a:avLst>
          </a:prstGeom>
          <a:solidFill>
            <a:srgbClr val="FF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L">
              <a:solidFill>
                <a:schemeClr val="tx1"/>
              </a:solidFill>
            </a:endParaRPr>
          </a:p>
        </p:txBody>
      </p:sp>
      <p:sp>
        <p:nvSpPr>
          <p:cNvPr id="15" name="TextBox 14">
            <a:extLst>
              <a:ext uri="{FF2B5EF4-FFF2-40B4-BE49-F238E27FC236}">
                <a16:creationId xmlns:a16="http://schemas.microsoft.com/office/drawing/2014/main" id="{0C6AB186-CF0E-9E14-15FC-18321F35C1FA}"/>
              </a:ext>
            </a:extLst>
          </p:cNvPr>
          <p:cNvSpPr txBox="1"/>
          <p:nvPr/>
        </p:nvSpPr>
        <p:spPr>
          <a:xfrm>
            <a:off x="6208902" y="2812800"/>
            <a:ext cx="1443191" cy="923330"/>
          </a:xfrm>
          <a:prstGeom prst="rect">
            <a:avLst/>
          </a:prstGeom>
          <a:noFill/>
        </p:spPr>
        <p:txBody>
          <a:bodyPr wrap="square" rtlCol="0">
            <a:spAutoFit/>
          </a:bodyPr>
          <a:lstStyle/>
          <a:p>
            <a:pPr algn="ctr"/>
            <a:r>
              <a:rPr lang="en-US" dirty="0">
                <a:ln>
                  <a:solidFill>
                    <a:sysClr val="windowText" lastClr="000000"/>
                  </a:solidFill>
                </a:ln>
              </a:rPr>
              <a:t>Advance time by moves</a:t>
            </a:r>
            <a:endParaRPr lang="en-IL" dirty="0">
              <a:ln>
                <a:solidFill>
                  <a:sysClr val="windowText" lastClr="000000"/>
                </a:solidFill>
              </a:ln>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7FA6999B-9DD0-1569-03E8-06F3FF7CDBDA}"/>
                  </a:ext>
                </a:extLst>
              </p:cNvPr>
              <p:cNvSpPr txBox="1"/>
              <p:nvPr/>
            </p:nvSpPr>
            <p:spPr>
              <a:xfrm>
                <a:off x="6206625" y="3769287"/>
                <a:ext cx="1371393" cy="369332"/>
              </a:xfrm>
              <a:prstGeom prst="rect">
                <a:avLst/>
              </a:prstGeom>
              <a:noFill/>
            </p:spPr>
            <p:txBody>
              <a:bodyPr wrap="square" rtlCol="0">
                <a:spAutoFit/>
              </a:bodyPr>
              <a:lstStyle/>
              <a:p>
                <a14:m>
                  <m:oMath xmlns:m="http://schemas.openxmlformats.org/officeDocument/2006/math">
                    <m:r>
                      <a:rPr lang="en-US" b="0" i="1" smtClean="0">
                        <a:ln>
                          <a:solidFill>
                            <a:sysClr val="windowText" lastClr="000000"/>
                          </a:solidFill>
                        </a:ln>
                        <a:solidFill>
                          <a:schemeClr val="tx1"/>
                        </a:solidFill>
                        <a:latin typeface="Cambria Math" panose="02040503050406030204" pitchFamily="18" charset="0"/>
                      </a:rPr>
                      <m:t>×</m:t>
                    </m:r>
                  </m:oMath>
                </a14:m>
                <a:r>
                  <a:rPr lang="en-US" dirty="0">
                    <a:ln>
                      <a:solidFill>
                        <a:sysClr val="windowText" lastClr="000000"/>
                      </a:solidFill>
                    </a:ln>
                    <a:solidFill>
                      <a:schemeClr val="tx1"/>
                    </a:solidFill>
                  </a:rPr>
                  <a:t> mcsweeps</a:t>
                </a:r>
                <a:endParaRPr lang="en-IL" dirty="0">
                  <a:ln>
                    <a:solidFill>
                      <a:sysClr val="windowText" lastClr="000000"/>
                    </a:solidFill>
                  </a:ln>
                  <a:solidFill>
                    <a:schemeClr val="tx1"/>
                  </a:solidFill>
                </a:endParaRPr>
              </a:p>
            </p:txBody>
          </p:sp>
        </mc:Choice>
        <mc:Fallback>
          <p:sp>
            <p:nvSpPr>
              <p:cNvPr id="38" name="TextBox 37">
                <a:extLst>
                  <a:ext uri="{FF2B5EF4-FFF2-40B4-BE49-F238E27FC236}">
                    <a16:creationId xmlns:a16="http://schemas.microsoft.com/office/drawing/2014/main" id="{7FA6999B-9DD0-1569-03E8-06F3FF7CDBDA}"/>
                  </a:ext>
                </a:extLst>
              </p:cNvPr>
              <p:cNvSpPr txBox="1">
                <a:spLocks noRot="1" noChangeAspect="1" noMove="1" noResize="1" noEditPoints="1" noAdjustHandles="1" noChangeArrowheads="1" noChangeShapeType="1" noTextEdit="1"/>
              </p:cNvSpPr>
              <p:nvPr/>
            </p:nvSpPr>
            <p:spPr>
              <a:xfrm>
                <a:off x="6206625" y="3769287"/>
                <a:ext cx="1371393" cy="369332"/>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79ACA3E-F6B1-5F97-2276-8FD3CB5CC74F}"/>
                  </a:ext>
                </a:extLst>
              </p:cNvPr>
              <p:cNvSpPr txBox="1"/>
              <p:nvPr/>
            </p:nvSpPr>
            <p:spPr>
              <a:xfrm>
                <a:off x="8163015" y="1897960"/>
                <a:ext cx="4028985" cy="1484765"/>
              </a:xfrm>
              <a:prstGeom prst="rect">
                <a:avLst/>
              </a:prstGeom>
              <a:solidFill>
                <a:schemeClr val="accent2">
                  <a:lumMod val="75000"/>
                </a:schemeClr>
              </a:solidFill>
            </p:spPr>
            <p:txBody>
              <a:bodyPr wrap="square" rtlCol="0">
                <a:spAutoFit/>
              </a:bodyPr>
              <a:lstStyle/>
              <a:p>
                <a:r>
                  <a:rPr lang="en-US" dirty="0">
                    <a:solidFill>
                      <a:schemeClr val="bg1"/>
                    </a:solidFill>
                  </a:rPr>
                  <a:t>For each vertex v:</a:t>
                </a:r>
              </a:p>
              <a:p>
                <a:r>
                  <a:rPr lang="en-US" dirty="0">
                    <a:solidFill>
                      <a:schemeClr val="bg1"/>
                    </a:solidFill>
                  </a:rPr>
                  <a:t>      move vertex x(v)-&gt;x’(v)</a:t>
                </a:r>
              </a:p>
              <a:p>
                <a:r>
                  <a:rPr lang="en-US" dirty="0">
                    <a:solidFill>
                      <a:schemeClr val="bg1"/>
                    </a:solidFill>
                  </a:rPr>
                  <a:t>      recalculate curvature, energy</a:t>
                </a:r>
              </a:p>
              <a:p>
                <a:r>
                  <a:rPr lang="en-US" dirty="0">
                    <a:solidFill>
                      <a:schemeClr val="bg1"/>
                    </a:solidFill>
                  </a:rPr>
                  <a:t>      accept with probability </a:t>
                </a:r>
                <a14:m>
                  <m:oMath xmlns:m="http://schemas.openxmlformats.org/officeDocument/2006/math">
                    <m:r>
                      <m:rPr>
                        <m:sty m:val="p"/>
                      </m:rPr>
                      <a:rPr lang="en-US" b="0" i="0" smtClean="0">
                        <a:solidFill>
                          <a:schemeClr val="bg1"/>
                        </a:solidFill>
                        <a:latin typeface="Cambria Math" panose="02040503050406030204" pitchFamily="18" charset="0"/>
                      </a:rPr>
                      <m:t>min</m:t>
                    </m:r>
                    <m:r>
                      <a:rPr lang="en-US" b="0" i="0"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Δ</m:t>
                        </m:r>
                        <m:r>
                          <a:rPr lang="en-US" b="0" i="1" smtClean="0">
                            <a:solidFill>
                              <a:schemeClr val="bg1"/>
                            </a:solidFill>
                            <a:latin typeface="Cambria Math" panose="02040503050406030204" pitchFamily="18" charset="0"/>
                          </a:rPr>
                          <m:t>𝐸</m:t>
                        </m:r>
                      </m:sup>
                    </m:sSup>
                    <m:r>
                      <a:rPr lang="en-US" b="0" i="1" smtClean="0">
                        <a:solidFill>
                          <a:schemeClr val="bg1"/>
                        </a:solidFill>
                        <a:latin typeface="Cambria Math" panose="02040503050406030204" pitchFamily="18" charset="0"/>
                      </a:rPr>
                      <m:t>,1]</m:t>
                    </m:r>
                  </m:oMath>
                </a14:m>
                <a:endParaRPr lang="en-US" dirty="0">
                  <a:solidFill>
                    <a:schemeClr val="bg1"/>
                  </a:solidFill>
                </a:endParaRPr>
              </a:p>
              <a:p>
                <a:r>
                  <a:rPr lang="en-US" dirty="0">
                    <a:solidFill>
                      <a:schemeClr val="bg1"/>
                    </a:solidFill>
                  </a:rPr>
                  <a:t>      else revert x’(v)-&gt;x(v)</a:t>
                </a:r>
                <a:endParaRPr lang="en-IL" dirty="0">
                  <a:solidFill>
                    <a:schemeClr val="bg1"/>
                  </a:solidFill>
                </a:endParaRPr>
              </a:p>
            </p:txBody>
          </p:sp>
        </mc:Choice>
        <mc:Fallback>
          <p:sp>
            <p:nvSpPr>
              <p:cNvPr id="20" name="TextBox 19">
                <a:extLst>
                  <a:ext uri="{FF2B5EF4-FFF2-40B4-BE49-F238E27FC236}">
                    <a16:creationId xmlns:a16="http://schemas.microsoft.com/office/drawing/2014/main" id="{279ACA3E-F6B1-5F97-2276-8FD3CB5CC74F}"/>
                  </a:ext>
                </a:extLst>
              </p:cNvPr>
              <p:cNvSpPr txBox="1">
                <a:spLocks noRot="1" noChangeAspect="1" noMove="1" noResize="1" noEditPoints="1" noAdjustHandles="1" noChangeArrowheads="1" noChangeShapeType="1" noTextEdit="1"/>
              </p:cNvSpPr>
              <p:nvPr/>
            </p:nvSpPr>
            <p:spPr>
              <a:xfrm>
                <a:off x="8163015" y="1897960"/>
                <a:ext cx="4028985" cy="1484765"/>
              </a:xfrm>
              <a:prstGeom prst="rect">
                <a:avLst/>
              </a:prstGeom>
              <a:blipFill>
                <a:blip r:embed="rId4"/>
                <a:stretch>
                  <a:fillRect l="-1210" t="-2049" b="-5328"/>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BE04F98-5992-8AE1-35A2-FD64A5583ABA}"/>
                  </a:ext>
                </a:extLst>
              </p:cNvPr>
              <p:cNvSpPr txBox="1"/>
              <p:nvPr/>
            </p:nvSpPr>
            <p:spPr>
              <a:xfrm>
                <a:off x="8230171" y="3831801"/>
                <a:ext cx="3961829" cy="1484765"/>
              </a:xfrm>
              <a:prstGeom prst="rect">
                <a:avLst/>
              </a:prstGeom>
              <a:solidFill>
                <a:srgbClr val="C00000"/>
              </a:solid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For random bond b:</a:t>
                </a:r>
              </a:p>
              <a:p>
                <a:r>
                  <a:rPr lang="en-US" dirty="0"/>
                  <a:t>      flip bond b-&gt;b’</a:t>
                </a:r>
              </a:p>
              <a:p>
                <a:r>
                  <a:rPr lang="en-US" dirty="0"/>
                  <a:t>      recalculate curvature, energy</a:t>
                </a:r>
              </a:p>
              <a:p>
                <a:r>
                  <a:rPr lang="en-US" dirty="0"/>
                  <a:t>      accept with probability </a:t>
                </a:r>
                <a14:m>
                  <m:oMath xmlns:m="http://schemas.openxmlformats.org/officeDocument/2006/math">
                    <m:r>
                      <m:rPr>
                        <m:sty m:val="p"/>
                      </m:rPr>
                      <a:rPr lang="en-US" b="0" i="0" smtClean="0">
                        <a:latin typeface="Cambria Math" panose="02040503050406030204" pitchFamily="18" charset="0"/>
                      </a:rPr>
                      <m:t>min</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𝐸</m:t>
                        </m:r>
                      </m:sup>
                    </m:sSup>
                    <m:r>
                      <a:rPr lang="en-US" b="0" i="1" smtClean="0">
                        <a:latin typeface="Cambria Math" panose="02040503050406030204" pitchFamily="18" charset="0"/>
                      </a:rPr>
                      <m:t>,1]</m:t>
                    </m:r>
                  </m:oMath>
                </a14:m>
                <a:endParaRPr lang="en-US" dirty="0"/>
              </a:p>
              <a:p>
                <a:r>
                  <a:rPr lang="en-US" dirty="0"/>
                  <a:t>      else revert b’-&gt;b</a:t>
                </a:r>
                <a:endParaRPr lang="en-IL" dirty="0"/>
              </a:p>
            </p:txBody>
          </p:sp>
        </mc:Choice>
        <mc:Fallback>
          <p:sp>
            <p:nvSpPr>
              <p:cNvPr id="4" name="TextBox 3">
                <a:extLst>
                  <a:ext uri="{FF2B5EF4-FFF2-40B4-BE49-F238E27FC236}">
                    <a16:creationId xmlns:a16="http://schemas.microsoft.com/office/drawing/2014/main" id="{1BE04F98-5992-8AE1-35A2-FD64A5583ABA}"/>
                  </a:ext>
                </a:extLst>
              </p:cNvPr>
              <p:cNvSpPr txBox="1">
                <a:spLocks noRot="1" noChangeAspect="1" noMove="1" noResize="1" noEditPoints="1" noAdjustHandles="1" noChangeArrowheads="1" noChangeShapeType="1" noTextEdit="1"/>
              </p:cNvSpPr>
              <p:nvPr/>
            </p:nvSpPr>
            <p:spPr>
              <a:xfrm>
                <a:off x="8230171" y="3831801"/>
                <a:ext cx="3961829" cy="1484765"/>
              </a:xfrm>
              <a:prstGeom prst="rect">
                <a:avLst/>
              </a:prstGeom>
              <a:blipFill>
                <a:blip r:embed="rId5"/>
                <a:stretch>
                  <a:fillRect l="-1231" t="-2469" b="-5761"/>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72648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94BB-4A84-2A62-3345-1E1E0AE57174}"/>
              </a:ext>
            </a:extLst>
          </p:cNvPr>
          <p:cNvSpPr>
            <a:spLocks noGrp="1"/>
          </p:cNvSpPr>
          <p:nvPr>
            <p:ph type="title"/>
          </p:nvPr>
        </p:nvSpPr>
        <p:spPr/>
        <p:txBody>
          <a:bodyPr/>
          <a:lstStyle/>
          <a:p>
            <a:r>
              <a:rPr lang="en-US" dirty="0"/>
              <a:t>Cluster-</a:t>
            </a:r>
            <a:r>
              <a:rPr lang="en-US" dirty="0" err="1"/>
              <a:t>Trisurf</a:t>
            </a:r>
            <a:r>
              <a:rPr lang="en-US" dirty="0"/>
              <a:t> version</a:t>
            </a:r>
            <a:endParaRPr lang="en-IL" dirty="0"/>
          </a:p>
        </p:txBody>
      </p:sp>
      <p:sp>
        <p:nvSpPr>
          <p:cNvPr id="3" name="Content Placeholder 2">
            <a:extLst>
              <a:ext uri="{FF2B5EF4-FFF2-40B4-BE49-F238E27FC236}">
                <a16:creationId xmlns:a16="http://schemas.microsoft.com/office/drawing/2014/main" id="{E2565F01-69C3-24EA-199D-6778D7CBC70D}"/>
              </a:ext>
            </a:extLst>
          </p:cNvPr>
          <p:cNvSpPr>
            <a:spLocks noGrp="1"/>
          </p:cNvSpPr>
          <p:nvPr>
            <p:ph idx="1"/>
          </p:nvPr>
        </p:nvSpPr>
        <p:spPr/>
        <p:txBody>
          <a:bodyPr/>
          <a:lstStyle/>
          <a:p>
            <a:r>
              <a:rPr lang="en-US" dirty="0"/>
              <a:t>Available at </a:t>
            </a:r>
            <a:r>
              <a:rPr lang="en-US" dirty="0">
                <a:hlinkClick r:id="rId3"/>
              </a:rPr>
              <a:t>https://github.com/yoavrv/cluster-trisurf</a:t>
            </a:r>
            <a:endParaRPr lang="en-US" dirty="0"/>
          </a:p>
          <a:p>
            <a:endParaRPr lang="en-US" dirty="0"/>
          </a:p>
          <a:p>
            <a:r>
              <a:rPr lang="en-US" dirty="0"/>
              <a:t>More information:</a:t>
            </a:r>
          </a:p>
          <a:p>
            <a:pPr lvl="1"/>
            <a:r>
              <a:rPr lang="en-US" dirty="0"/>
              <a:t>README.md</a:t>
            </a:r>
          </a:p>
          <a:p>
            <a:pPr lvl="1"/>
            <a:r>
              <a:rPr lang="en-US" dirty="0"/>
              <a:t>--help</a:t>
            </a:r>
          </a:p>
          <a:p>
            <a:pPr lvl="1"/>
            <a:r>
              <a:rPr lang="en-US" dirty="0"/>
              <a:t>Repository of python help scripts </a:t>
            </a:r>
            <a:r>
              <a:rPr lang="en-US" dirty="0">
                <a:hlinkClick r:id="rId4"/>
              </a:rPr>
              <a:t>trisurf-python</a:t>
            </a:r>
            <a:r>
              <a:rPr lang="en-US" dirty="0"/>
              <a:t> has notebooks with example of uses.</a:t>
            </a:r>
          </a:p>
        </p:txBody>
      </p:sp>
    </p:spTree>
    <p:extLst>
      <p:ext uri="{BB962C8B-B14F-4D97-AF65-F5344CB8AC3E}">
        <p14:creationId xmlns:p14="http://schemas.microsoft.com/office/powerpoint/2010/main" val="39380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4709998" y="1715247"/>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7" name="Rectangle 6">
            <a:extLst>
              <a:ext uri="{FF2B5EF4-FFF2-40B4-BE49-F238E27FC236}">
                <a16:creationId xmlns:a16="http://schemas.microsoft.com/office/drawing/2014/main" id="{4DB4651A-4C6D-F170-9695-E912ABF65159}"/>
              </a:ext>
            </a:extLst>
          </p:cNvPr>
          <p:cNvSpPr/>
          <p:nvPr/>
        </p:nvSpPr>
        <p:spPr>
          <a:xfrm>
            <a:off x="8049410" y="2993397"/>
            <a:ext cx="2268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n-IL" dirty="0"/>
          </a:p>
        </p:txBody>
      </p:sp>
      <p:sp>
        <p:nvSpPr>
          <p:cNvPr id="8" name="Rectangle 7">
            <a:extLst>
              <a:ext uri="{FF2B5EF4-FFF2-40B4-BE49-F238E27FC236}">
                <a16:creationId xmlns:a16="http://schemas.microsoft.com/office/drawing/2014/main" id="{A740E82E-4747-B9D3-FCFB-1EE6D026C951}"/>
              </a:ext>
            </a:extLst>
          </p:cNvPr>
          <p:cNvSpPr/>
          <p:nvPr/>
        </p:nvSpPr>
        <p:spPr>
          <a:xfrm>
            <a:off x="4961998" y="2993397"/>
            <a:ext cx="2268000" cy="90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Global Vesicle Properties</a:t>
            </a:r>
            <a:endParaRPr lang="en-IL" dirty="0"/>
          </a:p>
        </p:txBody>
      </p:sp>
      <p:sp>
        <p:nvSpPr>
          <p:cNvPr id="9" name="Rectangle 8">
            <a:extLst>
              <a:ext uri="{FF2B5EF4-FFF2-40B4-BE49-F238E27FC236}">
                <a16:creationId xmlns:a16="http://schemas.microsoft.com/office/drawing/2014/main" id="{24921775-38EE-0BD5-06E5-8D89A6125076}"/>
              </a:ext>
            </a:extLst>
          </p:cNvPr>
          <p:cNvSpPr/>
          <p:nvPr/>
        </p:nvSpPr>
        <p:spPr>
          <a:xfrm>
            <a:off x="1920879" y="2978999"/>
            <a:ext cx="2268000" cy="900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Tape</a:t>
            </a:r>
            <a:endParaRPr lang="en-IL" dirty="0"/>
          </a:p>
        </p:txBody>
      </p:sp>
      <p:sp>
        <p:nvSpPr>
          <p:cNvPr id="10" name="Rectangle 9">
            <a:extLst>
              <a:ext uri="{FF2B5EF4-FFF2-40B4-BE49-F238E27FC236}">
                <a16:creationId xmlns:a16="http://schemas.microsoft.com/office/drawing/2014/main" id="{52B784B5-8156-5C1C-81D0-2125E6712977}"/>
              </a:ext>
            </a:extLst>
          </p:cNvPr>
          <p:cNvSpPr/>
          <p:nvPr/>
        </p:nvSpPr>
        <p:spPr>
          <a:xfrm>
            <a:off x="3509963" y="4376736"/>
            <a:ext cx="1381126"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Initialization</a:t>
            </a:r>
            <a:endParaRPr lang="en-IL" dirty="0"/>
          </a:p>
        </p:txBody>
      </p:sp>
      <p:sp>
        <p:nvSpPr>
          <p:cNvPr id="11" name="Rectangle 10">
            <a:extLst>
              <a:ext uri="{FF2B5EF4-FFF2-40B4-BE49-F238E27FC236}">
                <a16:creationId xmlns:a16="http://schemas.microsoft.com/office/drawing/2014/main" id="{40DEA550-9A3D-4B24-5B81-55C43F59830D}"/>
              </a:ext>
            </a:extLst>
          </p:cNvPr>
          <p:cNvSpPr/>
          <p:nvPr/>
        </p:nvSpPr>
        <p:spPr>
          <a:xfrm>
            <a:off x="3509963" y="5148261"/>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Program Controls</a:t>
            </a:r>
            <a:endParaRPr lang="en-IL" dirty="0"/>
          </a:p>
        </p:txBody>
      </p:sp>
      <p:sp>
        <p:nvSpPr>
          <p:cNvPr id="13" name="Rectangle 12">
            <a:extLst>
              <a:ext uri="{FF2B5EF4-FFF2-40B4-BE49-F238E27FC236}">
                <a16:creationId xmlns:a16="http://schemas.microsoft.com/office/drawing/2014/main" id="{E1F051C0-4744-192D-A08F-4F92B3400BB5}"/>
              </a:ext>
            </a:extLst>
          </p:cNvPr>
          <p:cNvSpPr/>
          <p:nvPr/>
        </p:nvSpPr>
        <p:spPr>
          <a:xfrm>
            <a:off x="9458324" y="4351732"/>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Vertices</a:t>
            </a:r>
            <a:endParaRPr lang="en-IL" dirty="0"/>
          </a:p>
        </p:txBody>
      </p:sp>
      <p:sp>
        <p:nvSpPr>
          <p:cNvPr id="14" name="Rectangle 13">
            <a:extLst>
              <a:ext uri="{FF2B5EF4-FFF2-40B4-BE49-F238E27FC236}">
                <a16:creationId xmlns:a16="http://schemas.microsoft.com/office/drawing/2014/main" id="{E740CC02-C17C-9823-6A46-CE95819741C4}"/>
              </a:ext>
            </a:extLst>
          </p:cNvPr>
          <p:cNvSpPr/>
          <p:nvPr/>
        </p:nvSpPr>
        <p:spPr>
          <a:xfrm>
            <a:off x="9458324" y="5100636"/>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Connectivity</a:t>
            </a:r>
            <a:endParaRPr lang="en-IL" dirty="0"/>
          </a:p>
        </p:txBody>
      </p:sp>
      <p:cxnSp>
        <p:nvCxnSpPr>
          <p:cNvPr id="27" name="Connector: Elbow 26">
            <a:extLst>
              <a:ext uri="{FF2B5EF4-FFF2-40B4-BE49-F238E27FC236}">
                <a16:creationId xmlns:a16="http://schemas.microsoft.com/office/drawing/2014/main" id="{1A6CF1C3-73DD-A98C-E4AF-805BF849EF9D}"/>
              </a:ext>
            </a:extLst>
          </p:cNvPr>
          <p:cNvCxnSpPr>
            <a:cxnSpLocks/>
            <a:endCxn id="8" idx="0"/>
          </p:cNvCxnSpPr>
          <p:nvPr/>
        </p:nvCxnSpPr>
        <p:spPr>
          <a:xfrm rot="16200000" flipH="1">
            <a:off x="5890310" y="2787709"/>
            <a:ext cx="401850" cy="95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CC9211C-DE01-1C9B-359D-71D7E8FC3F14}"/>
              </a:ext>
            </a:extLst>
          </p:cNvPr>
          <p:cNvCxnSpPr>
            <a:cxnSpLocks/>
            <a:stCxn id="6" idx="2"/>
            <a:endCxn id="9" idx="0"/>
          </p:cNvCxnSpPr>
          <p:nvPr/>
        </p:nvCxnSpPr>
        <p:spPr>
          <a:xfrm rot="5400000">
            <a:off x="4381713" y="1264714"/>
            <a:ext cx="387452" cy="3041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4CDA075-CC40-DF72-DD80-50E7B1563988}"/>
              </a:ext>
            </a:extLst>
          </p:cNvPr>
          <p:cNvCxnSpPr>
            <a:cxnSpLocks/>
            <a:stCxn id="6" idx="2"/>
            <a:endCxn id="7" idx="0"/>
          </p:cNvCxnSpPr>
          <p:nvPr/>
        </p:nvCxnSpPr>
        <p:spPr>
          <a:xfrm rot="16200000" flipH="1">
            <a:off x="7438779" y="1248766"/>
            <a:ext cx="401850" cy="30874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6DCEE9A-C918-2005-2025-9BDB481106DD}"/>
              </a:ext>
            </a:extLst>
          </p:cNvPr>
          <p:cNvCxnSpPr>
            <a:cxnSpLocks/>
            <a:stCxn id="9" idx="2"/>
            <a:endCxn id="10" idx="1"/>
          </p:cNvCxnSpPr>
          <p:nvPr/>
        </p:nvCxnSpPr>
        <p:spPr>
          <a:xfrm rot="16200000" flipH="1">
            <a:off x="2862103" y="4071775"/>
            <a:ext cx="840637"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59895C0-7B3D-303B-6417-CE115CEF400F}"/>
              </a:ext>
            </a:extLst>
          </p:cNvPr>
          <p:cNvCxnSpPr>
            <a:cxnSpLocks/>
            <a:stCxn id="9" idx="2"/>
            <a:endCxn id="11" idx="1"/>
          </p:cNvCxnSpPr>
          <p:nvPr/>
        </p:nvCxnSpPr>
        <p:spPr>
          <a:xfrm rot="16200000" flipH="1">
            <a:off x="2476340" y="4457538"/>
            <a:ext cx="1612162"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564F84-5889-8374-379B-2E205580DA3C}"/>
              </a:ext>
            </a:extLst>
          </p:cNvPr>
          <p:cNvCxnSpPr>
            <a:cxnSpLocks/>
            <a:stCxn id="7" idx="2"/>
            <a:endCxn id="13" idx="1"/>
          </p:cNvCxnSpPr>
          <p:nvPr/>
        </p:nvCxnSpPr>
        <p:spPr>
          <a:xfrm rot="16200000" flipH="1">
            <a:off x="8920250" y="4156557"/>
            <a:ext cx="801235" cy="2749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A926092-FA5F-E094-3D20-F1763CABC58F}"/>
              </a:ext>
            </a:extLst>
          </p:cNvPr>
          <p:cNvCxnSpPr>
            <a:cxnSpLocks/>
            <a:stCxn id="7" idx="2"/>
            <a:endCxn id="14" idx="1"/>
          </p:cNvCxnSpPr>
          <p:nvPr/>
        </p:nvCxnSpPr>
        <p:spPr>
          <a:xfrm rot="16200000" flipH="1">
            <a:off x="8545798" y="4531009"/>
            <a:ext cx="1550139" cy="2749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F8C1A9-558E-A312-98FD-5F183FD5F41B}"/>
              </a:ext>
            </a:extLst>
          </p:cNvPr>
          <p:cNvSpPr/>
          <p:nvPr/>
        </p:nvSpPr>
        <p:spPr>
          <a:xfrm>
            <a:off x="6724650" y="5124447"/>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Volume</a:t>
            </a:r>
            <a:endParaRPr lang="en-IL" dirty="0"/>
          </a:p>
        </p:txBody>
      </p:sp>
      <p:cxnSp>
        <p:nvCxnSpPr>
          <p:cNvPr id="4" name="Connector: Elbow 3">
            <a:extLst>
              <a:ext uri="{FF2B5EF4-FFF2-40B4-BE49-F238E27FC236}">
                <a16:creationId xmlns:a16="http://schemas.microsoft.com/office/drawing/2014/main" id="{C6050589-94F0-0FB8-103A-9D6068BA5E0D}"/>
              </a:ext>
            </a:extLst>
          </p:cNvPr>
          <p:cNvCxnSpPr>
            <a:cxnSpLocks/>
            <a:stCxn id="8" idx="2"/>
            <a:endCxn id="15" idx="1"/>
          </p:cNvCxnSpPr>
          <p:nvPr/>
        </p:nvCxnSpPr>
        <p:spPr>
          <a:xfrm rot="16200000" flipH="1">
            <a:off x="5990061" y="3999334"/>
            <a:ext cx="840525" cy="6286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6D2F46D-0F28-0EB5-B761-0F2D1B12C745}"/>
              </a:ext>
            </a:extLst>
          </p:cNvPr>
          <p:cNvSpPr/>
          <p:nvPr/>
        </p:nvSpPr>
        <p:spPr>
          <a:xfrm>
            <a:off x="6724648" y="5863241"/>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t>
            </a:r>
            <a:endParaRPr lang="en-IL" dirty="0"/>
          </a:p>
        </p:txBody>
      </p:sp>
      <p:sp>
        <p:nvSpPr>
          <p:cNvPr id="15" name="Rectangle 14">
            <a:extLst>
              <a:ext uri="{FF2B5EF4-FFF2-40B4-BE49-F238E27FC236}">
                <a16:creationId xmlns:a16="http://schemas.microsoft.com/office/drawing/2014/main" id="{34B383E3-EA43-BB84-43B7-207BBFB4E055}"/>
              </a:ext>
            </a:extLst>
          </p:cNvPr>
          <p:cNvSpPr/>
          <p:nvPr/>
        </p:nvSpPr>
        <p:spPr>
          <a:xfrm>
            <a:off x="6724648" y="4391022"/>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Center mass</a:t>
            </a:r>
            <a:endParaRPr lang="en-IL" dirty="0"/>
          </a:p>
        </p:txBody>
      </p:sp>
      <p:cxnSp>
        <p:nvCxnSpPr>
          <p:cNvPr id="16" name="Connector: Elbow 15">
            <a:extLst>
              <a:ext uri="{FF2B5EF4-FFF2-40B4-BE49-F238E27FC236}">
                <a16:creationId xmlns:a16="http://schemas.microsoft.com/office/drawing/2014/main" id="{A5246E3B-0D39-1E3F-E43F-A988D04BCD9A}"/>
              </a:ext>
            </a:extLst>
          </p:cNvPr>
          <p:cNvCxnSpPr>
            <a:cxnSpLocks/>
            <a:stCxn id="8" idx="2"/>
            <a:endCxn id="3" idx="1"/>
          </p:cNvCxnSpPr>
          <p:nvPr/>
        </p:nvCxnSpPr>
        <p:spPr>
          <a:xfrm rot="16200000" flipH="1">
            <a:off x="5623349" y="4366046"/>
            <a:ext cx="1573950" cy="6286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EFCA238-E92E-3234-3D78-91B284559B53}"/>
              </a:ext>
            </a:extLst>
          </p:cNvPr>
          <p:cNvCxnSpPr>
            <a:cxnSpLocks/>
            <a:stCxn id="8" idx="2"/>
            <a:endCxn id="5" idx="1"/>
          </p:cNvCxnSpPr>
          <p:nvPr/>
        </p:nvCxnSpPr>
        <p:spPr>
          <a:xfrm rot="16200000" flipH="1">
            <a:off x="5253951" y="4735444"/>
            <a:ext cx="2312744" cy="6286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B5C676E-E2CC-830A-1E84-8F8F98849782}"/>
              </a:ext>
            </a:extLst>
          </p:cNvPr>
          <p:cNvSpPr txBox="1"/>
          <p:nvPr/>
        </p:nvSpPr>
        <p:spPr>
          <a:xfrm>
            <a:off x="9747115" y="1530581"/>
            <a:ext cx="1835285" cy="369332"/>
          </a:xfrm>
          <a:prstGeom prst="rect">
            <a:avLst/>
          </a:prstGeom>
          <a:noFill/>
        </p:spPr>
        <p:txBody>
          <a:bodyPr wrap="square" rtlCol="0">
            <a:spAutoFit/>
          </a:bodyPr>
          <a:lstStyle/>
          <a:p>
            <a:r>
              <a:rPr lang="en-US" dirty="0"/>
              <a:t>+ globals</a:t>
            </a:r>
            <a:endParaRPr lang="en-IL" dirty="0"/>
          </a:p>
        </p:txBody>
      </p:sp>
    </p:spTree>
    <p:extLst>
      <p:ext uri="{BB962C8B-B14F-4D97-AF65-F5344CB8AC3E}">
        <p14:creationId xmlns:p14="http://schemas.microsoft.com/office/powerpoint/2010/main" val="118618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4709998" y="1715247"/>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9" name="Rectangle 8">
            <a:extLst>
              <a:ext uri="{FF2B5EF4-FFF2-40B4-BE49-F238E27FC236}">
                <a16:creationId xmlns:a16="http://schemas.microsoft.com/office/drawing/2014/main" id="{24921775-38EE-0BD5-06E5-8D89A6125076}"/>
              </a:ext>
            </a:extLst>
          </p:cNvPr>
          <p:cNvSpPr/>
          <p:nvPr/>
        </p:nvSpPr>
        <p:spPr>
          <a:xfrm>
            <a:off x="1920879" y="2978999"/>
            <a:ext cx="2268000" cy="900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Tape</a:t>
            </a:r>
            <a:endParaRPr lang="en-IL" dirty="0"/>
          </a:p>
        </p:txBody>
      </p:sp>
      <p:sp>
        <p:nvSpPr>
          <p:cNvPr id="10" name="Rectangle 9">
            <a:extLst>
              <a:ext uri="{FF2B5EF4-FFF2-40B4-BE49-F238E27FC236}">
                <a16:creationId xmlns:a16="http://schemas.microsoft.com/office/drawing/2014/main" id="{52B784B5-8156-5C1C-81D0-2125E6712977}"/>
              </a:ext>
            </a:extLst>
          </p:cNvPr>
          <p:cNvSpPr/>
          <p:nvPr/>
        </p:nvSpPr>
        <p:spPr>
          <a:xfrm>
            <a:off x="3509963" y="4376736"/>
            <a:ext cx="1381126"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Initialization</a:t>
            </a:r>
            <a:endParaRPr lang="en-IL" dirty="0"/>
          </a:p>
        </p:txBody>
      </p:sp>
      <p:sp>
        <p:nvSpPr>
          <p:cNvPr id="11" name="Rectangle 10">
            <a:extLst>
              <a:ext uri="{FF2B5EF4-FFF2-40B4-BE49-F238E27FC236}">
                <a16:creationId xmlns:a16="http://schemas.microsoft.com/office/drawing/2014/main" id="{40DEA550-9A3D-4B24-5B81-55C43F59830D}"/>
              </a:ext>
            </a:extLst>
          </p:cNvPr>
          <p:cNvSpPr/>
          <p:nvPr/>
        </p:nvSpPr>
        <p:spPr>
          <a:xfrm>
            <a:off x="3509963" y="5148261"/>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Program Controls</a:t>
            </a:r>
            <a:endParaRPr lang="en-IL" dirty="0"/>
          </a:p>
        </p:txBody>
      </p:sp>
      <p:cxnSp>
        <p:nvCxnSpPr>
          <p:cNvPr id="29" name="Connector: Elbow 28">
            <a:extLst>
              <a:ext uri="{FF2B5EF4-FFF2-40B4-BE49-F238E27FC236}">
                <a16:creationId xmlns:a16="http://schemas.microsoft.com/office/drawing/2014/main" id="{4CC9211C-DE01-1C9B-359D-71D7E8FC3F14}"/>
              </a:ext>
            </a:extLst>
          </p:cNvPr>
          <p:cNvCxnSpPr>
            <a:cxnSpLocks/>
            <a:stCxn id="6" idx="2"/>
            <a:endCxn id="9" idx="0"/>
          </p:cNvCxnSpPr>
          <p:nvPr/>
        </p:nvCxnSpPr>
        <p:spPr>
          <a:xfrm rot="5400000">
            <a:off x="4381713" y="1264714"/>
            <a:ext cx="387452" cy="3041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6DCEE9A-C918-2005-2025-9BDB481106DD}"/>
              </a:ext>
            </a:extLst>
          </p:cNvPr>
          <p:cNvCxnSpPr>
            <a:cxnSpLocks/>
            <a:stCxn id="9" idx="2"/>
            <a:endCxn id="10" idx="1"/>
          </p:cNvCxnSpPr>
          <p:nvPr/>
        </p:nvCxnSpPr>
        <p:spPr>
          <a:xfrm rot="16200000" flipH="1">
            <a:off x="2862103" y="4071775"/>
            <a:ext cx="840637"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59895C0-7B3D-303B-6417-CE115CEF400F}"/>
              </a:ext>
            </a:extLst>
          </p:cNvPr>
          <p:cNvCxnSpPr>
            <a:cxnSpLocks/>
            <a:stCxn id="9" idx="2"/>
            <a:endCxn id="11" idx="1"/>
          </p:cNvCxnSpPr>
          <p:nvPr/>
        </p:nvCxnSpPr>
        <p:spPr>
          <a:xfrm rot="16200000" flipH="1">
            <a:off x="2476340" y="4457538"/>
            <a:ext cx="1612162"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394A4C-1C2C-7ACA-C9C2-11D55646B3B5}"/>
              </a:ext>
            </a:extLst>
          </p:cNvPr>
          <p:cNvSpPr txBox="1"/>
          <p:nvPr/>
        </p:nvSpPr>
        <p:spPr>
          <a:xfrm>
            <a:off x="6600825" y="2785273"/>
            <a:ext cx="5364698" cy="3970318"/>
          </a:xfrm>
          <a:prstGeom prst="rect">
            <a:avLst/>
          </a:prstGeom>
          <a:solidFill>
            <a:schemeClr val="tx1"/>
          </a:solidFill>
        </p:spPr>
        <p:txBody>
          <a:bodyPr wrap="square">
            <a:spAutoFit/>
          </a:bodyPr>
          <a:lstStyle/>
          <a:p>
            <a:r>
              <a:rPr lang="en-US" sz="1400" b="0" dirty="0">
                <a:solidFill>
                  <a:srgbClr val="6A9955"/>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Trisurf Tape ##</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6A9955"/>
                </a:solidFill>
                <a:effectLst/>
                <a:latin typeface="Consolas" panose="020B0609020204030204" pitchFamily="49" charset="0"/>
              </a:rPr>
              <a:t># a control file for the trisurf simulations</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are program control</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are initialization only</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6A9955"/>
                </a:solidFill>
                <a:effectLst/>
                <a:latin typeface="Consolas" panose="020B0609020204030204" pitchFamily="49" charset="0"/>
              </a:rPr>
              <a:t>####### Vesicle definitions ###########</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nshell is a number of divisions of dipyramid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nshell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10</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dmax is the max. bond length (in units l_min)</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dmax</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1.7</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dmin_interspecies in the min. dist. between different vertex species (in units l_min)</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dmin_interspecies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1.2</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 max step size (in units l_min)</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stepsize</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0.15</a:t>
            </a:r>
            <a:endParaRPr lang="en-US" sz="1400" b="0" dirty="0">
              <a:solidFill>
                <a:srgbClr val="CCCCCC"/>
              </a:solidFill>
              <a:effectLst/>
              <a:latin typeface="Consolas" panose="020B0609020204030204" pitchFamily="49" charset="0"/>
            </a:endParaRPr>
          </a:p>
        </p:txBody>
      </p:sp>
      <p:cxnSp>
        <p:nvCxnSpPr>
          <p:cNvPr id="21" name="Connector: Elbow 20">
            <a:extLst>
              <a:ext uri="{FF2B5EF4-FFF2-40B4-BE49-F238E27FC236}">
                <a16:creationId xmlns:a16="http://schemas.microsoft.com/office/drawing/2014/main" id="{6F3A011B-8393-05E6-FF1A-E558F2E02D6C}"/>
              </a:ext>
            </a:extLst>
          </p:cNvPr>
          <p:cNvCxnSpPr>
            <a:cxnSpLocks/>
            <a:stCxn id="11" idx="3"/>
          </p:cNvCxnSpPr>
          <p:nvPr/>
        </p:nvCxnSpPr>
        <p:spPr>
          <a:xfrm>
            <a:off x="4891089" y="5491161"/>
            <a:ext cx="1604961" cy="1001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33166783-D9FF-41D7-F994-9692603C7324}"/>
              </a:ext>
            </a:extLst>
          </p:cNvPr>
          <p:cNvCxnSpPr>
            <a:stCxn id="10" idx="3"/>
          </p:cNvCxnSpPr>
          <p:nvPr/>
        </p:nvCxnSpPr>
        <p:spPr>
          <a:xfrm>
            <a:off x="4891089" y="4719636"/>
            <a:ext cx="1604961" cy="3429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613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4709998" y="1715247"/>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9" name="Rectangle 8">
            <a:extLst>
              <a:ext uri="{FF2B5EF4-FFF2-40B4-BE49-F238E27FC236}">
                <a16:creationId xmlns:a16="http://schemas.microsoft.com/office/drawing/2014/main" id="{24921775-38EE-0BD5-06E5-8D89A6125076}"/>
              </a:ext>
            </a:extLst>
          </p:cNvPr>
          <p:cNvSpPr/>
          <p:nvPr/>
        </p:nvSpPr>
        <p:spPr>
          <a:xfrm>
            <a:off x="1920879" y="2978999"/>
            <a:ext cx="2268000" cy="900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Tape</a:t>
            </a:r>
            <a:endParaRPr lang="en-IL" dirty="0"/>
          </a:p>
        </p:txBody>
      </p:sp>
      <p:sp>
        <p:nvSpPr>
          <p:cNvPr id="10" name="Rectangle 9">
            <a:extLst>
              <a:ext uri="{FF2B5EF4-FFF2-40B4-BE49-F238E27FC236}">
                <a16:creationId xmlns:a16="http://schemas.microsoft.com/office/drawing/2014/main" id="{52B784B5-8156-5C1C-81D0-2125E6712977}"/>
              </a:ext>
            </a:extLst>
          </p:cNvPr>
          <p:cNvSpPr/>
          <p:nvPr/>
        </p:nvSpPr>
        <p:spPr>
          <a:xfrm>
            <a:off x="3509963" y="4376736"/>
            <a:ext cx="1381126"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Initialization</a:t>
            </a:r>
            <a:endParaRPr lang="en-IL" dirty="0"/>
          </a:p>
        </p:txBody>
      </p:sp>
      <p:sp>
        <p:nvSpPr>
          <p:cNvPr id="11" name="Rectangle 10">
            <a:extLst>
              <a:ext uri="{FF2B5EF4-FFF2-40B4-BE49-F238E27FC236}">
                <a16:creationId xmlns:a16="http://schemas.microsoft.com/office/drawing/2014/main" id="{40DEA550-9A3D-4B24-5B81-55C43F59830D}"/>
              </a:ext>
            </a:extLst>
          </p:cNvPr>
          <p:cNvSpPr/>
          <p:nvPr/>
        </p:nvSpPr>
        <p:spPr>
          <a:xfrm>
            <a:off x="3509963" y="5148261"/>
            <a:ext cx="1381126"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Program Controls</a:t>
            </a:r>
            <a:endParaRPr lang="en-IL" dirty="0"/>
          </a:p>
        </p:txBody>
      </p:sp>
      <p:cxnSp>
        <p:nvCxnSpPr>
          <p:cNvPr id="29" name="Connector: Elbow 28">
            <a:extLst>
              <a:ext uri="{FF2B5EF4-FFF2-40B4-BE49-F238E27FC236}">
                <a16:creationId xmlns:a16="http://schemas.microsoft.com/office/drawing/2014/main" id="{4CC9211C-DE01-1C9B-359D-71D7E8FC3F14}"/>
              </a:ext>
            </a:extLst>
          </p:cNvPr>
          <p:cNvCxnSpPr>
            <a:cxnSpLocks/>
            <a:stCxn id="6" idx="2"/>
            <a:endCxn id="9" idx="0"/>
          </p:cNvCxnSpPr>
          <p:nvPr/>
        </p:nvCxnSpPr>
        <p:spPr>
          <a:xfrm rot="5400000">
            <a:off x="4381713" y="1264714"/>
            <a:ext cx="387452" cy="3041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6DCEE9A-C918-2005-2025-9BDB481106DD}"/>
              </a:ext>
            </a:extLst>
          </p:cNvPr>
          <p:cNvCxnSpPr>
            <a:cxnSpLocks/>
            <a:stCxn id="9" idx="2"/>
            <a:endCxn id="10" idx="1"/>
          </p:cNvCxnSpPr>
          <p:nvPr/>
        </p:nvCxnSpPr>
        <p:spPr>
          <a:xfrm rot="16200000" flipH="1">
            <a:off x="2862103" y="4071775"/>
            <a:ext cx="840637"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59895C0-7B3D-303B-6417-CE115CEF400F}"/>
              </a:ext>
            </a:extLst>
          </p:cNvPr>
          <p:cNvCxnSpPr>
            <a:cxnSpLocks/>
            <a:stCxn id="9" idx="2"/>
            <a:endCxn id="11" idx="1"/>
          </p:cNvCxnSpPr>
          <p:nvPr/>
        </p:nvCxnSpPr>
        <p:spPr>
          <a:xfrm rot="16200000" flipH="1">
            <a:off x="2476340" y="4457538"/>
            <a:ext cx="1612162" cy="4550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394A4C-1C2C-7ACA-C9C2-11D55646B3B5}"/>
              </a:ext>
            </a:extLst>
          </p:cNvPr>
          <p:cNvSpPr txBox="1"/>
          <p:nvPr/>
        </p:nvSpPr>
        <p:spPr>
          <a:xfrm>
            <a:off x="5343525" y="3554418"/>
            <a:ext cx="6667500" cy="584775"/>
          </a:xfrm>
          <a:prstGeom prst="rect">
            <a:avLst/>
          </a:prstGeom>
          <a:solidFill>
            <a:schemeClr val="tx1"/>
          </a:solidFill>
        </p:spPr>
        <p:txBody>
          <a:bodyPr wrap="square">
            <a:spAutoFit/>
          </a:bodyPr>
          <a:lstStyle/>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 trisurf --force-from-tape </a:t>
            </a:r>
            <a:r>
              <a:rPr lang="en-US" sz="1600" dirty="0">
                <a:solidFill>
                  <a:srgbClr val="CCCCCC"/>
                </a:solidFill>
                <a:latin typeface="Consolas" panose="020B0609020204030204" pitchFamily="49" charset="0"/>
              </a:rPr>
              <a:t>-</a:t>
            </a:r>
            <a:r>
              <a:rPr lang="en-US" sz="1600" b="0" dirty="0">
                <a:solidFill>
                  <a:srgbClr val="CCCCCC"/>
                </a:solidFill>
                <a:effectLst/>
                <a:latin typeface="Consolas" panose="020B0609020204030204" pitchFamily="49" charset="0"/>
              </a:rPr>
              <a:t>-tape-options number_of_vertices_with_c0=50,allow_center_mass_motion=0 </a:t>
            </a:r>
          </a:p>
        </p:txBody>
      </p:sp>
      <p:sp>
        <p:nvSpPr>
          <p:cNvPr id="5" name="TextBox 4">
            <a:extLst>
              <a:ext uri="{FF2B5EF4-FFF2-40B4-BE49-F238E27FC236}">
                <a16:creationId xmlns:a16="http://schemas.microsoft.com/office/drawing/2014/main" id="{AE088C0F-C75F-5F53-38D7-B46ED89673CF}"/>
              </a:ext>
            </a:extLst>
          </p:cNvPr>
          <p:cNvSpPr txBox="1"/>
          <p:nvPr/>
        </p:nvSpPr>
        <p:spPr>
          <a:xfrm>
            <a:off x="5343525" y="5035720"/>
            <a:ext cx="6667500" cy="584775"/>
          </a:xfrm>
          <a:prstGeom prst="rect">
            <a:avLst/>
          </a:prstGeom>
          <a:solidFill>
            <a:schemeClr val="tx1"/>
          </a:solidFill>
        </p:spPr>
        <p:txBody>
          <a:bodyPr wrap="square">
            <a:spAutoFit/>
          </a:bodyPr>
          <a:lstStyle/>
          <a:p>
            <a:r>
              <a:rPr lang="en-US" sz="1600" b="0" dirty="0">
                <a:solidFill>
                  <a:srgbClr val="CCCCCC"/>
                </a:solidFill>
                <a:effectLst/>
                <a:latin typeface="Consolas" panose="020B0609020204030204" pitchFamily="49" charset="0"/>
              </a:rPr>
              <a:t>(base) </a:t>
            </a:r>
            <a:r>
              <a:rPr lang="en-US" sz="1600" b="0" dirty="0">
                <a:solidFill>
                  <a:srgbClr val="00B0F0"/>
                </a:solidFill>
                <a:effectLst/>
                <a:latin typeface="Consolas" panose="020B0609020204030204" pitchFamily="49" charset="0"/>
              </a:rPr>
              <a:t>~yoav/Sim</a:t>
            </a:r>
            <a:r>
              <a:rPr lang="en-US" sz="1600" b="0" dirty="0">
                <a:solidFill>
                  <a:srgbClr val="CCCCCC"/>
                </a:solidFill>
                <a:effectLst/>
                <a:latin typeface="Consolas" panose="020B0609020204030204" pitchFamily="49" charset="0"/>
              </a:rPr>
              <a:t>$</a:t>
            </a:r>
            <a:r>
              <a:rPr lang="en-US" sz="1600" b="0" dirty="0">
                <a:solidFill>
                  <a:srgbClr val="00B0F0"/>
                </a:solidFill>
                <a:effectLst/>
                <a:latin typeface="Consolas" panose="020B0609020204030204" pitchFamily="49" charset="0"/>
              </a:rPr>
              <a:t> </a:t>
            </a:r>
            <a:r>
              <a:rPr lang="en-US" sz="1600" b="0" dirty="0">
                <a:solidFill>
                  <a:srgbClr val="CCCCCC"/>
                </a:solidFill>
                <a:effectLst/>
                <a:latin typeface="Consolas" panose="020B0609020204030204" pitchFamily="49" charset="0"/>
              </a:rPr>
              <a:t>trisurf --tape-options number_of_vertices_with_c0=25,allow_center_mass_motion=1 </a:t>
            </a:r>
          </a:p>
        </p:txBody>
      </p:sp>
      <p:sp>
        <p:nvSpPr>
          <p:cNvPr id="7" name="Left Brace 6">
            <a:extLst>
              <a:ext uri="{FF2B5EF4-FFF2-40B4-BE49-F238E27FC236}">
                <a16:creationId xmlns:a16="http://schemas.microsoft.com/office/drawing/2014/main" id="{1F11EC62-6612-08E0-8ABC-AC5F9F7FBFE6}"/>
              </a:ext>
            </a:extLst>
          </p:cNvPr>
          <p:cNvSpPr/>
          <p:nvPr/>
        </p:nvSpPr>
        <p:spPr>
          <a:xfrm rot="16200000">
            <a:off x="6943359" y="2731617"/>
            <a:ext cx="191231" cy="31813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L"/>
          </a:p>
        </p:txBody>
      </p:sp>
      <p:sp>
        <p:nvSpPr>
          <p:cNvPr id="8" name="Left Brace 7">
            <a:extLst>
              <a:ext uri="{FF2B5EF4-FFF2-40B4-BE49-F238E27FC236}">
                <a16:creationId xmlns:a16="http://schemas.microsoft.com/office/drawing/2014/main" id="{EDD9A7C8-020D-5D1C-924E-779D528C01D6}"/>
              </a:ext>
            </a:extLst>
          </p:cNvPr>
          <p:cNvSpPr/>
          <p:nvPr/>
        </p:nvSpPr>
        <p:spPr>
          <a:xfrm rot="16200000">
            <a:off x="10103278" y="2910208"/>
            <a:ext cx="191234" cy="2824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L"/>
          </a:p>
        </p:txBody>
      </p:sp>
      <p:sp>
        <p:nvSpPr>
          <p:cNvPr id="12" name="TextBox 11">
            <a:extLst>
              <a:ext uri="{FF2B5EF4-FFF2-40B4-BE49-F238E27FC236}">
                <a16:creationId xmlns:a16="http://schemas.microsoft.com/office/drawing/2014/main" id="{652FCC6A-9112-E3F9-0E6C-D905DB3CFA2D}"/>
              </a:ext>
            </a:extLst>
          </p:cNvPr>
          <p:cNvSpPr txBox="1"/>
          <p:nvPr/>
        </p:nvSpPr>
        <p:spPr>
          <a:xfrm>
            <a:off x="6567598" y="4462461"/>
            <a:ext cx="1104900" cy="369332"/>
          </a:xfrm>
          <a:prstGeom prst="rect">
            <a:avLst/>
          </a:prstGeom>
          <a:noFill/>
        </p:spPr>
        <p:txBody>
          <a:bodyPr wrap="square" rtlCol="0">
            <a:spAutoFit/>
          </a:bodyPr>
          <a:lstStyle/>
          <a:p>
            <a:r>
              <a:rPr lang="en-US" dirty="0"/>
              <a:t>50 CMCs</a:t>
            </a:r>
            <a:endParaRPr lang="en-IL" dirty="0"/>
          </a:p>
        </p:txBody>
      </p:sp>
      <p:sp>
        <p:nvSpPr>
          <p:cNvPr id="13" name="TextBox 12">
            <a:extLst>
              <a:ext uri="{FF2B5EF4-FFF2-40B4-BE49-F238E27FC236}">
                <a16:creationId xmlns:a16="http://schemas.microsoft.com/office/drawing/2014/main" id="{11ED7468-2B6A-B06B-2477-6BC1E7A42652}"/>
              </a:ext>
            </a:extLst>
          </p:cNvPr>
          <p:cNvSpPr txBox="1"/>
          <p:nvPr/>
        </p:nvSpPr>
        <p:spPr>
          <a:xfrm>
            <a:off x="9134696" y="4462461"/>
            <a:ext cx="2276254" cy="369332"/>
          </a:xfrm>
          <a:prstGeom prst="rect">
            <a:avLst/>
          </a:prstGeom>
          <a:noFill/>
        </p:spPr>
        <p:txBody>
          <a:bodyPr wrap="square" rtlCol="0">
            <a:spAutoFit/>
          </a:bodyPr>
          <a:lstStyle/>
          <a:p>
            <a:r>
              <a:rPr lang="en-US"/>
              <a:t>Vesicle fixed to 0,0,</a:t>
            </a:r>
            <a:r>
              <a:rPr lang="en-US" dirty="0"/>
              <a:t>0</a:t>
            </a:r>
            <a:endParaRPr lang="en-IL" dirty="0"/>
          </a:p>
        </p:txBody>
      </p:sp>
      <p:sp>
        <p:nvSpPr>
          <p:cNvPr id="16" name="Left Brace 15">
            <a:extLst>
              <a:ext uri="{FF2B5EF4-FFF2-40B4-BE49-F238E27FC236}">
                <a16:creationId xmlns:a16="http://schemas.microsoft.com/office/drawing/2014/main" id="{F6F762C2-7196-6AF8-511C-62604EF9DFCB}"/>
              </a:ext>
            </a:extLst>
          </p:cNvPr>
          <p:cNvSpPr/>
          <p:nvPr/>
        </p:nvSpPr>
        <p:spPr>
          <a:xfrm rot="16200000">
            <a:off x="6943359" y="4207440"/>
            <a:ext cx="191231" cy="31813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L"/>
          </a:p>
        </p:txBody>
      </p:sp>
      <p:sp>
        <p:nvSpPr>
          <p:cNvPr id="17" name="Left Brace 16">
            <a:extLst>
              <a:ext uri="{FF2B5EF4-FFF2-40B4-BE49-F238E27FC236}">
                <a16:creationId xmlns:a16="http://schemas.microsoft.com/office/drawing/2014/main" id="{673B6A3F-DBB3-E959-3AFA-D06F1264F11D}"/>
              </a:ext>
            </a:extLst>
          </p:cNvPr>
          <p:cNvSpPr/>
          <p:nvPr/>
        </p:nvSpPr>
        <p:spPr>
          <a:xfrm rot="16200000">
            <a:off x="10103278" y="4386031"/>
            <a:ext cx="191234" cy="2824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L"/>
          </a:p>
        </p:txBody>
      </p:sp>
      <p:sp>
        <p:nvSpPr>
          <p:cNvPr id="19" name="TextBox 18">
            <a:extLst>
              <a:ext uri="{FF2B5EF4-FFF2-40B4-BE49-F238E27FC236}">
                <a16:creationId xmlns:a16="http://schemas.microsoft.com/office/drawing/2014/main" id="{792EE6C5-F375-0511-9B9A-1C3AAD84C25E}"/>
              </a:ext>
            </a:extLst>
          </p:cNvPr>
          <p:cNvSpPr txBox="1"/>
          <p:nvPr/>
        </p:nvSpPr>
        <p:spPr>
          <a:xfrm>
            <a:off x="6277196" y="5938284"/>
            <a:ext cx="1685704" cy="369332"/>
          </a:xfrm>
          <a:prstGeom prst="rect">
            <a:avLst/>
          </a:prstGeom>
          <a:noFill/>
        </p:spPr>
        <p:txBody>
          <a:bodyPr wrap="square" rtlCol="0">
            <a:spAutoFit/>
          </a:bodyPr>
          <a:lstStyle/>
          <a:p>
            <a:r>
              <a:rPr lang="en-US" dirty="0"/>
              <a:t>Still 50 CMCs</a:t>
            </a:r>
            <a:endParaRPr lang="en-IL" dirty="0"/>
          </a:p>
        </p:txBody>
      </p:sp>
      <p:sp>
        <p:nvSpPr>
          <p:cNvPr id="20" name="TextBox 19">
            <a:extLst>
              <a:ext uri="{FF2B5EF4-FFF2-40B4-BE49-F238E27FC236}">
                <a16:creationId xmlns:a16="http://schemas.microsoft.com/office/drawing/2014/main" id="{DF328E9F-ADA7-E796-4001-AF1DE4202B36}"/>
              </a:ext>
            </a:extLst>
          </p:cNvPr>
          <p:cNvSpPr txBox="1"/>
          <p:nvPr/>
        </p:nvSpPr>
        <p:spPr>
          <a:xfrm>
            <a:off x="9134696" y="5938284"/>
            <a:ext cx="2276254" cy="369332"/>
          </a:xfrm>
          <a:prstGeom prst="rect">
            <a:avLst/>
          </a:prstGeom>
          <a:noFill/>
        </p:spPr>
        <p:txBody>
          <a:bodyPr wrap="square" rtlCol="0">
            <a:spAutoFit/>
          </a:bodyPr>
          <a:lstStyle/>
          <a:p>
            <a:r>
              <a:rPr lang="en-US" dirty="0"/>
              <a:t>Vesicle is free to move</a:t>
            </a:r>
            <a:endParaRPr lang="en-IL" dirty="0"/>
          </a:p>
        </p:txBody>
      </p:sp>
    </p:spTree>
    <p:extLst>
      <p:ext uri="{BB962C8B-B14F-4D97-AF65-F5344CB8AC3E}">
        <p14:creationId xmlns:p14="http://schemas.microsoft.com/office/powerpoint/2010/main" val="36952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4709998" y="1715247"/>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158" name="TextBox 157">
            <a:extLst>
              <a:ext uri="{FF2B5EF4-FFF2-40B4-BE49-F238E27FC236}">
                <a16:creationId xmlns:a16="http://schemas.microsoft.com/office/drawing/2014/main" id="{DB5C676E-E2CC-830A-1E84-8F8F98849782}"/>
              </a:ext>
            </a:extLst>
          </p:cNvPr>
          <p:cNvSpPr txBox="1"/>
          <p:nvPr/>
        </p:nvSpPr>
        <p:spPr>
          <a:xfrm>
            <a:off x="5178355" y="2963790"/>
            <a:ext cx="1835285" cy="523220"/>
          </a:xfrm>
          <a:prstGeom prst="rect">
            <a:avLst/>
          </a:prstGeom>
          <a:noFill/>
        </p:spPr>
        <p:txBody>
          <a:bodyPr wrap="square" rtlCol="0">
            <a:spAutoFit/>
          </a:bodyPr>
          <a:lstStyle/>
          <a:p>
            <a:pPr algn="ctr"/>
            <a:r>
              <a:rPr lang="en-US" sz="2800" dirty="0" err="1"/>
              <a:t>globals</a:t>
            </a:r>
            <a:endParaRPr lang="en-IL" sz="2800" dirty="0"/>
          </a:p>
        </p:txBody>
      </p:sp>
      <p:sp>
        <p:nvSpPr>
          <p:cNvPr id="12" name="TextBox 11">
            <a:extLst>
              <a:ext uri="{FF2B5EF4-FFF2-40B4-BE49-F238E27FC236}">
                <a16:creationId xmlns:a16="http://schemas.microsoft.com/office/drawing/2014/main" id="{24D1B642-A2A9-BC85-3EF9-6A30FDE51DB3}"/>
              </a:ext>
            </a:extLst>
          </p:cNvPr>
          <p:cNvSpPr txBox="1"/>
          <p:nvPr/>
        </p:nvSpPr>
        <p:spPr>
          <a:xfrm>
            <a:off x="2263301" y="3871609"/>
            <a:ext cx="7587576" cy="2862322"/>
          </a:xfrm>
          <a:prstGeom prst="rect">
            <a:avLst/>
          </a:prstGeom>
          <a:noFill/>
        </p:spPr>
        <p:txBody>
          <a:bodyPr wrap="square" rtlCol="0">
            <a:spAutoFit/>
          </a:bodyPr>
          <a:lstStyle/>
          <a:p>
            <a:r>
              <a:rPr lang="en-US" dirty="0"/>
              <a:t>quiet: controls if trisurf (</a:t>
            </a:r>
            <a:r>
              <a:rPr lang="en-US" dirty="0" err="1"/>
              <a:t>ts_fprintf</a:t>
            </a:r>
            <a:r>
              <a:rPr lang="en-US" dirty="0"/>
              <a:t>) print to console</a:t>
            </a:r>
          </a:p>
          <a:p>
            <a:r>
              <a:rPr lang="en-US" dirty="0"/>
              <a:t>V0, A0: equilibrium volume, area for various constraints modes</a:t>
            </a:r>
          </a:p>
          <a:p>
            <a:r>
              <a:rPr lang="en-US" dirty="0" err="1"/>
              <a:t>epsvol</a:t>
            </a:r>
            <a:r>
              <a:rPr lang="en-US" dirty="0"/>
              <a:t>, </a:t>
            </a:r>
            <a:r>
              <a:rPr lang="en-US" dirty="0" err="1"/>
              <a:t>epsarea</a:t>
            </a:r>
            <a:r>
              <a:rPr lang="en-US" dirty="0"/>
              <a:t>: allowed deviance from V0, A0 in some constraint modes</a:t>
            </a:r>
          </a:p>
          <a:p>
            <a:r>
              <a:rPr lang="en-US" dirty="0" err="1"/>
              <a:t>command_line_args</a:t>
            </a:r>
            <a:r>
              <a:rPr lang="en-US" dirty="0"/>
              <a:t>: extra options from the command line</a:t>
            </a:r>
          </a:p>
          <a:p>
            <a:pPr marL="742950" lvl="1" indent="-285750">
              <a:buFont typeface="Arial" panose="020B0604020202020204" pitchFamily="34" charset="0"/>
              <a:buChar char="•"/>
            </a:pPr>
            <a:r>
              <a:rPr lang="en-US" dirty="0" err="1"/>
              <a:t>force_from_tape</a:t>
            </a:r>
            <a:endParaRPr lang="en-US" dirty="0"/>
          </a:p>
          <a:p>
            <a:pPr marL="742950" lvl="1" indent="-285750">
              <a:buFont typeface="Arial" panose="020B0604020202020204" pitchFamily="34" charset="0"/>
              <a:buChar char="•"/>
            </a:pPr>
            <a:r>
              <a:rPr lang="en-US" dirty="0" err="1"/>
              <a:t>reset_iteration_count</a:t>
            </a:r>
            <a:endParaRPr lang="en-US" dirty="0"/>
          </a:p>
          <a:p>
            <a:pPr marL="742950" lvl="1" indent="-285750">
              <a:buFont typeface="Arial" panose="020B0604020202020204" pitchFamily="34" charset="0"/>
              <a:buChar char="•"/>
            </a:pPr>
            <a:r>
              <a:rPr lang="en-US" dirty="0" err="1"/>
              <a:t>dump_from_vtk</a:t>
            </a:r>
            <a:endParaRPr lang="en-US" dirty="0"/>
          </a:p>
          <a:p>
            <a:pPr marL="742950" lvl="1" indent="-285750">
              <a:buFont typeface="Arial" panose="020B0604020202020204" pitchFamily="34" charset="0"/>
              <a:buChar char="•"/>
            </a:pPr>
            <a:r>
              <a:rPr lang="en-US" dirty="0"/>
              <a:t>Filenames</a:t>
            </a:r>
          </a:p>
          <a:p>
            <a:pPr marL="742950" lvl="1" indent="-285750">
              <a:buFont typeface="Arial" panose="020B0604020202020204" pitchFamily="34" charset="0"/>
              <a:buChar char="•"/>
            </a:pPr>
            <a:r>
              <a:rPr lang="en-US" dirty="0" err="1"/>
              <a:t>tape_opts</a:t>
            </a:r>
            <a:endParaRPr lang="en-US" dirty="0"/>
          </a:p>
          <a:p>
            <a:endParaRPr lang="en-IL" dirty="0"/>
          </a:p>
        </p:txBody>
      </p:sp>
      <p:sp>
        <p:nvSpPr>
          <p:cNvPr id="18" name="Left Brace 17">
            <a:extLst>
              <a:ext uri="{FF2B5EF4-FFF2-40B4-BE49-F238E27FC236}">
                <a16:creationId xmlns:a16="http://schemas.microsoft.com/office/drawing/2014/main" id="{85339478-9080-73E1-39E5-165D76846CC9}"/>
              </a:ext>
            </a:extLst>
          </p:cNvPr>
          <p:cNvSpPr/>
          <p:nvPr/>
        </p:nvSpPr>
        <p:spPr>
          <a:xfrm flipH="1">
            <a:off x="9228307" y="4248036"/>
            <a:ext cx="226979" cy="44747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9" name="TextBox 18">
            <a:extLst>
              <a:ext uri="{FF2B5EF4-FFF2-40B4-BE49-F238E27FC236}">
                <a16:creationId xmlns:a16="http://schemas.microsoft.com/office/drawing/2014/main" id="{D092A35C-6622-9973-A2B9-B9DF6D3A3A81}"/>
              </a:ext>
            </a:extLst>
          </p:cNvPr>
          <p:cNvSpPr txBox="1"/>
          <p:nvPr/>
        </p:nvSpPr>
        <p:spPr>
          <a:xfrm>
            <a:off x="9591472" y="4283705"/>
            <a:ext cx="2516222" cy="707886"/>
          </a:xfrm>
          <a:prstGeom prst="rect">
            <a:avLst/>
          </a:prstGeom>
          <a:noFill/>
        </p:spPr>
        <p:txBody>
          <a:bodyPr wrap="square" rtlCol="0">
            <a:spAutoFit/>
          </a:bodyPr>
          <a:lstStyle/>
          <a:p>
            <a:r>
              <a:rPr lang="en-US" b="1" dirty="0"/>
              <a:t>Program control </a:t>
            </a:r>
          </a:p>
          <a:p>
            <a:r>
              <a:rPr lang="en-US" sz="1100" dirty="0"/>
              <a:t>Should shoved to vesicle or tape but complicated by initialization.</a:t>
            </a:r>
            <a:endParaRPr lang="en-IL" sz="1100" dirty="0"/>
          </a:p>
        </p:txBody>
      </p:sp>
      <p:sp>
        <p:nvSpPr>
          <p:cNvPr id="20" name="Left Brace 19">
            <a:extLst>
              <a:ext uri="{FF2B5EF4-FFF2-40B4-BE49-F238E27FC236}">
                <a16:creationId xmlns:a16="http://schemas.microsoft.com/office/drawing/2014/main" id="{3A99BEF4-AE9E-CAE9-F0CE-747723E3DBCD}"/>
              </a:ext>
            </a:extLst>
          </p:cNvPr>
          <p:cNvSpPr/>
          <p:nvPr/>
        </p:nvSpPr>
        <p:spPr>
          <a:xfrm flipH="1">
            <a:off x="6820531" y="5050368"/>
            <a:ext cx="226979" cy="8019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1" name="TextBox 20">
            <a:extLst>
              <a:ext uri="{FF2B5EF4-FFF2-40B4-BE49-F238E27FC236}">
                <a16:creationId xmlns:a16="http://schemas.microsoft.com/office/drawing/2014/main" id="{E8E6AA06-413B-8301-1EE1-731FF18D90BC}"/>
              </a:ext>
            </a:extLst>
          </p:cNvPr>
          <p:cNvSpPr txBox="1"/>
          <p:nvPr/>
        </p:nvSpPr>
        <p:spPr>
          <a:xfrm>
            <a:off x="7238819" y="5269365"/>
            <a:ext cx="2412461" cy="369332"/>
          </a:xfrm>
          <a:prstGeom prst="rect">
            <a:avLst/>
          </a:prstGeom>
          <a:noFill/>
        </p:spPr>
        <p:txBody>
          <a:bodyPr wrap="square" rtlCol="0">
            <a:spAutoFit/>
          </a:bodyPr>
          <a:lstStyle/>
          <a:p>
            <a:r>
              <a:rPr lang="en-US" b="1" dirty="0"/>
              <a:t>initialization mode</a:t>
            </a:r>
            <a:endParaRPr lang="en-IL" b="1" dirty="0"/>
          </a:p>
        </p:txBody>
      </p:sp>
      <p:sp>
        <p:nvSpPr>
          <p:cNvPr id="22" name="TextBox 21">
            <a:extLst>
              <a:ext uri="{FF2B5EF4-FFF2-40B4-BE49-F238E27FC236}">
                <a16:creationId xmlns:a16="http://schemas.microsoft.com/office/drawing/2014/main" id="{98B31635-E5F2-2B2C-60BB-92DB515715C4}"/>
              </a:ext>
            </a:extLst>
          </p:cNvPr>
          <p:cNvSpPr txBox="1"/>
          <p:nvPr/>
        </p:nvSpPr>
        <p:spPr>
          <a:xfrm>
            <a:off x="7238819" y="5802869"/>
            <a:ext cx="5032445" cy="369332"/>
          </a:xfrm>
          <a:prstGeom prst="rect">
            <a:avLst/>
          </a:prstGeom>
          <a:noFill/>
        </p:spPr>
        <p:txBody>
          <a:bodyPr wrap="square" rtlCol="0">
            <a:spAutoFit/>
          </a:bodyPr>
          <a:lstStyle/>
          <a:p>
            <a:r>
              <a:rPr lang="en-US" b="1" dirty="0"/>
              <a:t>Host of paths where the trisurf files end up</a:t>
            </a:r>
            <a:endParaRPr lang="en-IL" b="1" dirty="0"/>
          </a:p>
        </p:txBody>
      </p:sp>
      <p:sp>
        <p:nvSpPr>
          <p:cNvPr id="23" name="TextBox 22">
            <a:extLst>
              <a:ext uri="{FF2B5EF4-FFF2-40B4-BE49-F238E27FC236}">
                <a16:creationId xmlns:a16="http://schemas.microsoft.com/office/drawing/2014/main" id="{FB50A10F-46E6-97C0-4314-D4174AD6BA49}"/>
              </a:ext>
            </a:extLst>
          </p:cNvPr>
          <p:cNvSpPr txBox="1"/>
          <p:nvPr/>
        </p:nvSpPr>
        <p:spPr>
          <a:xfrm>
            <a:off x="7238819" y="6074492"/>
            <a:ext cx="5032445" cy="369332"/>
          </a:xfrm>
          <a:prstGeom prst="rect">
            <a:avLst/>
          </a:prstGeom>
          <a:noFill/>
        </p:spPr>
        <p:txBody>
          <a:bodyPr wrap="square" rtlCol="0">
            <a:spAutoFit/>
          </a:bodyPr>
          <a:lstStyle/>
          <a:p>
            <a:r>
              <a:rPr lang="en-US" b="1" dirty="0"/>
              <a:t>overriding tape options from the command line</a:t>
            </a:r>
            <a:endParaRPr lang="en-IL" b="1" dirty="0"/>
          </a:p>
        </p:txBody>
      </p:sp>
      <p:sp>
        <p:nvSpPr>
          <p:cNvPr id="3" name="Left Brace 2">
            <a:extLst>
              <a:ext uri="{FF2B5EF4-FFF2-40B4-BE49-F238E27FC236}">
                <a16:creationId xmlns:a16="http://schemas.microsoft.com/office/drawing/2014/main" id="{A37C23C8-71DD-3CF3-25BC-A50226059092}"/>
              </a:ext>
            </a:extLst>
          </p:cNvPr>
          <p:cNvSpPr/>
          <p:nvPr/>
        </p:nvSpPr>
        <p:spPr>
          <a:xfrm flipH="1">
            <a:off x="6812623" y="5900945"/>
            <a:ext cx="210766" cy="2225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4" name="Left Brace 3">
            <a:extLst>
              <a:ext uri="{FF2B5EF4-FFF2-40B4-BE49-F238E27FC236}">
                <a16:creationId xmlns:a16="http://schemas.microsoft.com/office/drawing/2014/main" id="{DA8527B7-2900-30D3-A5A5-BC46B6F1BC7C}"/>
              </a:ext>
            </a:extLst>
          </p:cNvPr>
          <p:cNvSpPr/>
          <p:nvPr/>
        </p:nvSpPr>
        <p:spPr>
          <a:xfrm flipH="1">
            <a:off x="6812622" y="6172201"/>
            <a:ext cx="210767" cy="1739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5" name="Left Brace 4">
            <a:extLst>
              <a:ext uri="{FF2B5EF4-FFF2-40B4-BE49-F238E27FC236}">
                <a16:creationId xmlns:a16="http://schemas.microsoft.com/office/drawing/2014/main" id="{5517BA06-DE9F-34F3-25E1-475E77DB303C}"/>
              </a:ext>
            </a:extLst>
          </p:cNvPr>
          <p:cNvSpPr/>
          <p:nvPr/>
        </p:nvSpPr>
        <p:spPr>
          <a:xfrm flipH="1">
            <a:off x="9219257" y="3983674"/>
            <a:ext cx="210765" cy="1779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7" name="TextBox 6">
            <a:extLst>
              <a:ext uri="{FF2B5EF4-FFF2-40B4-BE49-F238E27FC236}">
                <a16:creationId xmlns:a16="http://schemas.microsoft.com/office/drawing/2014/main" id="{F4241B16-2BD1-E5E4-3145-938E62C25C1B}"/>
              </a:ext>
            </a:extLst>
          </p:cNvPr>
          <p:cNvSpPr txBox="1"/>
          <p:nvPr/>
        </p:nvSpPr>
        <p:spPr>
          <a:xfrm>
            <a:off x="9591472" y="3892991"/>
            <a:ext cx="2412461" cy="369332"/>
          </a:xfrm>
          <a:prstGeom prst="rect">
            <a:avLst/>
          </a:prstGeom>
          <a:noFill/>
        </p:spPr>
        <p:txBody>
          <a:bodyPr wrap="square" rtlCol="0">
            <a:spAutoFit/>
          </a:bodyPr>
          <a:lstStyle/>
          <a:p>
            <a:r>
              <a:rPr lang="en-US" b="1" dirty="0"/>
              <a:t>printing</a:t>
            </a:r>
            <a:endParaRPr lang="en-IL" b="1" dirty="0"/>
          </a:p>
        </p:txBody>
      </p:sp>
    </p:spTree>
    <p:extLst>
      <p:ext uri="{BB962C8B-B14F-4D97-AF65-F5344CB8AC3E}">
        <p14:creationId xmlns:p14="http://schemas.microsoft.com/office/powerpoint/2010/main" val="35842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4709998" y="1715247"/>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8" name="Rectangle 7">
            <a:extLst>
              <a:ext uri="{FF2B5EF4-FFF2-40B4-BE49-F238E27FC236}">
                <a16:creationId xmlns:a16="http://schemas.microsoft.com/office/drawing/2014/main" id="{A740E82E-4747-B9D3-FCFB-1EE6D026C951}"/>
              </a:ext>
            </a:extLst>
          </p:cNvPr>
          <p:cNvSpPr/>
          <p:nvPr/>
        </p:nvSpPr>
        <p:spPr>
          <a:xfrm>
            <a:off x="4961998" y="2993397"/>
            <a:ext cx="2268000" cy="90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Global Vesicle properties</a:t>
            </a:r>
            <a:endParaRPr lang="en-IL" dirty="0"/>
          </a:p>
        </p:txBody>
      </p:sp>
      <p:cxnSp>
        <p:nvCxnSpPr>
          <p:cNvPr id="27" name="Connector: Elbow 26">
            <a:extLst>
              <a:ext uri="{FF2B5EF4-FFF2-40B4-BE49-F238E27FC236}">
                <a16:creationId xmlns:a16="http://schemas.microsoft.com/office/drawing/2014/main" id="{1A6CF1C3-73DD-A98C-E4AF-805BF849EF9D}"/>
              </a:ext>
            </a:extLst>
          </p:cNvPr>
          <p:cNvCxnSpPr>
            <a:cxnSpLocks/>
            <a:endCxn id="8" idx="0"/>
          </p:cNvCxnSpPr>
          <p:nvPr/>
        </p:nvCxnSpPr>
        <p:spPr>
          <a:xfrm rot="16200000" flipH="1">
            <a:off x="5890310" y="2787709"/>
            <a:ext cx="401850" cy="95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F8C1A9-558E-A312-98FD-5F183FD5F41B}"/>
              </a:ext>
            </a:extLst>
          </p:cNvPr>
          <p:cNvSpPr/>
          <p:nvPr/>
        </p:nvSpPr>
        <p:spPr>
          <a:xfrm>
            <a:off x="6724650" y="5124447"/>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Spherical Harmonics</a:t>
            </a:r>
            <a:endParaRPr lang="en-IL" dirty="0"/>
          </a:p>
        </p:txBody>
      </p:sp>
      <p:cxnSp>
        <p:nvCxnSpPr>
          <p:cNvPr id="4" name="Connector: Elbow 3">
            <a:extLst>
              <a:ext uri="{FF2B5EF4-FFF2-40B4-BE49-F238E27FC236}">
                <a16:creationId xmlns:a16="http://schemas.microsoft.com/office/drawing/2014/main" id="{C6050589-94F0-0FB8-103A-9D6068BA5E0D}"/>
              </a:ext>
            </a:extLst>
          </p:cNvPr>
          <p:cNvCxnSpPr>
            <a:cxnSpLocks/>
            <a:stCxn id="8" idx="2"/>
            <a:endCxn id="15" idx="1"/>
          </p:cNvCxnSpPr>
          <p:nvPr/>
        </p:nvCxnSpPr>
        <p:spPr>
          <a:xfrm rot="16200000" flipH="1">
            <a:off x="5990061" y="3999334"/>
            <a:ext cx="840525" cy="6286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6D2F46D-0F28-0EB5-B761-0F2D1B12C745}"/>
              </a:ext>
            </a:extLst>
          </p:cNvPr>
          <p:cNvSpPr/>
          <p:nvPr/>
        </p:nvSpPr>
        <p:spPr>
          <a:xfrm>
            <a:off x="6724649" y="5857872"/>
            <a:ext cx="1647825" cy="685800"/>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dmax</a:t>
            </a:r>
            <a:endParaRPr lang="en-IL" dirty="0"/>
          </a:p>
        </p:txBody>
      </p:sp>
      <p:sp>
        <p:nvSpPr>
          <p:cNvPr id="15" name="Rectangle 14">
            <a:extLst>
              <a:ext uri="{FF2B5EF4-FFF2-40B4-BE49-F238E27FC236}">
                <a16:creationId xmlns:a16="http://schemas.microsoft.com/office/drawing/2014/main" id="{34B383E3-EA43-BB84-43B7-207BBFB4E055}"/>
              </a:ext>
            </a:extLst>
          </p:cNvPr>
          <p:cNvSpPr/>
          <p:nvPr/>
        </p:nvSpPr>
        <p:spPr>
          <a:xfrm>
            <a:off x="6724648" y="4391022"/>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Total Force</a:t>
            </a:r>
            <a:endParaRPr lang="en-IL" dirty="0"/>
          </a:p>
        </p:txBody>
      </p:sp>
      <p:cxnSp>
        <p:nvCxnSpPr>
          <p:cNvPr id="16" name="Connector: Elbow 15">
            <a:extLst>
              <a:ext uri="{FF2B5EF4-FFF2-40B4-BE49-F238E27FC236}">
                <a16:creationId xmlns:a16="http://schemas.microsoft.com/office/drawing/2014/main" id="{A5246E3B-0D39-1E3F-E43F-A988D04BCD9A}"/>
              </a:ext>
            </a:extLst>
          </p:cNvPr>
          <p:cNvCxnSpPr>
            <a:cxnSpLocks/>
            <a:stCxn id="8" idx="2"/>
            <a:endCxn id="3" idx="1"/>
          </p:cNvCxnSpPr>
          <p:nvPr/>
        </p:nvCxnSpPr>
        <p:spPr>
          <a:xfrm rot="16200000" flipH="1">
            <a:off x="5623349" y="4366046"/>
            <a:ext cx="1573950" cy="6286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EFCA238-E92E-3234-3D78-91B284559B53}"/>
              </a:ext>
            </a:extLst>
          </p:cNvPr>
          <p:cNvCxnSpPr>
            <a:cxnSpLocks/>
            <a:stCxn id="8" idx="2"/>
            <a:endCxn id="5" idx="1"/>
          </p:cNvCxnSpPr>
          <p:nvPr/>
        </p:nvCxnSpPr>
        <p:spPr>
          <a:xfrm rot="16200000" flipH="1">
            <a:off x="5256636" y="4732758"/>
            <a:ext cx="2307375" cy="6286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8829F64-94EC-C3C3-B223-9762AC12E5AB}"/>
              </a:ext>
            </a:extLst>
          </p:cNvPr>
          <p:cNvSpPr/>
          <p:nvPr/>
        </p:nvSpPr>
        <p:spPr>
          <a:xfrm>
            <a:off x="4252909" y="5124447"/>
            <a:ext cx="1647825" cy="685800"/>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Nucleus size</a:t>
            </a:r>
            <a:endParaRPr lang="en-IL" dirty="0"/>
          </a:p>
        </p:txBody>
      </p:sp>
      <p:cxnSp>
        <p:nvCxnSpPr>
          <p:cNvPr id="20" name="Connector: Elbow 19">
            <a:extLst>
              <a:ext uri="{FF2B5EF4-FFF2-40B4-BE49-F238E27FC236}">
                <a16:creationId xmlns:a16="http://schemas.microsoft.com/office/drawing/2014/main" id="{BD6468CF-556E-F652-C79E-2F89348FD6A8}"/>
              </a:ext>
            </a:extLst>
          </p:cNvPr>
          <p:cNvCxnSpPr>
            <a:cxnSpLocks/>
            <a:stCxn id="8" idx="2"/>
            <a:endCxn id="22" idx="1"/>
          </p:cNvCxnSpPr>
          <p:nvPr/>
        </p:nvCxnSpPr>
        <p:spPr>
          <a:xfrm rot="5400000">
            <a:off x="4754191" y="3392114"/>
            <a:ext cx="840525" cy="1843091"/>
          </a:xfrm>
          <a:prstGeom prst="bentConnector4">
            <a:avLst>
              <a:gd name="adj1" fmla="val 29602"/>
              <a:gd name="adj2" fmla="val 1124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17A142F-B16F-B85D-A1E0-F35E2601F565}"/>
              </a:ext>
            </a:extLst>
          </p:cNvPr>
          <p:cNvSpPr/>
          <p:nvPr/>
        </p:nvSpPr>
        <p:spPr>
          <a:xfrm>
            <a:off x="4252908" y="5857872"/>
            <a:ext cx="1647825" cy="685800"/>
          </a:xfrm>
          <a:prstGeom prst="rect">
            <a:avLst/>
          </a:prstGeom>
          <a:solidFill>
            <a:srgbClr val="A91F8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Nucleus Position</a:t>
            </a:r>
            <a:endParaRPr lang="en-IL" dirty="0"/>
          </a:p>
        </p:txBody>
      </p:sp>
      <p:sp>
        <p:nvSpPr>
          <p:cNvPr id="22" name="Rectangle 21">
            <a:extLst>
              <a:ext uri="{FF2B5EF4-FFF2-40B4-BE49-F238E27FC236}">
                <a16:creationId xmlns:a16="http://schemas.microsoft.com/office/drawing/2014/main" id="{4B8244C1-C20F-67EC-190C-B5B2D91C5AF2}"/>
              </a:ext>
            </a:extLst>
          </p:cNvPr>
          <p:cNvSpPr/>
          <p:nvPr/>
        </p:nvSpPr>
        <p:spPr>
          <a:xfrm>
            <a:off x="4252907" y="4391022"/>
            <a:ext cx="1647825" cy="685800"/>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Pressure</a:t>
            </a:r>
            <a:endParaRPr lang="en-IL" dirty="0"/>
          </a:p>
        </p:txBody>
      </p:sp>
      <p:cxnSp>
        <p:nvCxnSpPr>
          <p:cNvPr id="23" name="Connector: Elbow 22">
            <a:extLst>
              <a:ext uri="{FF2B5EF4-FFF2-40B4-BE49-F238E27FC236}">
                <a16:creationId xmlns:a16="http://schemas.microsoft.com/office/drawing/2014/main" id="{309F1EF9-52F4-F4AD-931C-94B28D3A9B36}"/>
              </a:ext>
            </a:extLst>
          </p:cNvPr>
          <p:cNvCxnSpPr>
            <a:cxnSpLocks/>
            <a:stCxn id="8" idx="2"/>
            <a:endCxn id="19" idx="1"/>
          </p:cNvCxnSpPr>
          <p:nvPr/>
        </p:nvCxnSpPr>
        <p:spPr>
          <a:xfrm rot="5400000">
            <a:off x="4387479" y="3758828"/>
            <a:ext cx="1573950" cy="1843089"/>
          </a:xfrm>
          <a:prstGeom prst="bentConnector4">
            <a:avLst>
              <a:gd name="adj1" fmla="val 15209"/>
              <a:gd name="adj2" fmla="val 1124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9B26E35-10D4-5400-8B8E-B86ECB8AA86F}"/>
              </a:ext>
            </a:extLst>
          </p:cNvPr>
          <p:cNvCxnSpPr>
            <a:cxnSpLocks/>
            <a:stCxn id="8" idx="2"/>
            <a:endCxn id="21" idx="1"/>
          </p:cNvCxnSpPr>
          <p:nvPr/>
        </p:nvCxnSpPr>
        <p:spPr>
          <a:xfrm rot="5400000">
            <a:off x="4020766" y="4125539"/>
            <a:ext cx="2307375" cy="1843090"/>
          </a:xfrm>
          <a:prstGeom prst="bentConnector4">
            <a:avLst>
              <a:gd name="adj1" fmla="val 10809"/>
              <a:gd name="adj2" fmla="val 1124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1575E1D-75E5-1646-6E70-121EF4B33A07}"/>
              </a:ext>
            </a:extLst>
          </p:cNvPr>
          <p:cNvSpPr/>
          <p:nvPr/>
        </p:nvSpPr>
        <p:spPr>
          <a:xfrm>
            <a:off x="8863433" y="5124447"/>
            <a:ext cx="1647825" cy="685800"/>
          </a:xfrm>
          <a:prstGeom prst="rect">
            <a:avLst/>
          </a:prstGeom>
          <a:solidFill>
            <a:srgbClr val="A91F8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Confinement Plane</a:t>
            </a:r>
            <a:endParaRPr lang="en-IL" dirty="0"/>
          </a:p>
        </p:txBody>
      </p:sp>
      <p:cxnSp>
        <p:nvCxnSpPr>
          <p:cNvPr id="43" name="Connector: Elbow 42">
            <a:extLst>
              <a:ext uri="{FF2B5EF4-FFF2-40B4-BE49-F238E27FC236}">
                <a16:creationId xmlns:a16="http://schemas.microsoft.com/office/drawing/2014/main" id="{62A4E5E1-4892-0B31-A784-1903E6E22EE3}"/>
              </a:ext>
            </a:extLst>
          </p:cNvPr>
          <p:cNvCxnSpPr>
            <a:cxnSpLocks/>
            <a:stCxn id="8" idx="3"/>
            <a:endCxn id="45" idx="1"/>
          </p:cNvCxnSpPr>
          <p:nvPr/>
        </p:nvCxnSpPr>
        <p:spPr>
          <a:xfrm>
            <a:off x="7229998" y="3443397"/>
            <a:ext cx="1633433" cy="1290525"/>
          </a:xfrm>
          <a:prstGeom prst="bentConnector3">
            <a:avLst>
              <a:gd name="adj1" fmla="val 754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6B55B28-B1DF-E515-9B07-7AB693F2A246}"/>
              </a:ext>
            </a:extLst>
          </p:cNvPr>
          <p:cNvSpPr/>
          <p:nvPr/>
        </p:nvSpPr>
        <p:spPr>
          <a:xfrm>
            <a:off x="9001124" y="6095782"/>
            <a:ext cx="967989" cy="519225"/>
          </a:xfrm>
          <a:prstGeom prst="rect">
            <a:avLst/>
          </a:prstGeom>
          <a:solidFill>
            <a:srgbClr val="A91F8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a:t>Z_min</a:t>
            </a:r>
            <a:r>
              <a:rPr lang="en-US" sz="1400" dirty="0"/>
              <a:t>, </a:t>
            </a:r>
            <a:r>
              <a:rPr lang="en-US" sz="1400" dirty="0" err="1"/>
              <a:t>Z_max</a:t>
            </a:r>
            <a:endParaRPr lang="en-IL" sz="1400" dirty="0"/>
          </a:p>
        </p:txBody>
      </p:sp>
      <p:sp>
        <p:nvSpPr>
          <p:cNvPr id="45" name="Rectangle 44">
            <a:extLst>
              <a:ext uri="{FF2B5EF4-FFF2-40B4-BE49-F238E27FC236}">
                <a16:creationId xmlns:a16="http://schemas.microsoft.com/office/drawing/2014/main" id="{1FC6B0F3-6357-8D14-205B-8782D99F61C4}"/>
              </a:ext>
            </a:extLst>
          </p:cNvPr>
          <p:cNvSpPr/>
          <p:nvPr/>
        </p:nvSpPr>
        <p:spPr>
          <a:xfrm>
            <a:off x="8863431" y="4391022"/>
            <a:ext cx="1647825" cy="685800"/>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stepsize</a:t>
            </a:r>
            <a:endParaRPr lang="en-IL" dirty="0"/>
          </a:p>
        </p:txBody>
      </p:sp>
      <p:cxnSp>
        <p:nvCxnSpPr>
          <p:cNvPr id="46" name="Connector: Elbow 45">
            <a:extLst>
              <a:ext uri="{FF2B5EF4-FFF2-40B4-BE49-F238E27FC236}">
                <a16:creationId xmlns:a16="http://schemas.microsoft.com/office/drawing/2014/main" id="{35662D5A-F079-8EFC-9287-CF006616DDB0}"/>
              </a:ext>
            </a:extLst>
          </p:cNvPr>
          <p:cNvCxnSpPr>
            <a:cxnSpLocks/>
            <a:stCxn id="8" idx="3"/>
            <a:endCxn id="41" idx="1"/>
          </p:cNvCxnSpPr>
          <p:nvPr/>
        </p:nvCxnSpPr>
        <p:spPr>
          <a:xfrm>
            <a:off x="7229998" y="3443397"/>
            <a:ext cx="1633435" cy="2023950"/>
          </a:xfrm>
          <a:prstGeom prst="bentConnector3">
            <a:avLst>
              <a:gd name="adj1" fmla="val 7501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49497CCF-24DC-0FBA-08AE-D57405C84E5E}"/>
              </a:ext>
            </a:extLst>
          </p:cNvPr>
          <p:cNvCxnSpPr>
            <a:cxnSpLocks/>
            <a:stCxn id="41" idx="2"/>
            <a:endCxn id="44" idx="0"/>
          </p:cNvCxnSpPr>
          <p:nvPr/>
        </p:nvCxnSpPr>
        <p:spPr>
          <a:xfrm rot="5400000">
            <a:off x="9443466" y="5851901"/>
            <a:ext cx="285535" cy="2022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CFACCFDE-77C8-9200-CDDA-327FBEAF72E2}"/>
              </a:ext>
            </a:extLst>
          </p:cNvPr>
          <p:cNvSpPr/>
          <p:nvPr/>
        </p:nvSpPr>
        <p:spPr>
          <a:xfrm>
            <a:off x="2114126" y="5130726"/>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Volume</a:t>
            </a:r>
            <a:endParaRPr lang="en-IL" dirty="0"/>
          </a:p>
        </p:txBody>
      </p:sp>
      <p:cxnSp>
        <p:nvCxnSpPr>
          <p:cNvPr id="76" name="Connector: Elbow 75">
            <a:extLst>
              <a:ext uri="{FF2B5EF4-FFF2-40B4-BE49-F238E27FC236}">
                <a16:creationId xmlns:a16="http://schemas.microsoft.com/office/drawing/2014/main" id="{CD4066BD-499B-DC2B-7C79-072D3A61F326}"/>
              </a:ext>
            </a:extLst>
          </p:cNvPr>
          <p:cNvCxnSpPr>
            <a:cxnSpLocks/>
            <a:stCxn id="8" idx="2"/>
            <a:endCxn id="78" idx="1"/>
          </p:cNvCxnSpPr>
          <p:nvPr/>
        </p:nvCxnSpPr>
        <p:spPr>
          <a:xfrm rot="5400000">
            <a:off x="3681659" y="2325862"/>
            <a:ext cx="846804" cy="3981874"/>
          </a:xfrm>
          <a:prstGeom prst="bentConnector4">
            <a:avLst>
              <a:gd name="adj1" fmla="val 29753"/>
              <a:gd name="adj2" fmla="val 105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9344E4-238E-D58E-9773-2F75DAC066C4}"/>
              </a:ext>
            </a:extLst>
          </p:cNvPr>
          <p:cNvSpPr/>
          <p:nvPr/>
        </p:nvSpPr>
        <p:spPr>
          <a:xfrm>
            <a:off x="2114125" y="5864151"/>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Area</a:t>
            </a:r>
            <a:endParaRPr lang="en-IL" dirty="0"/>
          </a:p>
        </p:txBody>
      </p:sp>
      <p:sp>
        <p:nvSpPr>
          <p:cNvPr id="78" name="Rectangle 77">
            <a:extLst>
              <a:ext uri="{FF2B5EF4-FFF2-40B4-BE49-F238E27FC236}">
                <a16:creationId xmlns:a16="http://schemas.microsoft.com/office/drawing/2014/main" id="{F4B5D173-7772-9A37-3F27-10F317EA1932}"/>
              </a:ext>
            </a:extLst>
          </p:cNvPr>
          <p:cNvSpPr/>
          <p:nvPr/>
        </p:nvSpPr>
        <p:spPr>
          <a:xfrm>
            <a:off x="2114124" y="4397301"/>
            <a:ext cx="1647825"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Center mass</a:t>
            </a:r>
            <a:endParaRPr lang="en-IL" dirty="0"/>
          </a:p>
        </p:txBody>
      </p:sp>
      <p:cxnSp>
        <p:nvCxnSpPr>
          <p:cNvPr id="79" name="Connector: Elbow 78">
            <a:extLst>
              <a:ext uri="{FF2B5EF4-FFF2-40B4-BE49-F238E27FC236}">
                <a16:creationId xmlns:a16="http://schemas.microsoft.com/office/drawing/2014/main" id="{9FF25984-2AE3-055C-7E8C-528350A6E6B3}"/>
              </a:ext>
            </a:extLst>
          </p:cNvPr>
          <p:cNvCxnSpPr>
            <a:cxnSpLocks/>
            <a:stCxn id="8" idx="2"/>
            <a:endCxn id="75" idx="1"/>
          </p:cNvCxnSpPr>
          <p:nvPr/>
        </p:nvCxnSpPr>
        <p:spPr>
          <a:xfrm rot="5400000">
            <a:off x="3314948" y="2692575"/>
            <a:ext cx="1580229" cy="3981872"/>
          </a:xfrm>
          <a:prstGeom prst="bentConnector4">
            <a:avLst>
              <a:gd name="adj1" fmla="val 16168"/>
              <a:gd name="adj2" fmla="val 105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0B3FC099-215A-4715-B1BB-68D20F46567A}"/>
              </a:ext>
            </a:extLst>
          </p:cNvPr>
          <p:cNvCxnSpPr>
            <a:cxnSpLocks/>
            <a:stCxn id="8" idx="2"/>
            <a:endCxn id="77" idx="1"/>
          </p:cNvCxnSpPr>
          <p:nvPr/>
        </p:nvCxnSpPr>
        <p:spPr>
          <a:xfrm rot="5400000">
            <a:off x="2948235" y="3059288"/>
            <a:ext cx="2313654" cy="3981873"/>
          </a:xfrm>
          <a:prstGeom prst="bentConnector4">
            <a:avLst>
              <a:gd name="adj1" fmla="val 10636"/>
              <a:gd name="adj2" fmla="val 105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77480E1B-D564-438C-7304-C2FE0B38B8FF}"/>
              </a:ext>
            </a:extLst>
          </p:cNvPr>
          <p:cNvSpPr/>
          <p:nvPr/>
        </p:nvSpPr>
        <p:spPr>
          <a:xfrm>
            <a:off x="10077875" y="6095782"/>
            <a:ext cx="1180270" cy="519225"/>
          </a:xfrm>
          <a:prstGeom prst="rect">
            <a:avLst/>
          </a:prstGeom>
          <a:solidFill>
            <a:srgbClr val="A91F8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a:t>Force_switch</a:t>
            </a:r>
            <a:endParaRPr lang="en-IL" sz="1400" dirty="0"/>
          </a:p>
        </p:txBody>
      </p:sp>
      <p:cxnSp>
        <p:nvCxnSpPr>
          <p:cNvPr id="96" name="Connector: Elbow 95">
            <a:extLst>
              <a:ext uri="{FF2B5EF4-FFF2-40B4-BE49-F238E27FC236}">
                <a16:creationId xmlns:a16="http://schemas.microsoft.com/office/drawing/2014/main" id="{129A8FDF-541E-C732-B48B-FF97786ACD2E}"/>
              </a:ext>
            </a:extLst>
          </p:cNvPr>
          <p:cNvCxnSpPr>
            <a:cxnSpLocks/>
            <a:stCxn id="41" idx="2"/>
            <a:endCxn id="94" idx="0"/>
          </p:cNvCxnSpPr>
          <p:nvPr/>
        </p:nvCxnSpPr>
        <p:spPr>
          <a:xfrm rot="16200000" flipH="1">
            <a:off x="10034911" y="5462682"/>
            <a:ext cx="285535" cy="980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87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319581" y="1690688"/>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7" name="Rectangle 6">
            <a:extLst>
              <a:ext uri="{FF2B5EF4-FFF2-40B4-BE49-F238E27FC236}">
                <a16:creationId xmlns:a16="http://schemas.microsoft.com/office/drawing/2014/main" id="{4DB4651A-4C6D-F170-9695-E912ABF65159}"/>
              </a:ext>
            </a:extLst>
          </p:cNvPr>
          <p:cNvSpPr/>
          <p:nvPr/>
        </p:nvSpPr>
        <p:spPr>
          <a:xfrm>
            <a:off x="4961998" y="1691547"/>
            <a:ext cx="2268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n-IL" dirty="0"/>
          </a:p>
        </p:txBody>
      </p:sp>
      <p:sp>
        <p:nvSpPr>
          <p:cNvPr id="13" name="Rectangle 12">
            <a:extLst>
              <a:ext uri="{FF2B5EF4-FFF2-40B4-BE49-F238E27FC236}">
                <a16:creationId xmlns:a16="http://schemas.microsoft.com/office/drawing/2014/main" id="{E1F051C0-4744-192D-A08F-4F92B3400BB5}"/>
              </a:ext>
            </a:extLst>
          </p:cNvPr>
          <p:cNvSpPr/>
          <p:nvPr/>
        </p:nvSpPr>
        <p:spPr>
          <a:xfrm>
            <a:off x="3535801" y="308610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Vertices</a:t>
            </a:r>
            <a:endParaRPr lang="en-IL" dirty="0"/>
          </a:p>
        </p:txBody>
      </p:sp>
      <p:sp>
        <p:nvSpPr>
          <p:cNvPr id="14" name="Rectangle 13">
            <a:extLst>
              <a:ext uri="{FF2B5EF4-FFF2-40B4-BE49-F238E27FC236}">
                <a16:creationId xmlns:a16="http://schemas.microsoft.com/office/drawing/2014/main" id="{E740CC02-C17C-9823-6A46-CE95819741C4}"/>
              </a:ext>
            </a:extLst>
          </p:cNvPr>
          <p:cNvSpPr/>
          <p:nvPr/>
        </p:nvSpPr>
        <p:spPr>
          <a:xfrm>
            <a:off x="6988615" y="308609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Connectivity</a:t>
            </a:r>
            <a:endParaRPr lang="en-IL" dirty="0"/>
          </a:p>
        </p:txBody>
      </p:sp>
      <p:cxnSp>
        <p:nvCxnSpPr>
          <p:cNvPr id="31" name="Connector: Elbow 30">
            <a:extLst>
              <a:ext uri="{FF2B5EF4-FFF2-40B4-BE49-F238E27FC236}">
                <a16:creationId xmlns:a16="http://schemas.microsoft.com/office/drawing/2014/main" id="{54CDA075-CC40-DF72-DD80-50E7B1563988}"/>
              </a:ext>
            </a:extLst>
          </p:cNvPr>
          <p:cNvCxnSpPr>
            <a:cxnSpLocks/>
            <a:stCxn id="6" idx="3"/>
            <a:endCxn id="7" idx="0"/>
          </p:cNvCxnSpPr>
          <p:nvPr/>
        </p:nvCxnSpPr>
        <p:spPr>
          <a:xfrm flipV="1">
            <a:off x="3091581" y="1691547"/>
            <a:ext cx="3004417" cy="437291"/>
          </a:xfrm>
          <a:prstGeom prst="bentConnector4">
            <a:avLst>
              <a:gd name="adj1" fmla="val 31128"/>
              <a:gd name="adj2" fmla="val 1302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564F84-5889-8374-379B-2E205580DA3C}"/>
              </a:ext>
            </a:extLst>
          </p:cNvPr>
          <p:cNvCxnSpPr>
            <a:cxnSpLocks/>
            <a:stCxn id="7" idx="2"/>
            <a:endCxn id="13" idx="0"/>
          </p:cNvCxnSpPr>
          <p:nvPr/>
        </p:nvCxnSpPr>
        <p:spPr>
          <a:xfrm rot="5400000">
            <a:off x="4913905" y="1904006"/>
            <a:ext cx="494553" cy="18696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A926092-FA5F-E094-3D20-F1763CABC58F}"/>
              </a:ext>
            </a:extLst>
          </p:cNvPr>
          <p:cNvCxnSpPr>
            <a:cxnSpLocks/>
            <a:stCxn id="7" idx="2"/>
            <a:endCxn id="14" idx="0"/>
          </p:cNvCxnSpPr>
          <p:nvPr/>
        </p:nvCxnSpPr>
        <p:spPr>
          <a:xfrm rot="16200000" flipH="1">
            <a:off x="6640313" y="2047232"/>
            <a:ext cx="494551" cy="1583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FA07C8F-CEF0-0D7B-3B2F-0FD4F681969E}"/>
              </a:ext>
            </a:extLst>
          </p:cNvPr>
          <p:cNvCxnSpPr>
            <a:cxnSpLocks/>
            <a:stCxn id="14" idx="2"/>
            <a:endCxn id="37" idx="1"/>
          </p:cNvCxnSpPr>
          <p:nvPr/>
        </p:nvCxnSpPr>
        <p:spPr>
          <a:xfrm rot="16200000" flipH="1">
            <a:off x="7761102" y="3689974"/>
            <a:ext cx="620950"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A568946-E275-F648-81E3-C4036C9658F9}"/>
              </a:ext>
            </a:extLst>
          </p:cNvPr>
          <p:cNvSpPr/>
          <p:nvPr/>
        </p:nvSpPr>
        <p:spPr>
          <a:xfrm>
            <a:off x="8463976" y="404994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blist</a:t>
            </a:r>
            <a:endParaRPr lang="en-IL" dirty="0"/>
          </a:p>
        </p:txBody>
      </p:sp>
      <p:sp>
        <p:nvSpPr>
          <p:cNvPr id="38" name="Rectangle 37">
            <a:extLst>
              <a:ext uri="{FF2B5EF4-FFF2-40B4-BE49-F238E27FC236}">
                <a16:creationId xmlns:a16="http://schemas.microsoft.com/office/drawing/2014/main" id="{BD926E7B-8B12-66A6-061B-3FA16EF24107}"/>
              </a:ext>
            </a:extLst>
          </p:cNvPr>
          <p:cNvSpPr/>
          <p:nvPr/>
        </p:nvSpPr>
        <p:spPr>
          <a:xfrm>
            <a:off x="8465496" y="4845994"/>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tlist</a:t>
            </a:r>
            <a:endParaRPr lang="en-IL" dirty="0"/>
          </a:p>
        </p:txBody>
      </p:sp>
      <p:sp>
        <p:nvSpPr>
          <p:cNvPr id="39" name="Rectangle 38">
            <a:extLst>
              <a:ext uri="{FF2B5EF4-FFF2-40B4-BE49-F238E27FC236}">
                <a16:creationId xmlns:a16="http://schemas.microsoft.com/office/drawing/2014/main" id="{6EFDEB01-FE93-51D3-B127-F11FB5830D69}"/>
              </a:ext>
            </a:extLst>
          </p:cNvPr>
          <p:cNvSpPr/>
          <p:nvPr/>
        </p:nvSpPr>
        <p:spPr>
          <a:xfrm>
            <a:off x="8463976" y="5642040"/>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clist</a:t>
            </a:r>
            <a:endParaRPr lang="en-IL" dirty="0"/>
          </a:p>
        </p:txBody>
      </p:sp>
      <p:cxnSp>
        <p:nvCxnSpPr>
          <p:cNvPr id="50" name="Connector: Elbow 49">
            <a:extLst>
              <a:ext uri="{FF2B5EF4-FFF2-40B4-BE49-F238E27FC236}">
                <a16:creationId xmlns:a16="http://schemas.microsoft.com/office/drawing/2014/main" id="{1F0D1D3F-CB84-8CD3-65AE-EA219B3C4D32}"/>
              </a:ext>
            </a:extLst>
          </p:cNvPr>
          <p:cNvCxnSpPr>
            <a:cxnSpLocks/>
            <a:stCxn id="13" idx="2"/>
            <a:endCxn id="53" idx="1"/>
          </p:cNvCxnSpPr>
          <p:nvPr/>
        </p:nvCxnSpPr>
        <p:spPr>
          <a:xfrm rot="16200000" flipH="1">
            <a:off x="4261170" y="3737094"/>
            <a:ext cx="620950"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7D6792E-F208-F04F-4997-3F20D7848C32}"/>
              </a:ext>
            </a:extLst>
          </p:cNvPr>
          <p:cNvSpPr/>
          <p:nvPr/>
        </p:nvSpPr>
        <p:spPr>
          <a:xfrm>
            <a:off x="4916926" y="404995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vlist</a:t>
            </a:r>
            <a:endParaRPr lang="en-IL" dirty="0"/>
          </a:p>
        </p:txBody>
      </p:sp>
      <p:sp>
        <p:nvSpPr>
          <p:cNvPr id="54" name="Rectangle 53">
            <a:extLst>
              <a:ext uri="{FF2B5EF4-FFF2-40B4-BE49-F238E27FC236}">
                <a16:creationId xmlns:a16="http://schemas.microsoft.com/office/drawing/2014/main" id="{4FB45C59-E96F-C197-022A-E13EDCFAAA3E}"/>
              </a:ext>
            </a:extLst>
          </p:cNvPr>
          <p:cNvSpPr/>
          <p:nvPr/>
        </p:nvSpPr>
        <p:spPr>
          <a:xfrm>
            <a:off x="4916926" y="4846805"/>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Poly_list</a:t>
            </a:r>
            <a:endParaRPr lang="en-US" dirty="0"/>
          </a:p>
          <a:p>
            <a:pPr algn="ctr"/>
            <a:r>
              <a:rPr lang="en-US" dirty="0" err="1"/>
              <a:t>Filament_list</a:t>
            </a:r>
            <a:endParaRPr lang="en-IL" dirty="0"/>
          </a:p>
        </p:txBody>
      </p:sp>
      <p:cxnSp>
        <p:nvCxnSpPr>
          <p:cNvPr id="56" name="Connector: Elbow 55">
            <a:extLst>
              <a:ext uri="{FF2B5EF4-FFF2-40B4-BE49-F238E27FC236}">
                <a16:creationId xmlns:a16="http://schemas.microsoft.com/office/drawing/2014/main" id="{E6A460BB-8BF1-603C-1DE3-3D90640B85C6}"/>
              </a:ext>
            </a:extLst>
          </p:cNvPr>
          <p:cNvCxnSpPr>
            <a:cxnSpLocks/>
            <a:stCxn id="13" idx="2"/>
            <a:endCxn id="54" idx="1"/>
          </p:cNvCxnSpPr>
          <p:nvPr/>
        </p:nvCxnSpPr>
        <p:spPr>
          <a:xfrm rot="16200000" flipH="1">
            <a:off x="3862743" y="4135521"/>
            <a:ext cx="1417805"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F4FD2353-68DB-4B02-F775-8D27FB417DDE}"/>
              </a:ext>
            </a:extLst>
          </p:cNvPr>
          <p:cNvCxnSpPr>
            <a:cxnSpLocks/>
            <a:stCxn id="14" idx="2"/>
            <a:endCxn id="38" idx="1"/>
          </p:cNvCxnSpPr>
          <p:nvPr/>
        </p:nvCxnSpPr>
        <p:spPr>
          <a:xfrm rot="16200000" flipH="1">
            <a:off x="7363839" y="4087237"/>
            <a:ext cx="1416996" cy="7863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E5E77B48-CF31-0BCF-15C9-4E81EFBA018E}"/>
              </a:ext>
            </a:extLst>
          </p:cNvPr>
          <p:cNvCxnSpPr>
            <a:cxnSpLocks/>
            <a:stCxn id="14" idx="2"/>
            <a:endCxn id="39" idx="1"/>
          </p:cNvCxnSpPr>
          <p:nvPr/>
        </p:nvCxnSpPr>
        <p:spPr>
          <a:xfrm rot="16200000" flipH="1">
            <a:off x="6965056" y="4486020"/>
            <a:ext cx="2213042"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3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FD-8275-ED2C-3820-87728D7D8D04}"/>
              </a:ext>
            </a:extLst>
          </p:cNvPr>
          <p:cNvSpPr>
            <a:spLocks noGrp="1"/>
          </p:cNvSpPr>
          <p:nvPr>
            <p:ph type="title"/>
          </p:nvPr>
        </p:nvSpPr>
        <p:spPr/>
        <p:txBody>
          <a:bodyPr/>
          <a:lstStyle/>
          <a:p>
            <a:r>
              <a:rPr lang="en-US" dirty="0"/>
              <a:t>Cluster-</a:t>
            </a:r>
            <a:r>
              <a:rPr lang="en-US" dirty="0" err="1"/>
              <a:t>Trisurf</a:t>
            </a:r>
            <a:r>
              <a:rPr lang="en-US" dirty="0"/>
              <a:t> structure</a:t>
            </a:r>
            <a:endParaRPr lang="en-IL" dirty="0"/>
          </a:p>
        </p:txBody>
      </p:sp>
      <p:sp>
        <p:nvSpPr>
          <p:cNvPr id="6" name="Rectangle 5">
            <a:extLst>
              <a:ext uri="{FF2B5EF4-FFF2-40B4-BE49-F238E27FC236}">
                <a16:creationId xmlns:a16="http://schemas.microsoft.com/office/drawing/2014/main" id="{F3C6953E-992A-0C91-E336-939921A640FE}"/>
              </a:ext>
            </a:extLst>
          </p:cNvPr>
          <p:cNvSpPr/>
          <p:nvPr/>
        </p:nvSpPr>
        <p:spPr>
          <a:xfrm>
            <a:off x="319581" y="1690688"/>
            <a:ext cx="2772000" cy="876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Vesicle</a:t>
            </a:r>
            <a:endParaRPr lang="en-IL" dirty="0"/>
          </a:p>
        </p:txBody>
      </p:sp>
      <p:sp>
        <p:nvSpPr>
          <p:cNvPr id="7" name="Rectangle 6">
            <a:extLst>
              <a:ext uri="{FF2B5EF4-FFF2-40B4-BE49-F238E27FC236}">
                <a16:creationId xmlns:a16="http://schemas.microsoft.com/office/drawing/2014/main" id="{4DB4651A-4C6D-F170-9695-E912ABF65159}"/>
              </a:ext>
            </a:extLst>
          </p:cNvPr>
          <p:cNvSpPr/>
          <p:nvPr/>
        </p:nvSpPr>
        <p:spPr>
          <a:xfrm>
            <a:off x="4961998" y="1691547"/>
            <a:ext cx="2268000"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n-IL" dirty="0"/>
          </a:p>
        </p:txBody>
      </p:sp>
      <p:sp>
        <p:nvSpPr>
          <p:cNvPr id="13" name="Rectangle 12">
            <a:extLst>
              <a:ext uri="{FF2B5EF4-FFF2-40B4-BE49-F238E27FC236}">
                <a16:creationId xmlns:a16="http://schemas.microsoft.com/office/drawing/2014/main" id="{E1F051C0-4744-192D-A08F-4F92B3400BB5}"/>
              </a:ext>
            </a:extLst>
          </p:cNvPr>
          <p:cNvSpPr/>
          <p:nvPr/>
        </p:nvSpPr>
        <p:spPr>
          <a:xfrm>
            <a:off x="3535801" y="308610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Vertices</a:t>
            </a:r>
            <a:endParaRPr lang="en-IL" dirty="0"/>
          </a:p>
        </p:txBody>
      </p:sp>
      <p:sp>
        <p:nvSpPr>
          <p:cNvPr id="14" name="Rectangle 13">
            <a:extLst>
              <a:ext uri="{FF2B5EF4-FFF2-40B4-BE49-F238E27FC236}">
                <a16:creationId xmlns:a16="http://schemas.microsoft.com/office/drawing/2014/main" id="{E740CC02-C17C-9823-6A46-CE95819741C4}"/>
              </a:ext>
            </a:extLst>
          </p:cNvPr>
          <p:cNvSpPr/>
          <p:nvPr/>
        </p:nvSpPr>
        <p:spPr>
          <a:xfrm>
            <a:off x="6988615" y="308609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Connectivity</a:t>
            </a:r>
            <a:endParaRPr lang="en-IL" dirty="0"/>
          </a:p>
        </p:txBody>
      </p:sp>
      <p:cxnSp>
        <p:nvCxnSpPr>
          <p:cNvPr id="31" name="Connector: Elbow 30">
            <a:extLst>
              <a:ext uri="{FF2B5EF4-FFF2-40B4-BE49-F238E27FC236}">
                <a16:creationId xmlns:a16="http://schemas.microsoft.com/office/drawing/2014/main" id="{54CDA075-CC40-DF72-DD80-50E7B1563988}"/>
              </a:ext>
            </a:extLst>
          </p:cNvPr>
          <p:cNvCxnSpPr>
            <a:cxnSpLocks/>
            <a:stCxn id="6" idx="3"/>
            <a:endCxn id="7" idx="0"/>
          </p:cNvCxnSpPr>
          <p:nvPr/>
        </p:nvCxnSpPr>
        <p:spPr>
          <a:xfrm flipV="1">
            <a:off x="3091581" y="1691547"/>
            <a:ext cx="3004417" cy="437291"/>
          </a:xfrm>
          <a:prstGeom prst="bentConnector4">
            <a:avLst>
              <a:gd name="adj1" fmla="val 31128"/>
              <a:gd name="adj2" fmla="val 1302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564F84-5889-8374-379B-2E205580DA3C}"/>
              </a:ext>
            </a:extLst>
          </p:cNvPr>
          <p:cNvCxnSpPr>
            <a:cxnSpLocks/>
            <a:stCxn id="7" idx="2"/>
            <a:endCxn id="13" idx="0"/>
          </p:cNvCxnSpPr>
          <p:nvPr/>
        </p:nvCxnSpPr>
        <p:spPr>
          <a:xfrm rot="5400000">
            <a:off x="4913905" y="1904006"/>
            <a:ext cx="494553" cy="18696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A926092-FA5F-E094-3D20-F1763CABC58F}"/>
              </a:ext>
            </a:extLst>
          </p:cNvPr>
          <p:cNvCxnSpPr>
            <a:cxnSpLocks/>
            <a:stCxn id="7" idx="2"/>
            <a:endCxn id="14" idx="0"/>
          </p:cNvCxnSpPr>
          <p:nvPr/>
        </p:nvCxnSpPr>
        <p:spPr>
          <a:xfrm rot="16200000" flipH="1">
            <a:off x="6640313" y="2047232"/>
            <a:ext cx="494551" cy="1583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FA07C8F-CEF0-0D7B-3B2F-0FD4F681969E}"/>
              </a:ext>
            </a:extLst>
          </p:cNvPr>
          <p:cNvCxnSpPr>
            <a:cxnSpLocks/>
            <a:stCxn id="14" idx="2"/>
            <a:endCxn id="37" idx="1"/>
          </p:cNvCxnSpPr>
          <p:nvPr/>
        </p:nvCxnSpPr>
        <p:spPr>
          <a:xfrm rot="16200000" flipH="1">
            <a:off x="7761102" y="3689974"/>
            <a:ext cx="620950"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A568946-E275-F648-81E3-C4036C9658F9}"/>
              </a:ext>
            </a:extLst>
          </p:cNvPr>
          <p:cNvSpPr/>
          <p:nvPr/>
        </p:nvSpPr>
        <p:spPr>
          <a:xfrm>
            <a:off x="8463976" y="4049948"/>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blist</a:t>
            </a:r>
            <a:endParaRPr lang="en-IL" dirty="0"/>
          </a:p>
        </p:txBody>
      </p:sp>
      <p:sp>
        <p:nvSpPr>
          <p:cNvPr id="38" name="Rectangle 37">
            <a:extLst>
              <a:ext uri="{FF2B5EF4-FFF2-40B4-BE49-F238E27FC236}">
                <a16:creationId xmlns:a16="http://schemas.microsoft.com/office/drawing/2014/main" id="{BD926E7B-8B12-66A6-061B-3FA16EF24107}"/>
              </a:ext>
            </a:extLst>
          </p:cNvPr>
          <p:cNvSpPr/>
          <p:nvPr/>
        </p:nvSpPr>
        <p:spPr>
          <a:xfrm>
            <a:off x="8465496" y="4845994"/>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tlist</a:t>
            </a:r>
            <a:endParaRPr lang="en-IL" dirty="0"/>
          </a:p>
        </p:txBody>
      </p:sp>
      <p:sp>
        <p:nvSpPr>
          <p:cNvPr id="39" name="Rectangle 38">
            <a:extLst>
              <a:ext uri="{FF2B5EF4-FFF2-40B4-BE49-F238E27FC236}">
                <a16:creationId xmlns:a16="http://schemas.microsoft.com/office/drawing/2014/main" id="{6EFDEB01-FE93-51D3-B127-F11FB5830D69}"/>
              </a:ext>
            </a:extLst>
          </p:cNvPr>
          <p:cNvSpPr/>
          <p:nvPr/>
        </p:nvSpPr>
        <p:spPr>
          <a:xfrm>
            <a:off x="8463976" y="5642040"/>
            <a:ext cx="1381126" cy="68580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clist</a:t>
            </a:r>
            <a:endParaRPr lang="en-IL" dirty="0"/>
          </a:p>
        </p:txBody>
      </p:sp>
      <p:cxnSp>
        <p:nvCxnSpPr>
          <p:cNvPr id="50" name="Connector: Elbow 49">
            <a:extLst>
              <a:ext uri="{FF2B5EF4-FFF2-40B4-BE49-F238E27FC236}">
                <a16:creationId xmlns:a16="http://schemas.microsoft.com/office/drawing/2014/main" id="{1F0D1D3F-CB84-8CD3-65AE-EA219B3C4D32}"/>
              </a:ext>
            </a:extLst>
          </p:cNvPr>
          <p:cNvCxnSpPr>
            <a:cxnSpLocks/>
            <a:stCxn id="13" idx="2"/>
            <a:endCxn id="53" idx="1"/>
          </p:cNvCxnSpPr>
          <p:nvPr/>
        </p:nvCxnSpPr>
        <p:spPr>
          <a:xfrm rot="16200000" flipH="1">
            <a:off x="4261170" y="3737094"/>
            <a:ext cx="620950"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7D6792E-F208-F04F-4997-3F20D7848C32}"/>
              </a:ext>
            </a:extLst>
          </p:cNvPr>
          <p:cNvSpPr/>
          <p:nvPr/>
        </p:nvSpPr>
        <p:spPr>
          <a:xfrm>
            <a:off x="4916926" y="4049950"/>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vlist</a:t>
            </a:r>
            <a:endParaRPr lang="en-IL" dirty="0"/>
          </a:p>
        </p:txBody>
      </p:sp>
      <p:sp>
        <p:nvSpPr>
          <p:cNvPr id="54" name="Rectangle 53">
            <a:extLst>
              <a:ext uri="{FF2B5EF4-FFF2-40B4-BE49-F238E27FC236}">
                <a16:creationId xmlns:a16="http://schemas.microsoft.com/office/drawing/2014/main" id="{4FB45C59-E96F-C197-022A-E13EDCFAAA3E}"/>
              </a:ext>
            </a:extLst>
          </p:cNvPr>
          <p:cNvSpPr/>
          <p:nvPr/>
        </p:nvSpPr>
        <p:spPr>
          <a:xfrm>
            <a:off x="4916926" y="4846805"/>
            <a:ext cx="138112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Poly_list</a:t>
            </a:r>
            <a:endParaRPr lang="en-US" dirty="0"/>
          </a:p>
          <a:p>
            <a:pPr algn="ctr"/>
            <a:r>
              <a:rPr lang="en-US" dirty="0" err="1"/>
              <a:t>Filament_list</a:t>
            </a:r>
            <a:endParaRPr lang="en-IL" dirty="0"/>
          </a:p>
        </p:txBody>
      </p:sp>
      <p:cxnSp>
        <p:nvCxnSpPr>
          <p:cNvPr id="56" name="Connector: Elbow 55">
            <a:extLst>
              <a:ext uri="{FF2B5EF4-FFF2-40B4-BE49-F238E27FC236}">
                <a16:creationId xmlns:a16="http://schemas.microsoft.com/office/drawing/2014/main" id="{E6A460BB-8BF1-603C-1DE3-3D90640B85C6}"/>
              </a:ext>
            </a:extLst>
          </p:cNvPr>
          <p:cNvCxnSpPr>
            <a:cxnSpLocks/>
            <a:stCxn id="13" idx="2"/>
            <a:endCxn id="54" idx="1"/>
          </p:cNvCxnSpPr>
          <p:nvPr/>
        </p:nvCxnSpPr>
        <p:spPr>
          <a:xfrm rot="16200000" flipH="1">
            <a:off x="3862743" y="4135521"/>
            <a:ext cx="1417805" cy="6905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F4FD2353-68DB-4B02-F775-8D27FB417DDE}"/>
              </a:ext>
            </a:extLst>
          </p:cNvPr>
          <p:cNvCxnSpPr>
            <a:cxnSpLocks/>
            <a:stCxn id="14" idx="2"/>
            <a:endCxn id="38" idx="1"/>
          </p:cNvCxnSpPr>
          <p:nvPr/>
        </p:nvCxnSpPr>
        <p:spPr>
          <a:xfrm rot="16200000" flipH="1">
            <a:off x="7363839" y="4087237"/>
            <a:ext cx="1416996" cy="7863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86FC9996-3C94-D5B6-0726-7E5A8AADB251}"/>
              </a:ext>
            </a:extLst>
          </p:cNvPr>
          <p:cNvSpPr/>
          <p:nvPr/>
        </p:nvSpPr>
        <p:spPr>
          <a:xfrm>
            <a:off x="356682" y="4477154"/>
            <a:ext cx="3291984" cy="1740439"/>
          </a:xfrm>
          <a:custGeom>
            <a:avLst/>
            <a:gdLst>
              <a:gd name="connsiteX0" fmla="*/ 0 w 2455407"/>
              <a:gd name="connsiteY0" fmla="*/ 1934992 h 1934992"/>
              <a:gd name="connsiteX1" fmla="*/ 1227704 w 2455407"/>
              <a:gd name="connsiteY1" fmla="*/ 0 h 1934992"/>
              <a:gd name="connsiteX2" fmla="*/ 2455407 w 2455407"/>
              <a:gd name="connsiteY2" fmla="*/ 1934992 h 1934992"/>
              <a:gd name="connsiteX3" fmla="*/ 0 w 2455407"/>
              <a:gd name="connsiteY3" fmla="*/ 1934992 h 1934992"/>
              <a:gd name="connsiteX0" fmla="*/ 0 w 2701841"/>
              <a:gd name="connsiteY0" fmla="*/ 1824745 h 1934992"/>
              <a:gd name="connsiteX1" fmla="*/ 1474138 w 2701841"/>
              <a:gd name="connsiteY1" fmla="*/ 0 h 1934992"/>
              <a:gd name="connsiteX2" fmla="*/ 2701841 w 2701841"/>
              <a:gd name="connsiteY2" fmla="*/ 1934992 h 1934992"/>
              <a:gd name="connsiteX3" fmla="*/ 0 w 2701841"/>
              <a:gd name="connsiteY3" fmla="*/ 1824745 h 1934992"/>
              <a:gd name="connsiteX0" fmla="*/ 0 w 2928819"/>
              <a:gd name="connsiteY0" fmla="*/ 1824745 h 2006328"/>
              <a:gd name="connsiteX1" fmla="*/ 1474138 w 2928819"/>
              <a:gd name="connsiteY1" fmla="*/ 0 h 2006328"/>
              <a:gd name="connsiteX2" fmla="*/ 2928819 w 2928819"/>
              <a:gd name="connsiteY2" fmla="*/ 2006328 h 2006328"/>
              <a:gd name="connsiteX3" fmla="*/ 0 w 2928819"/>
              <a:gd name="connsiteY3" fmla="*/ 1824745 h 2006328"/>
              <a:gd name="connsiteX0" fmla="*/ 0 w 2928819"/>
              <a:gd name="connsiteY0" fmla="*/ 1954447 h 2136030"/>
              <a:gd name="connsiteX1" fmla="*/ 1545474 w 2928819"/>
              <a:gd name="connsiteY1" fmla="*/ 0 h 2136030"/>
              <a:gd name="connsiteX2" fmla="*/ 2928819 w 2928819"/>
              <a:gd name="connsiteY2" fmla="*/ 2136030 h 2136030"/>
              <a:gd name="connsiteX3" fmla="*/ 0 w 2928819"/>
              <a:gd name="connsiteY3" fmla="*/ 1954447 h 2136030"/>
              <a:gd name="connsiteX0" fmla="*/ 0 w 3188223"/>
              <a:gd name="connsiteY0" fmla="*/ 1954447 h 1954447"/>
              <a:gd name="connsiteX1" fmla="*/ 1545474 w 3188223"/>
              <a:gd name="connsiteY1" fmla="*/ 0 h 1954447"/>
              <a:gd name="connsiteX2" fmla="*/ 3188223 w 3188223"/>
              <a:gd name="connsiteY2" fmla="*/ 1396728 h 1954447"/>
              <a:gd name="connsiteX3" fmla="*/ 0 w 3188223"/>
              <a:gd name="connsiteY3" fmla="*/ 1954447 h 1954447"/>
              <a:gd name="connsiteX0" fmla="*/ 0 w 3188223"/>
              <a:gd name="connsiteY0" fmla="*/ 1591281 h 1591281"/>
              <a:gd name="connsiteX1" fmla="*/ 1357406 w 3188223"/>
              <a:gd name="connsiteY1" fmla="*/ 0 h 1591281"/>
              <a:gd name="connsiteX2" fmla="*/ 3188223 w 3188223"/>
              <a:gd name="connsiteY2" fmla="*/ 1033562 h 1591281"/>
              <a:gd name="connsiteX3" fmla="*/ 0 w 3188223"/>
              <a:gd name="connsiteY3" fmla="*/ 1591281 h 1591281"/>
              <a:gd name="connsiteX0" fmla="*/ 0 w 3188223"/>
              <a:gd name="connsiteY0" fmla="*/ 1740439 h 1740439"/>
              <a:gd name="connsiteX1" fmla="*/ 1350921 w 3188223"/>
              <a:gd name="connsiteY1" fmla="*/ 0 h 1740439"/>
              <a:gd name="connsiteX2" fmla="*/ 3188223 w 3188223"/>
              <a:gd name="connsiteY2" fmla="*/ 1182720 h 1740439"/>
              <a:gd name="connsiteX3" fmla="*/ 0 w 3188223"/>
              <a:gd name="connsiteY3" fmla="*/ 1740439 h 1740439"/>
              <a:gd name="connsiteX0" fmla="*/ 0 w 3291984"/>
              <a:gd name="connsiteY0" fmla="*/ 1740439 h 1740439"/>
              <a:gd name="connsiteX1" fmla="*/ 1350921 w 3291984"/>
              <a:gd name="connsiteY1" fmla="*/ 0 h 1740439"/>
              <a:gd name="connsiteX2" fmla="*/ 3291984 w 3291984"/>
              <a:gd name="connsiteY2" fmla="*/ 1137324 h 1740439"/>
              <a:gd name="connsiteX3" fmla="*/ 0 w 3291984"/>
              <a:gd name="connsiteY3" fmla="*/ 1740439 h 1740439"/>
            </a:gdLst>
            <a:ahLst/>
            <a:cxnLst>
              <a:cxn ang="0">
                <a:pos x="connsiteX0" y="connsiteY0"/>
              </a:cxn>
              <a:cxn ang="0">
                <a:pos x="connsiteX1" y="connsiteY1"/>
              </a:cxn>
              <a:cxn ang="0">
                <a:pos x="connsiteX2" y="connsiteY2"/>
              </a:cxn>
              <a:cxn ang="0">
                <a:pos x="connsiteX3" y="connsiteY3"/>
              </a:cxn>
            </a:cxnLst>
            <a:rect l="l" t="t" r="r" b="b"/>
            <a:pathLst>
              <a:path w="3291984" h="1740439">
                <a:moveTo>
                  <a:pt x="0" y="1740439"/>
                </a:moveTo>
                <a:lnTo>
                  <a:pt x="1350921" y="0"/>
                </a:lnTo>
                <a:lnTo>
                  <a:pt x="3291984" y="1137324"/>
                </a:lnTo>
                <a:lnTo>
                  <a:pt x="0" y="1740439"/>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L"/>
          </a:p>
        </p:txBody>
      </p:sp>
      <p:cxnSp>
        <p:nvCxnSpPr>
          <p:cNvPr id="134" name="Connector: Elbow 133">
            <a:extLst>
              <a:ext uri="{FF2B5EF4-FFF2-40B4-BE49-F238E27FC236}">
                <a16:creationId xmlns:a16="http://schemas.microsoft.com/office/drawing/2014/main" id="{E5E77B48-CF31-0BCF-15C9-4E81EFBA018E}"/>
              </a:ext>
            </a:extLst>
          </p:cNvPr>
          <p:cNvCxnSpPr>
            <a:cxnSpLocks/>
            <a:stCxn id="14" idx="2"/>
            <a:endCxn id="39" idx="1"/>
          </p:cNvCxnSpPr>
          <p:nvPr/>
        </p:nvCxnSpPr>
        <p:spPr>
          <a:xfrm rot="16200000" flipH="1">
            <a:off x="6965056" y="4486020"/>
            <a:ext cx="2213042" cy="78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1EB1C23-C719-0CE8-0E85-67EBA6ED5DDC}"/>
              </a:ext>
            </a:extLst>
          </p:cNvPr>
          <p:cNvSpPr/>
          <p:nvPr/>
        </p:nvSpPr>
        <p:spPr>
          <a:xfrm>
            <a:off x="6326932" y="2769140"/>
            <a:ext cx="4085617" cy="3664086"/>
          </a:xfrm>
          <a:prstGeom prst="rect">
            <a:avLst/>
          </a:prstGeom>
          <a:solidFill>
            <a:srgbClr val="FFFFFF">
              <a:alpha val="94902"/>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Oval 3">
            <a:extLst>
              <a:ext uri="{FF2B5EF4-FFF2-40B4-BE49-F238E27FC236}">
                <a16:creationId xmlns:a16="http://schemas.microsoft.com/office/drawing/2014/main" id="{C1E471AE-5E1F-8576-634D-FF7DC6818B83}"/>
              </a:ext>
            </a:extLst>
          </p:cNvPr>
          <p:cNvSpPr/>
          <p:nvPr/>
        </p:nvSpPr>
        <p:spPr>
          <a:xfrm>
            <a:off x="1280042" y="3771897"/>
            <a:ext cx="1156780" cy="1156780"/>
          </a:xfrm>
          <a:prstGeom prst="ellipse">
            <a:avLst/>
          </a:prstGeom>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 x, y, z, c0, d0, w, f…</a:t>
            </a:r>
            <a:endParaRPr lang="en-IL" dirty="0"/>
          </a:p>
        </p:txBody>
      </p:sp>
      <p:cxnSp>
        <p:nvCxnSpPr>
          <p:cNvPr id="8" name="Straight Connector 7">
            <a:extLst>
              <a:ext uri="{FF2B5EF4-FFF2-40B4-BE49-F238E27FC236}">
                <a16:creationId xmlns:a16="http://schemas.microsoft.com/office/drawing/2014/main" id="{CEAA6AE8-0668-7031-6337-E3E6D42CC539}"/>
              </a:ext>
            </a:extLst>
          </p:cNvPr>
          <p:cNvCxnSpPr>
            <a:stCxn id="4" idx="3"/>
          </p:cNvCxnSpPr>
          <p:nvPr/>
        </p:nvCxnSpPr>
        <p:spPr>
          <a:xfrm flipH="1">
            <a:off x="500599" y="4759270"/>
            <a:ext cx="948850" cy="115068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C32924F-DFCD-9A92-E130-4FD76DF61AB5}"/>
              </a:ext>
            </a:extLst>
          </p:cNvPr>
          <p:cNvCxnSpPr>
            <a:cxnSpLocks/>
            <a:stCxn id="4" idx="5"/>
          </p:cNvCxnSpPr>
          <p:nvPr/>
        </p:nvCxnSpPr>
        <p:spPr>
          <a:xfrm>
            <a:off x="2267415" y="4759270"/>
            <a:ext cx="1394348" cy="846083"/>
          </a:xfrm>
          <a:prstGeom prst="line">
            <a:avLst/>
          </a:prstGeom>
        </p:spPr>
        <p:style>
          <a:lnRef idx="1">
            <a:schemeClr val="dk1"/>
          </a:lnRef>
          <a:fillRef idx="0">
            <a:schemeClr val="dk1"/>
          </a:fillRef>
          <a:effectRef idx="0">
            <a:schemeClr val="dk1"/>
          </a:effectRef>
          <a:fontRef idx="minor">
            <a:schemeClr val="tx1"/>
          </a:fontRef>
        </p:style>
      </p:cxnSp>
      <p:pic>
        <p:nvPicPr>
          <p:cNvPr id="16" name="Graphic 15" descr="Crown outline">
            <a:extLst>
              <a:ext uri="{FF2B5EF4-FFF2-40B4-BE49-F238E27FC236}">
                <a16:creationId xmlns:a16="http://schemas.microsoft.com/office/drawing/2014/main" id="{D0E12322-5B02-483F-7976-ACA51F195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0503" y="2994794"/>
            <a:ext cx="914400" cy="914400"/>
          </a:xfrm>
          <a:prstGeom prst="rect">
            <a:avLst/>
          </a:prstGeom>
          <a:scene3d>
            <a:camera prst="orthographicFront"/>
            <a:lightRig rig="threePt" dir="t"/>
          </a:scene3d>
          <a:sp3d>
            <a:bevelT w="165100" prst="coolSlant"/>
          </a:sp3d>
        </p:spPr>
      </p:pic>
      <p:sp>
        <p:nvSpPr>
          <p:cNvPr id="5" name="TextBox 4">
            <a:extLst>
              <a:ext uri="{FF2B5EF4-FFF2-40B4-BE49-F238E27FC236}">
                <a16:creationId xmlns:a16="http://schemas.microsoft.com/office/drawing/2014/main" id="{4D536D26-E0F1-8C56-43E8-91A8E0AC09AB}"/>
              </a:ext>
            </a:extLst>
          </p:cNvPr>
          <p:cNvSpPr txBox="1"/>
          <p:nvPr/>
        </p:nvSpPr>
        <p:spPr>
          <a:xfrm>
            <a:off x="7507075" y="2769140"/>
            <a:ext cx="4523625" cy="3970318"/>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struct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ts_vertex</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y</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z</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xk</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//bending rigidity</a:t>
            </a:r>
          </a:p>
          <a:p>
            <a:r>
              <a:rPr lang="en-US" sz="1400" dirty="0">
                <a:solidFill>
                  <a:srgbClr val="4EC9B0"/>
                </a:solidFill>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xk2</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//gaussian rigidity</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w</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binding strength</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spon. curvature</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 force magnitude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dirty="0">
                <a:solidFill>
                  <a:srgbClr val="9CDCFE"/>
                </a:solidFill>
                <a:latin typeface="Consolas" panose="020B0609020204030204" pitchFamily="49" charset="0"/>
              </a:rPr>
              <a:t>d</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spon. Deviator</a:t>
            </a: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dirty="0">
                <a:solidFill>
                  <a:srgbClr val="9CDCFE"/>
                </a:solidFill>
                <a:latin typeface="Consolas" panose="020B0609020204030204" pitchFamily="49" charset="0"/>
              </a:rPr>
              <a:t>ad_w</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adhesion strength</a:t>
            </a:r>
          </a:p>
          <a:p>
            <a:r>
              <a:rPr lang="en-US" sz="1400" b="0" dirty="0">
                <a:solidFill>
                  <a:srgbClr val="4EC9B0"/>
                </a:solidFill>
                <a:effectLst/>
                <a:latin typeface="Consolas" panose="020B0609020204030204" pitchFamily="49" charset="0"/>
              </a:rPr>
              <a:t>    ts_flag</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type</a:t>
            </a:r>
            <a:r>
              <a:rPr lang="en-US" sz="1400" b="0" dirty="0">
                <a:solidFill>
                  <a:srgbClr val="CCCCCC"/>
                </a:solidFill>
                <a:effectLst/>
                <a:latin typeface="Consolas" panose="020B0609020204030204" pitchFamily="49" charset="0"/>
              </a:rPr>
              <a:t>;</a:t>
            </a:r>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    </a:t>
            </a:r>
            <a:r>
              <a:rPr lang="en-US" sz="1400" b="0" dirty="0">
                <a:solidFill>
                  <a:srgbClr val="CCCCCC"/>
                </a:solidFill>
                <a:effectLst/>
                <a:latin typeface="Consolas" panose="020B0609020204030204" pitchFamily="49" charset="0"/>
              </a:rPr>
              <a:t>...</a:t>
            </a:r>
          </a:p>
          <a:p>
            <a:r>
              <a:rPr lang="en-US" sz="1400" b="0" dirty="0">
                <a:solidFill>
                  <a:srgbClr val="4EC9B0"/>
                </a:solidFill>
                <a:effectLst/>
                <a:latin typeface="Consolas" panose="020B0609020204030204" pitchFamily="49" charset="0"/>
              </a:rPr>
              <a:t>    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energy</a:t>
            </a:r>
            <a:r>
              <a:rPr lang="en-US" sz="1400" b="0" dirty="0">
                <a:solidFill>
                  <a:srgbClr val="CCCCCC"/>
                </a:solidFill>
                <a:effectLst/>
                <a:latin typeface="Consolas" panose="020B0609020204030204" pitchFamily="49" charset="0"/>
              </a:rPr>
              <a:t>;</a:t>
            </a:r>
            <a:endParaRPr lang="en-US" sz="1400" b="0" dirty="0">
              <a:solidFill>
                <a:srgbClr val="6A9955"/>
              </a:solidFill>
              <a:effectLst/>
              <a:latin typeface="Consolas" panose="020B0609020204030204" pitchFamily="49" charset="0"/>
            </a:endParaRPr>
          </a:p>
          <a:p>
            <a:r>
              <a:rPr lang="en-US" sz="1400" b="0" dirty="0">
                <a:solidFill>
                  <a:srgbClr val="4EC9B0"/>
                </a:solidFill>
                <a:effectLst/>
                <a:latin typeface="Consolas" panose="020B0609020204030204" pitchFamily="49" charset="0"/>
              </a:rPr>
              <a:t>    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nx</a:t>
            </a:r>
            <a:r>
              <a:rPr lang="en-US" sz="1400" b="0" dirty="0">
                <a:solidFill>
                  <a:srgbClr val="CCCCCC"/>
                </a:solidFill>
                <a:effectLst/>
                <a:latin typeface="Consolas" panose="020B0609020204030204" pitchFamily="49" charset="0"/>
              </a:rPr>
              <a:t>;</a:t>
            </a:r>
            <a:r>
              <a:rPr lang="en-US" sz="1400" b="0" dirty="0">
                <a:solidFill>
                  <a:srgbClr val="6A9955"/>
                </a:solidFill>
                <a:effectLst/>
                <a:latin typeface="Consolas" panose="020B0609020204030204" pitchFamily="49" charset="0"/>
              </a:rPr>
              <a:t>   //normal</a:t>
            </a:r>
            <a:endParaRPr lang="en-US" sz="1400" dirty="0">
              <a:solidFill>
                <a:srgbClr val="CCCCCC"/>
              </a:solidFill>
              <a:latin typeface="Consolas" panose="020B0609020204030204" pitchFamily="49" charset="0"/>
            </a:endParaRPr>
          </a:p>
          <a:p>
            <a:r>
              <a:rPr lang="en-US" sz="1400" b="0" dirty="0">
                <a:solidFill>
                  <a:srgbClr val="4EC9B0"/>
                </a:solidFill>
                <a:effectLst/>
                <a:latin typeface="Consolas" panose="020B0609020204030204" pitchFamily="49" charset="0"/>
              </a:rPr>
              <a:t>    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ny</a:t>
            </a:r>
            <a:r>
              <a:rPr lang="en-US" sz="1400" b="0" dirty="0">
                <a:solidFill>
                  <a:srgbClr val="CCCCCC"/>
                </a:solidFill>
                <a:effectLst/>
                <a:latin typeface="Consolas" panose="020B0609020204030204" pitchFamily="49" charset="0"/>
              </a:rPr>
              <a:t>;</a:t>
            </a:r>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    </a:t>
            </a:r>
            <a:r>
              <a:rPr lang="en-US" sz="1400" b="0" dirty="0">
                <a:solidFill>
                  <a:srgbClr val="4EC9B0"/>
                </a:solidFill>
                <a:effectLst/>
                <a:latin typeface="Consolas" panose="020B0609020204030204" pitchFamily="49" charset="0"/>
              </a:rPr>
              <a:t>ts_double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nz</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908040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1941</Words>
  <Application>Microsoft Office PowerPoint</Application>
  <PresentationFormat>Widescreen</PresentationFormat>
  <Paragraphs>275</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Consolas</vt:lpstr>
      <vt:lpstr>Office Theme</vt:lpstr>
      <vt:lpstr>The Cluster-Trisurf Program</vt:lpstr>
      <vt:lpstr>Cluster-Trisurf version</vt:lpstr>
      <vt:lpstr>Cluster-Trisurf structure</vt:lpstr>
      <vt:lpstr>Cluster-Trisurf structure</vt:lpstr>
      <vt:lpstr>Cluster-Trisurf structure</vt:lpstr>
      <vt:lpstr>Cluster-Trisurf structure</vt:lpstr>
      <vt:lpstr>Cluster-Trisurf structure</vt:lpstr>
      <vt:lpstr>Cluster-Trisurf structure</vt:lpstr>
      <vt:lpstr>Cluster-Trisurf structure</vt:lpstr>
      <vt:lpstr>Cluster-Trisurf structure</vt:lpstr>
      <vt:lpstr>Simulation lifecycle</vt:lpstr>
      <vt:lpstr>--force-from-tape</vt:lpstr>
      <vt:lpstr>Regular run</vt:lpstr>
      <vt:lpstr>--Restore-from-vtk</vt:lpstr>
      <vt:lpstr>Monte Carlo iterations</vt:lpstr>
      <vt:lpstr>Monte Carlo iterations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Cluster-trisurf</dc:title>
  <dc:creator>Yoav Ravid</dc:creator>
  <cp:lastModifiedBy>Yoav Ravid</cp:lastModifiedBy>
  <cp:revision>42</cp:revision>
  <dcterms:created xsi:type="dcterms:W3CDTF">2023-06-04T07:32:30Z</dcterms:created>
  <dcterms:modified xsi:type="dcterms:W3CDTF">2023-06-18T14:16:39Z</dcterms:modified>
</cp:coreProperties>
</file>