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6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042" autoAdjust="0"/>
    <p:restoredTop sz="94640"/>
  </p:normalViewPr>
  <p:slideViewPr>
    <p:cSldViewPr snapToGrid="0">
      <p:cViewPr varScale="1">
        <p:scale>
          <a:sx n="65" d="100"/>
          <a:sy n="65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26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6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9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8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3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0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7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5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7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040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45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books.org/wiki/%D7%90%D7%91%D7%98%D7%97%D7%AA_%D7%9E%D7%99%D7%93%D7%A2/%D7%A1%D7%99%D7%A1%D7%9E%D7%90%D7%95%D7%AA_%D7%95%D7%90%D7%99%D7%9A_%D7%9C%D7%A9%D7%9E%D7%95%D7%A8_%D7%A2%D7%9C%D7%99%D7%94%D7%9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books.org/wiki/%D7%90%D7%91%D7%98%D7%97%D7%AA_%D7%9E%D7%99%D7%93%D7%A2/%D7%A1%D7%99%D7%A1%D7%9E%D7%90%D7%95%D7%AA_%D7%95%D7%90%D7%99%D7%9A_%D7%9C%D7%A9%D7%9E%D7%95%D7%A8_%D7%A2%D7%9C%D7%99%D7%94%D7%9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books.org/wiki/%D7%90%D7%91%D7%98%D7%97%D7%AA_%D7%9E%D7%99%D7%93%D7%A2/%D7%A1%D7%99%D7%A1%D7%9E%D7%90%D7%95%D7%AA_%D7%95%D7%90%D7%99%D7%9A_%D7%9C%D7%A9%D7%9E%D7%95%D7%A8_%D7%A2%D7%9C%D7%99%D7%94%D7%9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lexsychev27@gmail.com" TargetMode="External"/><Relationship Id="rId2" Type="http://schemas.openxmlformats.org/officeDocument/2006/relationships/hyperlink" Target="mailto:Yoav574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.wikibooks.org/wiki/%D7%90%D7%91%D7%98%D7%97%D7%AA_%D7%9E%D7%99%D7%93%D7%A2/%D7%A1%D7%99%D7%A1%D7%9E%D7%90%D7%95%D7%AA_%D7%95%D7%90%D7%99%D7%9A_%D7%9C%D7%A9%D7%9E%D7%95%D7%A8_%D7%A2%D7%9C%D7%99%D7%94%D7%9F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טעינת רכב חשמלי - המדריך המלא – EV Magazine | מגזין רכב חשמלי">
            <a:extLst>
              <a:ext uri="{FF2B5EF4-FFF2-40B4-BE49-F238E27FC236}">
                <a16:creationId xmlns:a16="http://schemas.microsoft.com/office/drawing/2014/main" id="{9DA2C281-6907-D0F2-9E8A-989A84868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" b="15434"/>
          <a:stretch/>
        </p:blipFill>
        <p:spPr bwMode="auto">
          <a:xfrm>
            <a:off x="20" y="-3"/>
            <a:ext cx="12191979" cy="685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15C0532-CED2-AFF5-7BFE-24FC96FA4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2160573"/>
            <a:ext cx="5379180" cy="3661387"/>
          </a:xfrm>
        </p:spPr>
        <p:txBody>
          <a:bodyPr anchor="b">
            <a:normAutofit/>
          </a:bodyPr>
          <a:lstStyle/>
          <a:p>
            <a:r>
              <a:rPr lang="he-IL" sz="4800" dirty="0">
                <a:solidFill>
                  <a:srgbClr val="FFFFFF"/>
                </a:solidFill>
              </a:rPr>
              <a:t>תדלוק בטוח</a:t>
            </a:r>
          </a:p>
          <a:p>
            <a:r>
              <a:rPr lang="he-IL" sz="2400" dirty="0">
                <a:solidFill>
                  <a:srgbClr val="FFFFFF"/>
                </a:solidFill>
              </a:rPr>
              <a:t> למכונית חשמלית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3EC6B8-1CDF-35CE-06BD-D38324DB6DC6}"/>
              </a:ext>
            </a:extLst>
          </p:cNvPr>
          <p:cNvSpPr txBox="1"/>
          <p:nvPr/>
        </p:nvSpPr>
        <p:spPr>
          <a:xfrm>
            <a:off x="6522181" y="710955"/>
            <a:ext cx="4521200" cy="830997"/>
          </a:xfrm>
          <a:prstGeom prst="rect">
            <a:avLst/>
          </a:prstGeom>
          <a:noFill/>
          <a:effectLst>
            <a:glow rad="127000">
              <a:schemeClr val="bg1"/>
            </a:glow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>
                <a:solidFill>
                  <a:schemeClr val="bg1"/>
                </a:solidFill>
              </a:rPr>
              <a:t>יואב אוזן</a:t>
            </a:r>
          </a:p>
          <a:p>
            <a:pPr marL="0" algn="r" defTabSz="914400" rtl="1" eaLnBrk="1" latinLnBrk="0" hangingPunct="1"/>
            <a:r>
              <a:rPr lang="he-IL" sz="2400" dirty="0">
                <a:solidFill>
                  <a:schemeClr val="bg1"/>
                </a:solidFill>
              </a:rPr>
              <a:t>אלכסנדר סיצ</a:t>
            </a:r>
            <a:r>
              <a:rPr lang="en-US" sz="2400" dirty="0">
                <a:solidFill>
                  <a:schemeClr val="bg1"/>
                </a:solidFill>
              </a:rPr>
              <a:t>'</a:t>
            </a:r>
            <a:r>
              <a:rPr lang="he-IL" sz="2400" dirty="0">
                <a:solidFill>
                  <a:schemeClr val="bg1"/>
                </a:solidFill>
              </a:rPr>
              <a:t>וב</a:t>
            </a:r>
            <a:endParaRPr lang="en-IL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DECFB-8222-047A-72EF-EE0E74BB7E48}"/>
              </a:ext>
            </a:extLst>
          </p:cNvPr>
          <p:cNvSpPr txBox="1"/>
          <p:nvPr/>
        </p:nvSpPr>
        <p:spPr>
          <a:xfrm>
            <a:off x="11243733" y="218173"/>
            <a:ext cx="81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בס״ד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4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556136B-F847-4828-9D7C-3A2F2118B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203" y="-4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C98A75E-CAFC-5BA8-1806-156BD947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099"/>
            <a:ext cx="3965840" cy="1455911"/>
          </a:xfrm>
        </p:spPr>
        <p:txBody>
          <a:bodyPr anchor="t">
            <a:normAutofit/>
          </a:bodyPr>
          <a:lstStyle/>
          <a:p>
            <a:r>
              <a:rPr lang="he-IL" b="1" u="sng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ניתוחי אבטחה</a:t>
            </a:r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85CCB64-1DD6-F1DD-BD9D-CCE1811C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8130" y="359617"/>
            <a:ext cx="2054446" cy="2054446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BB637A-6931-4668-DDDB-F5998719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0" y="2773680"/>
            <a:ext cx="9093200" cy="3088638"/>
          </a:xfrm>
        </p:spPr>
        <p:txBody>
          <a:bodyPr anchor="b">
            <a:normAutofit/>
          </a:bodyPr>
          <a:lstStyle/>
          <a:p>
            <a:pPr marL="0" marR="0" algn="r" rtl="1">
              <a:lnSpc>
                <a:spcPct val="110000"/>
              </a:lnSpc>
              <a:spcBef>
                <a:spcPts val="500"/>
              </a:spcBef>
              <a:spcAft>
                <a:spcPts val="1000"/>
              </a:spcAft>
            </a:pPr>
            <a:r>
              <a:rPr lang="he-IL" sz="16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ישנם </a:t>
            </a:r>
            <a:r>
              <a:rPr lang="he-IL" sz="1600" dirty="0"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ארבעה</a:t>
            </a:r>
            <a:r>
              <a:rPr lang="he-IL" sz="16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 תהלכים שצריכים אבטחה בפרויקט זה-</a:t>
            </a:r>
            <a:endParaRPr lang="en-US" sz="16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+mj-cs"/>
              <a:buAutoNum type="hebrew2Minus"/>
            </a:pPr>
            <a:r>
              <a:rPr lang="he-IL" sz="16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קבלת הנתונים באופן בטוח.                                          </a:t>
            </a:r>
            <a:endParaRPr lang="en-US" sz="16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cs"/>
              <a:buAutoNum type="hebrew2Minus"/>
            </a:pPr>
            <a:endParaRPr lang="he-IL" sz="16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cs"/>
              <a:buAutoNum type="hebrew2Minus"/>
            </a:pPr>
            <a:r>
              <a:rPr lang="he-IL" sz="16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שמירת הנתונים  במקום בטוח.</a:t>
            </a:r>
            <a:endParaRPr lang="en-US" sz="16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cs"/>
              <a:buAutoNum type="hebrew2Minus"/>
            </a:pPr>
            <a:endParaRPr lang="he-IL" sz="16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cs"/>
              <a:buAutoNum type="hebrew2Minus"/>
            </a:pPr>
            <a:r>
              <a:rPr lang="he-IL" sz="16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העברת הנתונים אל השרת בצורה בטוחה .</a:t>
            </a:r>
            <a:endParaRPr lang="en-US" sz="16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+mj-cs"/>
              <a:buAutoNum type="hebrew2Minus"/>
            </a:pPr>
            <a:endParaRPr lang="he-IL" sz="16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+mj-cs"/>
              <a:buAutoNum type="hebrew2Minus"/>
            </a:pPr>
            <a:r>
              <a:rPr lang="he-IL" sz="16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אימות שאכן מדובר בלקוח ולא באדם זר.</a:t>
            </a:r>
            <a:endParaRPr lang="en-US" sz="16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algn="r">
              <a:lnSpc>
                <a:spcPct val="110000"/>
              </a:lnSpc>
            </a:pPr>
            <a:endParaRPr lang="he-IL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997AC9-EE0E-4715-BB2E-3B72C08A9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69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391DB8F-CD1E-4B48-81D6-9781BA3F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3268" y="-1"/>
            <a:ext cx="9098732" cy="6858000"/>
          </a:xfrm>
          <a:custGeom>
            <a:avLst/>
            <a:gdLst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6873692 w 9098732"/>
              <a:gd name="connsiteY2" fmla="*/ 1553955 h 6858000"/>
              <a:gd name="connsiteX3" fmla="*/ 8235629 w 9098732"/>
              <a:gd name="connsiteY3" fmla="*/ 4 h 6858000"/>
              <a:gd name="connsiteX4" fmla="*/ 8235630 w 9098732"/>
              <a:gd name="connsiteY4" fmla="*/ 2 h 6858000"/>
              <a:gd name="connsiteX5" fmla="*/ 8235632 w 9098732"/>
              <a:gd name="connsiteY5" fmla="*/ 0 h 6858000"/>
              <a:gd name="connsiteX6" fmla="*/ 9098732 w 9098732"/>
              <a:gd name="connsiteY6" fmla="*/ 0 h 6858000"/>
              <a:gd name="connsiteX7" fmla="*/ 9098732 w 9098732"/>
              <a:gd name="connsiteY7" fmla="*/ 6858000 h 6858000"/>
              <a:gd name="connsiteX8" fmla="*/ 6873692 w 9098732"/>
              <a:gd name="connsiteY8" fmla="*/ 6858000 h 6858000"/>
              <a:gd name="connsiteX9" fmla="*/ 2225040 w 9098732"/>
              <a:gd name="connsiteY9" fmla="*/ 6858000 h 6858000"/>
              <a:gd name="connsiteX10" fmla="*/ 0 w 9098732"/>
              <a:gd name="connsiteY10" fmla="*/ 6858000 h 6858000"/>
              <a:gd name="connsiteX11" fmla="*/ 6010589 w 9098732"/>
              <a:gd name="connsiteY11" fmla="*/ 4 h 6858000"/>
              <a:gd name="connsiteX12" fmla="*/ 6010590 w 9098732"/>
              <a:gd name="connsiteY12" fmla="*/ 2 h 6858000"/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8235629 w 9098732"/>
              <a:gd name="connsiteY2" fmla="*/ 4 h 6858000"/>
              <a:gd name="connsiteX3" fmla="*/ 8235630 w 9098732"/>
              <a:gd name="connsiteY3" fmla="*/ 2 h 6858000"/>
              <a:gd name="connsiteX4" fmla="*/ 8235632 w 9098732"/>
              <a:gd name="connsiteY4" fmla="*/ 0 h 6858000"/>
              <a:gd name="connsiteX5" fmla="*/ 9098732 w 9098732"/>
              <a:gd name="connsiteY5" fmla="*/ 0 h 6858000"/>
              <a:gd name="connsiteX6" fmla="*/ 9098732 w 9098732"/>
              <a:gd name="connsiteY6" fmla="*/ 6858000 h 6858000"/>
              <a:gd name="connsiteX7" fmla="*/ 6873692 w 9098732"/>
              <a:gd name="connsiteY7" fmla="*/ 6858000 h 6858000"/>
              <a:gd name="connsiteX8" fmla="*/ 2225040 w 9098732"/>
              <a:gd name="connsiteY8" fmla="*/ 6858000 h 6858000"/>
              <a:gd name="connsiteX9" fmla="*/ 0 w 9098732"/>
              <a:gd name="connsiteY9" fmla="*/ 6858000 h 6858000"/>
              <a:gd name="connsiteX10" fmla="*/ 6010589 w 9098732"/>
              <a:gd name="connsiteY10" fmla="*/ 4 h 6858000"/>
              <a:gd name="connsiteX11" fmla="*/ 6010590 w 9098732"/>
              <a:gd name="connsiteY11" fmla="*/ 2 h 6858000"/>
              <a:gd name="connsiteX12" fmla="*/ 6010592 w 9098732"/>
              <a:gd name="connsiteY12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8235632 w 9098732"/>
              <a:gd name="connsiteY3" fmla="*/ 0 h 6858000"/>
              <a:gd name="connsiteX4" fmla="*/ 9098732 w 9098732"/>
              <a:gd name="connsiteY4" fmla="*/ 0 h 6858000"/>
              <a:gd name="connsiteX5" fmla="*/ 9098732 w 9098732"/>
              <a:gd name="connsiteY5" fmla="*/ 6858000 h 6858000"/>
              <a:gd name="connsiteX6" fmla="*/ 6873692 w 9098732"/>
              <a:gd name="connsiteY6" fmla="*/ 6858000 h 6858000"/>
              <a:gd name="connsiteX7" fmla="*/ 2225040 w 9098732"/>
              <a:gd name="connsiteY7" fmla="*/ 6858000 h 6858000"/>
              <a:gd name="connsiteX8" fmla="*/ 0 w 9098732"/>
              <a:gd name="connsiteY8" fmla="*/ 6858000 h 6858000"/>
              <a:gd name="connsiteX9" fmla="*/ 6010589 w 9098732"/>
              <a:gd name="connsiteY9" fmla="*/ 4 h 6858000"/>
              <a:gd name="connsiteX10" fmla="*/ 6010590 w 9098732"/>
              <a:gd name="connsiteY10" fmla="*/ 2 h 6858000"/>
              <a:gd name="connsiteX11" fmla="*/ 6010592 w 9098732"/>
              <a:gd name="connsiteY11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6873692 w 9098732"/>
              <a:gd name="connsiteY5" fmla="*/ 6858000 h 6858000"/>
              <a:gd name="connsiteX6" fmla="*/ 2225040 w 9098732"/>
              <a:gd name="connsiteY6" fmla="*/ 6858000 h 6858000"/>
              <a:gd name="connsiteX7" fmla="*/ 0 w 9098732"/>
              <a:gd name="connsiteY7" fmla="*/ 6858000 h 6858000"/>
              <a:gd name="connsiteX8" fmla="*/ 6010589 w 9098732"/>
              <a:gd name="connsiteY8" fmla="*/ 4 h 6858000"/>
              <a:gd name="connsiteX9" fmla="*/ 6010590 w 9098732"/>
              <a:gd name="connsiteY9" fmla="*/ 2 h 6858000"/>
              <a:gd name="connsiteX10" fmla="*/ 6010592 w 9098732"/>
              <a:gd name="connsiteY10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2225040 w 9098732"/>
              <a:gd name="connsiteY5" fmla="*/ 6858000 h 6858000"/>
              <a:gd name="connsiteX6" fmla="*/ 0 w 9098732"/>
              <a:gd name="connsiteY6" fmla="*/ 6858000 h 6858000"/>
              <a:gd name="connsiteX7" fmla="*/ 6010589 w 9098732"/>
              <a:gd name="connsiteY7" fmla="*/ 4 h 6858000"/>
              <a:gd name="connsiteX8" fmla="*/ 6010590 w 9098732"/>
              <a:gd name="connsiteY8" fmla="*/ 2 h 6858000"/>
              <a:gd name="connsiteX9" fmla="*/ 6010592 w 9098732"/>
              <a:gd name="connsiteY9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0 w 9098732"/>
              <a:gd name="connsiteY5" fmla="*/ 6858000 h 6858000"/>
              <a:gd name="connsiteX6" fmla="*/ 6010589 w 9098732"/>
              <a:gd name="connsiteY6" fmla="*/ 4 h 6858000"/>
              <a:gd name="connsiteX7" fmla="*/ 6010590 w 9098732"/>
              <a:gd name="connsiteY7" fmla="*/ 2 h 6858000"/>
              <a:gd name="connsiteX8" fmla="*/ 6010592 w 909873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83D7196-09C4-C8DE-3FBF-03C25F4B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619" y="450456"/>
            <a:ext cx="3567880" cy="31931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200" cap="all" spc="300" dirty="0"/>
              <a:t>תרשים המתאר את צורת העבודה של התוכנית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52EE4A3-FB18-3D8D-0DB1-CBA711FB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85" y="208375"/>
            <a:ext cx="8170606" cy="64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3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1E7B2-3D65-0DBE-A46F-05770EB3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266" y="870566"/>
            <a:ext cx="3894412" cy="1916773"/>
          </a:xfrm>
        </p:spPr>
        <p:txBody>
          <a:bodyPr anchor="t">
            <a:normAutofit/>
          </a:bodyPr>
          <a:lstStyle/>
          <a:p>
            <a:r>
              <a:rPr lang="he-IL" dirty="0"/>
              <a:t>עמידה ביעדי הבטחה</a:t>
            </a:r>
            <a:endParaRPr lang="en-IL" dirty="0"/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A0C89A35-6199-61C6-8CC2-C8D425AAB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88128" y="275929"/>
            <a:ext cx="1810342" cy="18103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3A92A-CB64-A7EE-27B0-94F6E4C5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33" y="2506138"/>
            <a:ext cx="6561667" cy="3208862"/>
          </a:xfrm>
        </p:spPr>
        <p:txBody>
          <a:bodyPr anchor="b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sz="1400" dirty="0"/>
          </a:p>
          <a:p>
            <a:pPr marL="342900" marR="0" lvl="0" indent="-342900" algn="r" rtl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+mj-cs"/>
              <a:buAutoNum type="hebrew2Minus"/>
            </a:pPr>
            <a:r>
              <a:rPr lang="he-IL" sz="2400" dirty="0"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קבלת הנתונים באופן בטוח</a:t>
            </a:r>
            <a:r>
              <a:rPr lang="he-IL" sz="1400" dirty="0"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.                                          </a:t>
            </a:r>
            <a:endParaRPr lang="en-US" sz="1400" dirty="0"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cs"/>
              <a:buAutoNum type="hebrew2Minus"/>
            </a:pPr>
            <a:endParaRPr lang="he-IL" sz="1400" dirty="0"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cs"/>
              <a:buAutoNum type="hebrew2Minus"/>
            </a:pPr>
            <a:r>
              <a:rPr lang="he-IL" sz="2400" dirty="0"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שמירת הנתונים  במקום בטוח.</a:t>
            </a:r>
            <a:endParaRPr lang="en-US" sz="2400" dirty="0"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cs"/>
              <a:buAutoNum type="hebrew2Minus"/>
            </a:pPr>
            <a:endParaRPr lang="he-IL" sz="1400" dirty="0"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cs"/>
              <a:buAutoNum type="hebrew2Minus"/>
            </a:pPr>
            <a:r>
              <a:rPr lang="he-IL" sz="2400" dirty="0"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העברת הנתונים אל השרת בצורה בטוחה .</a:t>
            </a:r>
            <a:endParaRPr lang="en-US" sz="2400" dirty="0"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+mj-cs"/>
              <a:buAutoNum type="hebrew2Minus"/>
            </a:pPr>
            <a:endParaRPr lang="he-IL" dirty="0"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+mj-cs"/>
              <a:buAutoNum type="hebrew2Minus"/>
            </a:pPr>
            <a:r>
              <a:rPr lang="he-IL" sz="2400" dirty="0"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אימות שאכן מדובר בלקוח ולא באדם זר.</a:t>
            </a:r>
            <a:endParaRPr lang="en-US" sz="2400" dirty="0"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228600" indent="-228600" algn="r" defTabSz="914400" rtl="1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sz="1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y 9">
            <a:extLst>
              <a:ext uri="{FF2B5EF4-FFF2-40B4-BE49-F238E27FC236}">
                <a16:creationId xmlns:a16="http://schemas.microsoft.com/office/drawing/2014/main" id="{018B0E61-436B-B6E4-9C73-8398268FB1BF}"/>
              </a:ext>
            </a:extLst>
          </p:cNvPr>
          <p:cNvSpPr/>
          <p:nvPr/>
        </p:nvSpPr>
        <p:spPr>
          <a:xfrm flipH="1">
            <a:off x="4557744" y="2429675"/>
            <a:ext cx="700779" cy="715329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4C89ED90-E985-FE3A-8E21-AA539ABCF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4667" y="3837142"/>
            <a:ext cx="578011" cy="694715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832099D2-7C32-C580-B654-3F37B091C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7023" y="4641700"/>
            <a:ext cx="578011" cy="774606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EBAD257C-9887-428A-5281-FCDEC7561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4667" y="3184478"/>
            <a:ext cx="578011" cy="73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0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BD5D8D-131E-46C9-8ED3-18B799429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1942" y="0"/>
            <a:ext cx="9100058" cy="6858000"/>
          </a:xfrm>
          <a:custGeom>
            <a:avLst/>
            <a:gdLst>
              <a:gd name="connsiteX0" fmla="*/ 6010592 w 9100058"/>
              <a:gd name="connsiteY0" fmla="*/ 0 h 6858000"/>
              <a:gd name="connsiteX1" fmla="*/ 9100058 w 9100058"/>
              <a:gd name="connsiteY1" fmla="*/ 0 h 6858000"/>
              <a:gd name="connsiteX2" fmla="*/ 9100058 w 9100058"/>
              <a:gd name="connsiteY2" fmla="*/ 6858000 h 6858000"/>
              <a:gd name="connsiteX3" fmla="*/ 0 w 9100058"/>
              <a:gd name="connsiteY3" fmla="*/ 6858000 h 6858000"/>
              <a:gd name="connsiteX4" fmla="*/ 6010589 w 9100058"/>
              <a:gd name="connsiteY4" fmla="*/ 4 h 6858000"/>
              <a:gd name="connsiteX5" fmla="*/ 6010590 w 9100058"/>
              <a:gd name="connsiteY5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0058" h="6858000">
                <a:moveTo>
                  <a:pt x="6010592" y="0"/>
                </a:moveTo>
                <a:lnTo>
                  <a:pt x="9100058" y="0"/>
                </a:lnTo>
                <a:lnTo>
                  <a:pt x="9100058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5C40-DD56-CEBF-020C-4966B43B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57" y="4369526"/>
            <a:ext cx="5946841" cy="1502228"/>
          </a:xfrm>
        </p:spPr>
        <p:txBody>
          <a:bodyPr anchor="b">
            <a:normAutofit/>
          </a:bodyPr>
          <a:lstStyle/>
          <a:p>
            <a:pPr algn="r" defTabSz="914400" rtl="1" eaLnBrk="1" latinLnBrk="0" hangingPunct="1">
              <a:spcBef>
                <a:spcPct val="0"/>
              </a:spcBef>
              <a:buNone/>
            </a:pPr>
            <a:r>
              <a:rPr lang="he-IL" dirty="0"/>
              <a:t>פתרון לבעיית קבלת הנתונים באופן בטוח </a:t>
            </a:r>
            <a:endParaRPr lang="en-IL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B503A9-8C9C-8393-3943-CEC6BC12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5435"/>
            <a:ext cx="5350933" cy="3801291"/>
          </a:xfrm>
        </p:spPr>
        <p:txBody>
          <a:bodyPr anchor="t">
            <a:normAutofit/>
          </a:bodyPr>
          <a:lstStyle/>
          <a:p>
            <a:pPr marL="228600" indent="-228600" defTabSz="914400" rtl="1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400" dirty="0"/>
              <a:t>יש ליצור חלון הקלדת נתונים בטכנולוגיה בטוחה שנלמדה בסוף הקורס כך שלמערכת הפעלה אין גישה לחלון זה.</a:t>
            </a:r>
          </a:p>
          <a:p>
            <a:pPr marL="228600" indent="-228600" defTabSz="914400" rtl="1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400" dirty="0"/>
              <a:t>יש ליצור קו העברת נתונים מחלון זה ישר  ל – </a:t>
            </a:r>
            <a:r>
              <a:rPr lang="en-US" sz="2400" dirty="0"/>
              <a:t>TEE</a:t>
            </a:r>
            <a:r>
              <a:rPr lang="he-IL" sz="2400" dirty="0"/>
              <a:t> שלא דרך אפליקציית </a:t>
            </a:r>
            <a:r>
              <a:rPr lang="en-US" sz="2400" dirty="0"/>
              <a:t>HOST </a:t>
            </a:r>
            <a:r>
              <a:rPr lang="he-IL" sz="2400" dirty="0"/>
              <a:t> כך שהתוקף של מערכת לא יוכל לגשת לנתונים לא בשעת קבלתם ולא בשעת העברתם ושמירתם בסביבה בטוחה.</a:t>
            </a:r>
            <a:endParaRPr lang="en-IL" sz="2400" dirty="0"/>
          </a:p>
        </p:txBody>
      </p:sp>
      <p:pic>
        <p:nvPicPr>
          <p:cNvPr id="4" name="תמונה 4" descr="Icon&#10;&#10;Description automatically generated">
            <a:extLst>
              <a:ext uri="{FF2B5EF4-FFF2-40B4-BE49-F238E27FC236}">
                <a16:creationId xmlns:a16="http://schemas.microsoft.com/office/drawing/2014/main" id="{C7393337-827E-6EF0-75FD-4650BA49F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51223" y="1208272"/>
            <a:ext cx="2897777" cy="289777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78F504-9E26-4692-A3E2-5363222B8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81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1465132-EAE1-4917-B19B-CBF1591F8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C0639-F97E-27D0-734B-E24CE9A9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571308" cy="1360898"/>
          </a:xfrm>
        </p:spPr>
        <p:txBody>
          <a:bodyPr>
            <a:normAutofit/>
          </a:bodyPr>
          <a:lstStyle/>
          <a:p>
            <a:pPr defTabSz="914400" rtl="1" eaLnBrk="1" latinLnBrk="0" hangingPunct="1">
              <a:spcBef>
                <a:spcPct val="0"/>
              </a:spcBef>
              <a:buNone/>
            </a:pPr>
            <a:r>
              <a:rPr lang="he-IL" sz="4400" dirty="0"/>
              <a:t>לתגובות ושאלות</a:t>
            </a:r>
            <a:endParaRPr lang="en-IL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5A40-810E-D50B-70AD-20DBE5FC6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514601"/>
            <a:ext cx="4444999" cy="3200400"/>
          </a:xfrm>
        </p:spPr>
        <p:txBody>
          <a:bodyPr anchor="b">
            <a:normAutofit/>
          </a:bodyPr>
          <a:lstStyle/>
          <a:p>
            <a:pPr marL="0" indent="0" defTabSz="914400" rtl="1" eaLnBrk="1" latinLnBrk="0" hangingPunct="1">
              <a:spcBef>
                <a:spcPts val="1000"/>
              </a:spcBef>
              <a:buNone/>
            </a:pPr>
            <a:r>
              <a:rPr lang="he-IL" sz="2800" dirty="0"/>
              <a:t>יואב אוזן</a:t>
            </a:r>
          </a:p>
          <a:p>
            <a:pPr marL="0" indent="0" defTabSz="914400" rtl="1" eaLnBrk="1" latinLnBrk="0" hangingPunct="1">
              <a:spcBef>
                <a:spcPts val="1000"/>
              </a:spcBef>
              <a:buNone/>
            </a:pPr>
            <a:r>
              <a:rPr lang="en-US" dirty="0">
                <a:hlinkClick r:id="rId2"/>
              </a:rPr>
              <a:t>Yo</a:t>
            </a:r>
            <a:r>
              <a:rPr lang="en-US" sz="2400" dirty="0">
                <a:hlinkClick r:id="rId2"/>
              </a:rPr>
              <a:t>av574@gmail.com</a:t>
            </a:r>
            <a:endParaRPr lang="en-US" sz="2400" dirty="0"/>
          </a:p>
          <a:p>
            <a:pPr marL="0" indent="0" defTabSz="914400" rtl="1" eaLnBrk="1" latinLnBrk="0" hangingPunct="1">
              <a:spcBef>
                <a:spcPts val="1000"/>
              </a:spcBef>
              <a:buNone/>
            </a:pPr>
            <a:r>
              <a:rPr lang="he-IL" sz="2800" dirty="0"/>
              <a:t>אלכסנדר סיצ</a:t>
            </a:r>
            <a:r>
              <a:rPr lang="en-US" sz="2800" dirty="0"/>
              <a:t>'</a:t>
            </a:r>
            <a:r>
              <a:rPr lang="he-IL" sz="2800" dirty="0"/>
              <a:t>וב</a:t>
            </a:r>
          </a:p>
          <a:p>
            <a:pPr marL="0" indent="0" defTabSz="914400" rtl="1" eaLnBrk="1" latinLnBrk="0" hangingPunct="1">
              <a:spcBef>
                <a:spcPts val="1000"/>
              </a:spcBef>
              <a:buNone/>
            </a:pPr>
            <a:r>
              <a:rPr lang="en-US" sz="2400" dirty="0">
                <a:hlinkClick r:id="rId3"/>
              </a:rPr>
              <a:t>Alexsychev27@gmail.com</a:t>
            </a:r>
            <a:endParaRPr lang="en-US" sz="2400" dirty="0"/>
          </a:p>
          <a:p>
            <a:pPr marL="0" indent="0" defTabSz="914400" rtl="1" eaLnBrk="1" latinLnBrk="0" hangingPunct="1">
              <a:spcBef>
                <a:spcPts val="1000"/>
              </a:spcBef>
              <a:buNone/>
            </a:pPr>
            <a:endParaRPr lang="en-IL" dirty="0"/>
          </a:p>
        </p:txBody>
      </p:sp>
      <p:pic>
        <p:nvPicPr>
          <p:cNvPr id="4" name="תמונה 4" descr="Icon&#10;&#10;Description automatically generated">
            <a:extLst>
              <a:ext uri="{FF2B5EF4-FFF2-40B4-BE49-F238E27FC236}">
                <a16:creationId xmlns:a16="http://schemas.microsoft.com/office/drawing/2014/main" id="{DB53DDAA-E26A-7720-6A0C-1BABBA019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843507" y="3156155"/>
            <a:ext cx="2619311" cy="26193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997AC9-EE0E-4715-BB2E-3B72C08A9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2271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158</Words>
  <Application>Microsoft Office PowerPoint</Application>
  <PresentationFormat>מסך רחב</PresentationFormat>
  <Paragraphs>32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Walbaum Display</vt:lpstr>
      <vt:lpstr>RegattaVTI</vt:lpstr>
      <vt:lpstr>מצגת של PowerPoint‏</vt:lpstr>
      <vt:lpstr>ניתוחי אבטחה</vt:lpstr>
      <vt:lpstr>תרשים המתאר את צורת העבודה של התוכנית</vt:lpstr>
      <vt:lpstr>עמידה ביעדי הבטחה</vt:lpstr>
      <vt:lpstr>פתרון לבעיית קבלת הנתונים באופן בטוח </vt:lpstr>
      <vt:lpstr>לתגובות ושאלות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yoav uzan</dc:creator>
  <cp:lastModifiedBy>yoav uzan</cp:lastModifiedBy>
  <cp:revision>3</cp:revision>
  <dcterms:created xsi:type="dcterms:W3CDTF">2022-07-21T19:41:54Z</dcterms:created>
  <dcterms:modified xsi:type="dcterms:W3CDTF">2023-08-28T06:19:17Z</dcterms:modified>
</cp:coreProperties>
</file>