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custDataLst>
    <p:tags r:id="rId1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CBE4"/>
    <a:srgbClr val="62A2CA"/>
    <a:srgbClr val="0000FF"/>
    <a:srgbClr val="00CC00"/>
    <a:srgbClr val="AEF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810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7AEC-14D7-40D1-94F5-8A46B3CBC697}" type="datetimeFigureOut">
              <a:rPr lang="ru-RU" smtClean="0"/>
              <a:t>05.09.2015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A209-0894-4BA4-939F-13511B0D1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239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7AEC-14D7-40D1-94F5-8A46B3CBC697}" type="datetimeFigureOut">
              <a:rPr lang="ru-RU" smtClean="0"/>
              <a:t>05.09.2015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A209-0894-4BA4-939F-13511B0D1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39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7AEC-14D7-40D1-94F5-8A46B3CBC697}" type="datetimeFigureOut">
              <a:rPr lang="ru-RU" smtClean="0"/>
              <a:t>05.09.2015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A209-0894-4BA4-939F-13511B0D1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04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7AEC-14D7-40D1-94F5-8A46B3CBC697}" type="datetimeFigureOut">
              <a:rPr lang="ru-RU" smtClean="0"/>
              <a:t>05.09.2015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A209-0894-4BA4-939F-13511B0D1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263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7AEC-14D7-40D1-94F5-8A46B3CBC697}" type="datetimeFigureOut">
              <a:rPr lang="ru-RU" smtClean="0"/>
              <a:t>05.09.2015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A209-0894-4BA4-939F-13511B0D1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61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7AEC-14D7-40D1-94F5-8A46B3CBC697}" type="datetimeFigureOut">
              <a:rPr lang="ru-RU" smtClean="0"/>
              <a:t>05.09.2015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A209-0894-4BA4-939F-13511B0D1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248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7AEC-14D7-40D1-94F5-8A46B3CBC697}" type="datetimeFigureOut">
              <a:rPr lang="ru-RU" smtClean="0"/>
              <a:t>05.09.2015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A209-0894-4BA4-939F-13511B0D1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36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7AEC-14D7-40D1-94F5-8A46B3CBC697}" type="datetimeFigureOut">
              <a:rPr lang="ru-RU" smtClean="0"/>
              <a:t>05.09.2015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A209-0894-4BA4-939F-13511B0D1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762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7AEC-14D7-40D1-94F5-8A46B3CBC697}" type="datetimeFigureOut">
              <a:rPr lang="ru-RU" smtClean="0"/>
              <a:t>05.09.2015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A209-0894-4BA4-939F-13511B0D1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31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7AEC-14D7-40D1-94F5-8A46B3CBC697}" type="datetimeFigureOut">
              <a:rPr lang="ru-RU" smtClean="0"/>
              <a:t>05.09.2015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A209-0894-4BA4-939F-13511B0D1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23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7AEC-14D7-40D1-94F5-8A46B3CBC697}" type="datetimeFigureOut">
              <a:rPr lang="ru-RU" smtClean="0"/>
              <a:t>05.09.2015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A209-0894-4BA4-939F-13511B0D1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61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F7AEC-14D7-40D1-94F5-8A46B3CBC697}" type="datetimeFigureOut">
              <a:rPr lang="ru-RU" smtClean="0"/>
              <a:t>05.09.2015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2A209-0894-4BA4-939F-13511B0D1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93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2000" dirty="0" smtClean="0">
                <a:latin typeface="Book Antiqua" panose="02040602050305030304" pitchFamily="18" charset="0"/>
              </a:rPr>
              <a:t>Учебно-методический отдел по социальной реабилитации и ресоциализации лиц с зависимым и созависимым поведением</a:t>
            </a:r>
            <a:r>
              <a:rPr lang="ru-RU" sz="1800" dirty="0" smtClean="0">
                <a:latin typeface="Book Antiqua" panose="02040602050305030304" pitchFamily="18" charset="0"/>
              </a:rPr>
              <a:t/>
            </a:r>
            <a:br>
              <a:rPr lang="ru-RU" sz="1800" dirty="0" smtClean="0">
                <a:latin typeface="Book Antiqua" panose="02040602050305030304" pitchFamily="18" charset="0"/>
              </a:rPr>
            </a:br>
            <a:r>
              <a:rPr lang="ru-RU" sz="1800" dirty="0" smtClean="0">
                <a:latin typeface="Book Antiqua" panose="02040602050305030304" pitchFamily="18" charset="0"/>
              </a:rPr>
              <a:t/>
            </a:r>
            <a:br>
              <a:rPr lang="ru-RU" sz="1800" dirty="0" smtClean="0">
                <a:latin typeface="Book Antiqua" panose="02040602050305030304" pitchFamily="18" charset="0"/>
              </a:rPr>
            </a:br>
            <a:r>
              <a:rPr lang="ru-RU" sz="1800" dirty="0" smtClean="0">
                <a:latin typeface="Book Antiqua" panose="02040602050305030304" pitchFamily="18" charset="0"/>
              </a:rPr>
              <a:t/>
            </a:r>
            <a:br>
              <a:rPr lang="ru-RU" sz="1800" dirty="0" smtClean="0">
                <a:latin typeface="Book Antiqua" panose="02040602050305030304" pitchFamily="18" charset="0"/>
              </a:rPr>
            </a:br>
            <a:r>
              <a:rPr lang="ru-RU" sz="1800" dirty="0">
                <a:latin typeface="Book Antiqua" panose="02040602050305030304" pitchFamily="18" charset="0"/>
              </a:rPr>
              <a:t/>
            </a:r>
            <a:br>
              <a:rPr lang="ru-RU" sz="1800" dirty="0">
                <a:latin typeface="Book Antiqua" panose="02040602050305030304" pitchFamily="18" charset="0"/>
              </a:rPr>
            </a:br>
            <a:r>
              <a:rPr lang="ru-RU" sz="1800" dirty="0">
                <a:latin typeface="Book Antiqua" panose="02040602050305030304" pitchFamily="18" charset="0"/>
              </a:rPr>
              <a:t/>
            </a:r>
            <a:br>
              <a:rPr lang="ru-RU" sz="1800" dirty="0">
                <a:latin typeface="Book Antiqua" panose="02040602050305030304" pitchFamily="18" charset="0"/>
              </a:rPr>
            </a:br>
            <a:r>
              <a:rPr lang="ru-RU" sz="1800" b="1" dirty="0" smtClean="0">
                <a:latin typeface="Book Antiqua" panose="02040602050305030304" pitchFamily="18" charset="0"/>
              </a:rPr>
              <a:t/>
            </a:r>
            <a:br>
              <a:rPr lang="ru-RU" sz="1800" b="1" dirty="0" smtClean="0">
                <a:latin typeface="Book Antiqua" panose="02040602050305030304" pitchFamily="18" charset="0"/>
              </a:rPr>
            </a:br>
            <a:r>
              <a:rPr lang="ru-RU" sz="2800" b="1" dirty="0" smtClean="0">
                <a:latin typeface="Book Antiqua" panose="02040602050305030304" pitchFamily="18" charset="0"/>
              </a:rPr>
              <a:t>РОЛЬ ИНФОРМАЦИОННЫХ ТЕХНОЛОГИЙ В РАЗВИТИИ СИСТЕМЫ КОМПЛЕКСНОЙ РЕАБИЛИТАЦИИ В САНКТ-ПЕТЕРБУРГЕ</a:t>
            </a:r>
            <a:r>
              <a:rPr lang="ru-RU" sz="1800" dirty="0" smtClean="0">
                <a:latin typeface="Book Antiqua" panose="02040602050305030304" pitchFamily="18" charset="0"/>
              </a:rPr>
              <a:t/>
            </a:r>
            <a:br>
              <a:rPr lang="ru-RU" sz="1800" dirty="0" smtClean="0">
                <a:latin typeface="Book Antiqua" panose="02040602050305030304" pitchFamily="18" charset="0"/>
              </a:rPr>
            </a:br>
            <a:r>
              <a:rPr lang="ru-RU" sz="1800" b="1" dirty="0">
                <a:latin typeface="Book Antiqua" panose="02040602050305030304" pitchFamily="18" charset="0"/>
              </a:rPr>
              <a:t/>
            </a:r>
            <a:br>
              <a:rPr lang="ru-RU" sz="1800" b="1" dirty="0">
                <a:latin typeface="Book Antiqua" panose="02040602050305030304" pitchFamily="18" charset="0"/>
              </a:rPr>
            </a:br>
            <a:r>
              <a:rPr lang="ru-RU" sz="2000" b="1" dirty="0" smtClean="0">
                <a:latin typeface="Book Antiqua" panose="02040602050305030304" pitchFamily="18" charset="0"/>
              </a:rPr>
              <a:t>Марина Валерьевна Середа</a:t>
            </a:r>
            <a:r>
              <a:rPr lang="ru-RU" sz="1800" dirty="0" smtClean="0">
                <a:latin typeface="Book Antiqua" panose="02040602050305030304" pitchFamily="18" charset="0"/>
              </a:rPr>
              <a:t/>
            </a:r>
            <a:br>
              <a:rPr lang="ru-RU" sz="1800" dirty="0" smtClean="0">
                <a:latin typeface="Book Antiqua" panose="02040602050305030304" pitchFamily="18" charset="0"/>
              </a:rPr>
            </a:br>
            <a:r>
              <a:rPr lang="ru-RU" sz="1800" dirty="0">
                <a:latin typeface="Book Antiqua" panose="02040602050305030304" pitchFamily="18" charset="0"/>
              </a:rPr>
              <a:t/>
            </a:r>
            <a:br>
              <a:rPr lang="ru-RU" sz="1800" dirty="0">
                <a:latin typeface="Book Antiqua" panose="02040602050305030304" pitchFamily="18" charset="0"/>
              </a:rPr>
            </a:br>
            <a:r>
              <a:rPr lang="ru-RU" sz="1800" dirty="0" smtClean="0">
                <a:latin typeface="Book Antiqua" panose="02040602050305030304" pitchFamily="18" charset="0"/>
              </a:rPr>
              <a:t/>
            </a:r>
            <a:br>
              <a:rPr lang="ru-RU" sz="1800" dirty="0" smtClean="0">
                <a:latin typeface="Book Antiqua" panose="02040602050305030304" pitchFamily="18" charset="0"/>
              </a:rPr>
            </a:br>
            <a:r>
              <a:rPr lang="ru-RU" sz="1800" dirty="0" smtClean="0">
                <a:latin typeface="Book Antiqua" panose="02040602050305030304" pitchFamily="18" charset="0"/>
              </a:rPr>
              <a:t/>
            </a:r>
            <a:br>
              <a:rPr lang="ru-RU" sz="1800" dirty="0" smtClean="0">
                <a:latin typeface="Book Antiqua" panose="02040602050305030304" pitchFamily="18" charset="0"/>
              </a:rPr>
            </a:br>
            <a:r>
              <a:rPr lang="ru-RU" sz="1800" dirty="0">
                <a:latin typeface="Book Antiqua" panose="02040602050305030304" pitchFamily="18" charset="0"/>
              </a:rPr>
              <a:t/>
            </a:r>
            <a:br>
              <a:rPr lang="ru-RU" sz="1800" dirty="0">
                <a:latin typeface="Book Antiqua" panose="02040602050305030304" pitchFamily="18" charset="0"/>
              </a:rPr>
            </a:br>
            <a:r>
              <a:rPr lang="ru-RU" sz="1800" dirty="0" smtClean="0">
                <a:latin typeface="Book Antiqua" panose="02040602050305030304" pitchFamily="18" charset="0"/>
              </a:rPr>
              <a:t/>
            </a:r>
            <a:br>
              <a:rPr lang="ru-RU" sz="1800" dirty="0" smtClean="0">
                <a:latin typeface="Book Antiqua" panose="02040602050305030304" pitchFamily="18" charset="0"/>
              </a:rPr>
            </a:br>
            <a:r>
              <a:rPr lang="ru-RU" sz="1800" dirty="0">
                <a:latin typeface="Book Antiqua" panose="02040602050305030304" pitchFamily="18" charset="0"/>
              </a:rPr>
              <a:t/>
            </a:r>
            <a:br>
              <a:rPr lang="ru-RU" sz="1800" dirty="0">
                <a:latin typeface="Book Antiqua" panose="02040602050305030304" pitchFamily="18" charset="0"/>
              </a:rPr>
            </a:br>
            <a:r>
              <a:rPr lang="ru-RU" sz="1800" dirty="0" smtClean="0">
                <a:latin typeface="Book Antiqua" panose="02040602050305030304" pitchFamily="18" charset="0"/>
              </a:rPr>
              <a:t>Санкт-Петербург 2015</a:t>
            </a:r>
            <a:endParaRPr lang="ru-RU" sz="1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93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0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БАЗА </a:t>
            </a:r>
            <a:r>
              <a:rPr lang="ru-RU" sz="2000" dirty="0">
                <a:solidFill>
                  <a:prstClr val="black"/>
                </a:solidFill>
                <a:latin typeface="Book Antiqua" panose="02040602050305030304" pitchFamily="18" charset="0"/>
              </a:rPr>
              <a:t>ДАННЫХ ДЛЯ УПРАВЛЕНИЯ И КОНТРОЛЯ ЗА ВЫПУСКОМ ИМЕННЫХ СЕРТИФИКАТОВ НА ПОЛУЧЕНИЕ УСЛУГ ПО СОЦИАЛЬНОЙ РЕАБИЛИТАЦИИ И РЕСОЦИАЛИЗАЦИИ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40768"/>
            <a:ext cx="6109430" cy="5067967"/>
          </a:xfrm>
        </p:spPr>
      </p:pic>
    </p:spTree>
    <p:extLst>
      <p:ext uri="{BB962C8B-B14F-4D97-AF65-F5344CB8AC3E}">
        <p14:creationId xmlns:p14="http://schemas.microsoft.com/office/powerpoint/2010/main" val="126315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ИМЕННОЙ СЕРТИФИКАТОВ </a:t>
            </a:r>
            <a:r>
              <a:rPr lang="ru-RU" sz="2000" dirty="0">
                <a:solidFill>
                  <a:prstClr val="black"/>
                </a:solidFill>
                <a:latin typeface="Book Antiqua" panose="02040602050305030304" pitchFamily="18" charset="0"/>
              </a:rPr>
              <a:t>НА ПОЛУЧЕНИЕ УСЛУГ ПО СОЦИАЛЬНОЙ РЕАБИЛИТАЦИИ И РЕСОЦИАЛИЗАЦИИ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2627"/>
            <a:ext cx="4038600" cy="4301109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722115"/>
            <a:ext cx="4038600" cy="4282133"/>
          </a:xfrm>
        </p:spPr>
      </p:pic>
    </p:spTree>
    <p:extLst>
      <p:ext uri="{BB962C8B-B14F-4D97-AF65-F5344CB8AC3E}">
        <p14:creationId xmlns:p14="http://schemas.microsoft.com/office/powerpoint/2010/main" val="378941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latin typeface="Book Antiqua" panose="02040602050305030304" pitchFamily="18" charset="0"/>
              </a:rPr>
              <a:t>ИНТЕРНЕТ-КОНФЕРЕНЦИЯ - 2014</a:t>
            </a:r>
            <a:endParaRPr lang="ru-RU" sz="2000" dirty="0">
              <a:latin typeface="Book Antiqua" panose="0204060205030503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253508" cy="5013293"/>
          </a:xfrm>
        </p:spPr>
      </p:pic>
    </p:spTree>
    <p:extLst>
      <p:ext uri="{BB962C8B-B14F-4D97-AF65-F5344CB8AC3E}">
        <p14:creationId xmlns:p14="http://schemas.microsoft.com/office/powerpoint/2010/main" val="293214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latin typeface="Book Antiqua" panose="02040602050305030304" pitchFamily="18" charset="0"/>
              </a:rPr>
              <a:t>СКАЙП-СЕССИЯ НА КУРСЕ ПОВЫШЕНИЯ КВАЛИФИКАЦИИ</a:t>
            </a:r>
            <a:endParaRPr lang="ru-RU" sz="2000" dirty="0">
              <a:latin typeface="Book Antiqua" panose="0204060205030503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24744"/>
            <a:ext cx="6814899" cy="5110000"/>
          </a:xfrm>
        </p:spPr>
      </p:pic>
    </p:spTree>
    <p:extLst>
      <p:ext uri="{BB962C8B-B14F-4D97-AF65-F5344CB8AC3E}">
        <p14:creationId xmlns:p14="http://schemas.microsoft.com/office/powerpoint/2010/main" val="96489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latin typeface="Book Antiqua" panose="02040602050305030304" pitchFamily="18" charset="0"/>
              </a:rPr>
              <a:t>ВИДЕО-КОНФЕРЕНЦИЯ ПО ОБМЕНУ ОПЫТОМ МЕЖДУ РЕАБИЛИТАЦИОННЫМИ ЦЕНТРАМИ СЕВЕРО-ЗАПАДНОГО ФЕДЕРАЛЬНОГО ОКРУГА 19 ИЮНЯ 2015 ГОДА</a:t>
            </a:r>
            <a:endParaRPr lang="ru-RU" sz="2000" dirty="0">
              <a:latin typeface="Book Antiqua" panose="0204060205030503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2776"/>
            <a:ext cx="7742308" cy="5159959"/>
          </a:xfrm>
        </p:spPr>
      </p:pic>
    </p:spTree>
    <p:extLst>
      <p:ext uri="{BB962C8B-B14F-4D97-AF65-F5344CB8AC3E}">
        <p14:creationId xmlns:p14="http://schemas.microsoft.com/office/powerpoint/2010/main" val="20638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395536" y="260648"/>
            <a:ext cx="8352928" cy="6264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Book Antiqua" panose="02040602050305030304" pitchFamily="18" charset="0"/>
              </a:rPr>
              <a:t>Марина Валерьевна Середа</a:t>
            </a:r>
            <a:r>
              <a:rPr lang="ru-RU" sz="2400" dirty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ru-RU" sz="2400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2400" dirty="0">
                <a:solidFill>
                  <a:schemeClr val="bg1"/>
                </a:solidFill>
                <a:latin typeface="Book Antiqua" panose="02040602050305030304" pitchFamily="18" charset="0"/>
              </a:rPr>
              <a:t>Начальник учебно-методического отдела</a:t>
            </a:r>
            <a:br>
              <a:rPr lang="ru-RU" sz="2400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2400" dirty="0">
                <a:solidFill>
                  <a:schemeClr val="bg1"/>
                </a:solidFill>
                <a:latin typeface="Book Antiqua" panose="02040602050305030304" pitchFamily="18" charset="0"/>
              </a:rPr>
              <a:t>по социальной реабилитации и ресоциализации</a:t>
            </a:r>
            <a:br>
              <a:rPr lang="ru-RU" sz="2400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2400" dirty="0">
                <a:solidFill>
                  <a:schemeClr val="bg1"/>
                </a:solidFill>
                <a:latin typeface="Book Antiqua" panose="02040602050305030304" pitchFamily="18" charset="0"/>
              </a:rPr>
              <a:t>лиц с зависимым и созависимым поведением,</a:t>
            </a:r>
            <a:br>
              <a:rPr lang="ru-RU" sz="2400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2400" dirty="0">
                <a:solidFill>
                  <a:schemeClr val="bg1"/>
                </a:solidFill>
                <a:latin typeface="Book Antiqua" panose="02040602050305030304" pitchFamily="18" charset="0"/>
              </a:rPr>
              <a:t>СПб ГБУ "Городской информационно-методический</a:t>
            </a:r>
            <a:br>
              <a:rPr lang="ru-RU" sz="2400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2400" dirty="0">
                <a:solidFill>
                  <a:schemeClr val="bg1"/>
                </a:solidFill>
                <a:latin typeface="Book Antiqua" panose="02040602050305030304" pitchFamily="18" charset="0"/>
              </a:rPr>
              <a:t>центр "Семья"</a:t>
            </a:r>
            <a:br>
              <a:rPr lang="ru-RU" sz="2400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2400" dirty="0">
                <a:solidFill>
                  <a:schemeClr val="bg1"/>
                </a:solidFill>
                <a:latin typeface="Book Antiqua" panose="02040602050305030304" pitchFamily="18" charset="0"/>
              </a:rPr>
              <a:t>Адрес: ул. Садовая, дом 55-57, литер А, Санкт-Петербург, 190068</a:t>
            </a:r>
            <a:br>
              <a:rPr lang="ru-RU" sz="2400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2400" dirty="0">
                <a:solidFill>
                  <a:schemeClr val="bg1"/>
                </a:solidFill>
                <a:latin typeface="Book Antiqua" panose="02040602050305030304" pitchFamily="18" charset="0"/>
              </a:rPr>
              <a:t>Телефон/факс: (812) 417-31-51</a:t>
            </a:r>
            <a:br>
              <a:rPr lang="ru-RU" sz="2400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2400" dirty="0">
                <a:solidFill>
                  <a:schemeClr val="bg1"/>
                </a:solidFill>
                <a:latin typeface="Book Antiqua" panose="02040602050305030304" pitchFamily="18" charset="0"/>
              </a:rPr>
              <a:t>Основной сайт Центра: http://homekid.ru/</a:t>
            </a:r>
            <a:br>
              <a:rPr lang="ru-RU" sz="2400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2400" dirty="0">
                <a:solidFill>
                  <a:schemeClr val="bg1"/>
                </a:solidFill>
                <a:latin typeface="Book Antiqua" panose="02040602050305030304" pitchFamily="18" charset="0"/>
              </a:rPr>
              <a:t>E-</a:t>
            </a:r>
            <a:r>
              <a:rPr lang="ru-RU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mail</a:t>
            </a:r>
            <a:r>
              <a:rPr lang="ru-RU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Отдела: depedespb@gmail.com</a:t>
            </a:r>
            <a:br>
              <a:rPr lang="ru-RU" sz="2400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2400" dirty="0">
                <a:solidFill>
                  <a:schemeClr val="bg1"/>
                </a:solidFill>
                <a:latin typeface="Book Antiqua" panose="02040602050305030304" pitchFamily="18" charset="0"/>
              </a:rPr>
              <a:t>Телефон: +7-921-758-24-39</a:t>
            </a:r>
            <a:r>
              <a:rPr lang="ru-RU" sz="2000" dirty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ru-RU" sz="2000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endParaRPr lang="ru-RU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86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179512" y="260648"/>
            <a:ext cx="8712968" cy="62646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Book Antiqua" panose="02040602050305030304" pitchFamily="18" charset="0"/>
              </a:rPr>
              <a:t>ЧТОБЫ ИНФОРМАЦИОННАЯ ТЕХНОЛОГИЯ БЫЛА ЭФФЕКТИВНОЙ, ОНА ДОЛЖНА СТАТЬ ЧАСТЬЮ СИСТЕМЫ</a:t>
            </a:r>
            <a:endParaRPr lang="ru-RU" sz="40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65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251520" y="188640"/>
            <a:ext cx="8568952" cy="648072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ru-RU" sz="2400" b="1" dirty="0" smtClean="0">
                <a:latin typeface="Book Antiqua" panose="02040602050305030304" pitchFamily="18" charset="0"/>
              </a:rPr>
              <a:t/>
            </a:r>
            <a:br>
              <a:rPr lang="ru-RU" sz="2400" b="1" dirty="0" smtClean="0">
                <a:latin typeface="Book Antiqua" panose="02040602050305030304" pitchFamily="18" charset="0"/>
              </a:rPr>
            </a:br>
            <a:r>
              <a:rPr lang="ru-RU" sz="2400" b="1" dirty="0" smtClean="0">
                <a:latin typeface="Book Antiqua" panose="02040602050305030304" pitchFamily="18" charset="0"/>
              </a:rPr>
              <a:t>ИСПОЛЬЗОВАНИЕ ИТ В РАБОТЕ </a:t>
            </a:r>
            <a:br>
              <a:rPr lang="ru-RU" sz="2400" b="1" dirty="0" smtClean="0">
                <a:latin typeface="Book Antiqua" panose="02040602050305030304" pitchFamily="18" charset="0"/>
              </a:rPr>
            </a:br>
            <a:r>
              <a:rPr lang="ru-RU" sz="2400" b="1" dirty="0" smtClean="0">
                <a:latin typeface="Book Antiqua" panose="02040602050305030304" pitchFamily="18" charset="0"/>
              </a:rPr>
              <a:t>УЧЕБНО-МЕТОДИЧЕСКОГО ОТДЕЛА ПО СОЦИАЛЬНОЙ РЕАБИЛИТАЦИИ И РЕСОЦИАЛИЗАЦИИ ЛИЦ С ЗАВИСИМЫМ И СОЗАВИСИМЫМ ПОВЕДЕНИЕМ</a:t>
            </a:r>
            <a:r>
              <a:rPr lang="ru-RU" sz="2400" dirty="0" smtClean="0">
                <a:latin typeface="Book Antiqua" panose="02040602050305030304" pitchFamily="18" charset="0"/>
              </a:rPr>
              <a:t/>
            </a:r>
            <a:br>
              <a:rPr lang="ru-RU" sz="2400" dirty="0" smtClean="0">
                <a:latin typeface="Book Antiqua" panose="02040602050305030304" pitchFamily="18" charset="0"/>
              </a:rPr>
            </a:br>
            <a:r>
              <a:rPr lang="ru-RU" sz="2400" dirty="0" smtClean="0">
                <a:latin typeface="Book Antiqua" panose="02040602050305030304" pitchFamily="18" charset="0"/>
              </a:rPr>
              <a:t/>
            </a:r>
            <a:br>
              <a:rPr lang="ru-RU" sz="2400" dirty="0" smtClean="0">
                <a:latin typeface="Book Antiqua" panose="02040602050305030304" pitchFamily="18" charset="0"/>
              </a:rPr>
            </a:br>
            <a:r>
              <a:rPr lang="ru-RU" sz="2400" dirty="0" smtClean="0">
                <a:latin typeface="Book Antiqua" panose="02040602050305030304" pitchFamily="18" charset="0"/>
              </a:rPr>
              <a:t>- </a:t>
            </a:r>
            <a:r>
              <a:rPr lang="ru-RU" sz="2000" dirty="0" smtClean="0">
                <a:latin typeface="Book Antiqua" panose="02040602050305030304" pitchFamily="18" charset="0"/>
              </a:rPr>
              <a:t>ОПЕРАТИВНОЕ УПРАВЛЕНИЕ</a:t>
            </a:r>
            <a:br>
              <a:rPr lang="ru-RU" sz="2000" dirty="0" smtClean="0">
                <a:latin typeface="Book Antiqua" panose="02040602050305030304" pitchFamily="18" charset="0"/>
              </a:rPr>
            </a:br>
            <a:r>
              <a:rPr lang="ru-RU" sz="2000" dirty="0" smtClean="0">
                <a:latin typeface="Book Antiqua" panose="02040602050305030304" pitchFamily="18" charset="0"/>
              </a:rPr>
              <a:t/>
            </a:r>
            <a:br>
              <a:rPr lang="ru-RU" sz="2000" dirty="0" smtClean="0">
                <a:latin typeface="Book Antiqua" panose="02040602050305030304" pitchFamily="18" charset="0"/>
              </a:rPr>
            </a:br>
            <a:r>
              <a:rPr lang="ru-RU" sz="2000" dirty="0" smtClean="0">
                <a:latin typeface="Book Antiqua" panose="02040602050305030304" pitchFamily="18" charset="0"/>
              </a:rPr>
              <a:t>- СБОР, ОБРАБОТКА, ПРЕДСТАВЛЕНИЕ И АНАЛИЗ ДАННЫХ</a:t>
            </a:r>
            <a:br>
              <a:rPr lang="ru-RU" sz="2000" dirty="0" smtClean="0">
                <a:latin typeface="Book Antiqua" panose="02040602050305030304" pitchFamily="18" charset="0"/>
              </a:rPr>
            </a:br>
            <a:r>
              <a:rPr lang="ru-RU" sz="2000" dirty="0" smtClean="0">
                <a:latin typeface="Book Antiqua" panose="02040602050305030304" pitchFamily="18" charset="0"/>
              </a:rPr>
              <a:t>- ЗАЩИТА ПЕРСОНАЛЬНЫХ ДАННЫХ</a:t>
            </a:r>
            <a:br>
              <a:rPr lang="ru-RU" sz="2000" dirty="0" smtClean="0">
                <a:latin typeface="Book Antiqua" panose="02040602050305030304" pitchFamily="18" charset="0"/>
              </a:rPr>
            </a:br>
            <a:r>
              <a:rPr lang="ru-RU" sz="2000" dirty="0" smtClean="0">
                <a:latin typeface="Book Antiqua" panose="02040602050305030304" pitchFamily="18" charset="0"/>
              </a:rPr>
              <a:t>- РАСШИРЕНИЕ ДОСТУПА К УСЛУГАМ ПО СОЦИЛЬНОЙ </a:t>
            </a:r>
            <a:br>
              <a:rPr lang="ru-RU" sz="2000" dirty="0" smtClean="0">
                <a:latin typeface="Book Antiqua" panose="02040602050305030304" pitchFamily="18" charset="0"/>
              </a:rPr>
            </a:br>
            <a:r>
              <a:rPr lang="ru-RU" sz="2000" dirty="0" smtClean="0">
                <a:latin typeface="Book Antiqua" panose="02040602050305030304" pitchFamily="18" charset="0"/>
              </a:rPr>
              <a:t>РЕАБИЛИТАЦИИ И РЕСОЦИАЛИЗАЦИИ</a:t>
            </a:r>
            <a:br>
              <a:rPr lang="ru-RU" sz="2000" dirty="0" smtClean="0">
                <a:latin typeface="Book Antiqua" panose="02040602050305030304" pitchFamily="18" charset="0"/>
              </a:rPr>
            </a:br>
            <a:r>
              <a:rPr lang="ru-RU" sz="2000" dirty="0" smtClean="0">
                <a:latin typeface="Book Antiqua" panose="02040602050305030304" pitchFamily="18" charset="0"/>
              </a:rPr>
              <a:t>- РАЗВИТИЕ МЕЖВЕДОМСТВЕННОГО ВЗАИМОДЕЙСТВИЯ</a:t>
            </a:r>
            <a:br>
              <a:rPr lang="ru-RU" sz="2000" dirty="0" smtClean="0">
                <a:latin typeface="Book Antiqua" panose="02040602050305030304" pitchFamily="18" charset="0"/>
              </a:rPr>
            </a:br>
            <a:r>
              <a:rPr lang="ru-RU" sz="2000" dirty="0" smtClean="0">
                <a:latin typeface="Book Antiqua" panose="02040602050305030304" pitchFamily="18" charset="0"/>
              </a:rPr>
              <a:t/>
            </a:r>
            <a:br>
              <a:rPr lang="ru-RU" sz="2000" dirty="0" smtClean="0">
                <a:latin typeface="Book Antiqua" panose="02040602050305030304" pitchFamily="18" charset="0"/>
              </a:rPr>
            </a:br>
            <a:r>
              <a:rPr lang="ru-RU" sz="2000" dirty="0" smtClean="0">
                <a:latin typeface="Book Antiqua" panose="02040602050305030304" pitchFamily="18" charset="0"/>
              </a:rPr>
              <a:t>- ОРГАНИЗАЦИЯ ДОПОЛНИТЕЛЬНОГО ОБРАЗОВАНИЯ ДЛЯ </a:t>
            </a:r>
            <a:br>
              <a:rPr lang="ru-RU" sz="2000" dirty="0" smtClean="0">
                <a:latin typeface="Book Antiqua" panose="02040602050305030304" pitchFamily="18" charset="0"/>
              </a:rPr>
            </a:br>
            <a:r>
              <a:rPr lang="ru-RU" sz="2000" dirty="0" smtClean="0">
                <a:latin typeface="Book Antiqua" panose="02040602050305030304" pitchFamily="18" charset="0"/>
              </a:rPr>
              <a:t>СПЕЦИАЛИСТОВ</a:t>
            </a:r>
            <a:br>
              <a:rPr lang="ru-RU" sz="2000" dirty="0" smtClean="0">
                <a:latin typeface="Book Antiqua" panose="02040602050305030304" pitchFamily="18" charset="0"/>
              </a:rPr>
            </a:br>
            <a:r>
              <a:rPr lang="ru-RU" sz="2000" dirty="0" smtClean="0">
                <a:latin typeface="Book Antiqua" panose="02040602050305030304" pitchFamily="18" charset="0"/>
              </a:rPr>
              <a:t>- РАЗВИТИЕ ПРОФЕССИОНАЛЬНОГО СООБЩЕСТВА</a:t>
            </a:r>
            <a:br>
              <a:rPr lang="ru-RU" sz="2000" dirty="0" smtClean="0">
                <a:latin typeface="Book Antiqua" panose="02040602050305030304" pitchFamily="18" charset="0"/>
              </a:rPr>
            </a:br>
            <a:r>
              <a:rPr lang="ru-RU" sz="2000" dirty="0">
                <a:latin typeface="Book Antiqua" panose="02040602050305030304" pitchFamily="18" charset="0"/>
              </a:rPr>
              <a:t/>
            </a:r>
            <a:br>
              <a:rPr lang="ru-RU" sz="2000" dirty="0">
                <a:latin typeface="Book Antiqua" panose="02040602050305030304" pitchFamily="18" charset="0"/>
              </a:rPr>
            </a:br>
            <a:r>
              <a:rPr lang="ru-RU" sz="2000" dirty="0" smtClean="0">
                <a:latin typeface="Book Antiqua" panose="02040602050305030304" pitchFamily="18" charset="0"/>
              </a:rPr>
              <a:t>- НАУЧНАЯ ДЕЯТЕЛЬНОСТЬ</a:t>
            </a:r>
            <a:br>
              <a:rPr lang="ru-RU" sz="2000" dirty="0" smtClean="0">
                <a:latin typeface="Book Antiqua" panose="02040602050305030304" pitchFamily="18" charset="0"/>
              </a:rPr>
            </a:br>
            <a:r>
              <a:rPr lang="ru-RU" sz="2400" dirty="0">
                <a:latin typeface="Book Antiqua" panose="02040602050305030304" pitchFamily="18" charset="0"/>
              </a:rPr>
              <a:t/>
            </a:r>
            <a:br>
              <a:rPr lang="ru-RU" sz="2400" dirty="0">
                <a:latin typeface="Book Antiqua" panose="02040602050305030304" pitchFamily="18" charset="0"/>
              </a:rPr>
            </a:br>
            <a:endParaRPr lang="ru-RU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0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latin typeface="Book Antiqua" panose="02040602050305030304" pitchFamily="18" charset="0"/>
              </a:rPr>
              <a:t>ИНТЕРАКТИВНЫЕ КАРТЫ, ИНТЕГРИРОВАННЫЕ В СПРАВОЧНИК ОРГАНИЗАЦИЙ</a:t>
            </a:r>
            <a:endParaRPr lang="ru-RU" sz="2000" dirty="0">
              <a:latin typeface="Book Antiqua" panose="0204060205030503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68760"/>
            <a:ext cx="7629906" cy="5132451"/>
          </a:xfrm>
        </p:spPr>
      </p:pic>
    </p:spTree>
    <p:extLst>
      <p:ext uri="{BB962C8B-B14F-4D97-AF65-F5344CB8AC3E}">
        <p14:creationId xmlns:p14="http://schemas.microsoft.com/office/powerpoint/2010/main" val="100029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latin typeface="Book Antiqua" panose="02040602050305030304" pitchFamily="18" charset="0"/>
              </a:rPr>
              <a:t>ИНТЕРАКТИВНАЯ КАРТА ОРГАНИЗАЦИЙ, ПРЕДОСТАВЛЯЮЩИХ ПОМОЩЬ ПОТРЕБИТЕЛЯМ ПАВ</a:t>
            </a:r>
            <a:endParaRPr lang="ru-RU" sz="2000" dirty="0">
              <a:latin typeface="Book Antiqua" panose="0204060205030503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96752"/>
            <a:ext cx="7470648" cy="5407533"/>
          </a:xfrm>
        </p:spPr>
      </p:pic>
    </p:spTree>
    <p:extLst>
      <p:ext uri="{BB962C8B-B14F-4D97-AF65-F5344CB8AC3E}">
        <p14:creationId xmlns:p14="http://schemas.microsoft.com/office/powerpoint/2010/main" val="238121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23528" y="260648"/>
            <a:ext cx="8496944" cy="62646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Book Antiqua" panose="02040602050305030304" pitchFamily="18" charset="0"/>
              </a:rPr>
              <a:t>ЭЛЕКТРОННАЯ СИСТЕМА ПЕРЕНАПРАВЛЕНИЯ КЛИЕНТОВ</a:t>
            </a:r>
            <a:br>
              <a:rPr lang="ru-RU" sz="2000" b="1" dirty="0" smtClean="0">
                <a:latin typeface="Book Antiqua" panose="02040602050305030304" pitchFamily="18" charset="0"/>
              </a:rPr>
            </a:br>
            <a:r>
              <a:rPr lang="ru-RU" sz="2000" b="1" dirty="0">
                <a:latin typeface="Book Antiqua" panose="02040602050305030304" pitchFamily="18" charset="0"/>
              </a:rPr>
              <a:t/>
            </a:r>
            <a:br>
              <a:rPr lang="ru-RU" sz="2000" b="1" dirty="0">
                <a:latin typeface="Book Antiqua" panose="02040602050305030304" pitchFamily="18" charset="0"/>
              </a:rPr>
            </a:br>
            <a:r>
              <a:rPr lang="ru-RU" sz="2000" b="1" dirty="0" smtClean="0">
                <a:latin typeface="Book Antiqua" panose="02040602050305030304" pitchFamily="18" charset="0"/>
              </a:rPr>
              <a:t/>
            </a:r>
            <a:br>
              <a:rPr lang="ru-RU" sz="2000" b="1" dirty="0" smtClean="0">
                <a:latin typeface="Book Antiqua" panose="02040602050305030304" pitchFamily="18" charset="0"/>
              </a:rPr>
            </a:br>
            <a:r>
              <a:rPr lang="ru-RU" sz="2000" b="1" dirty="0" smtClean="0">
                <a:latin typeface="Book Antiqua" panose="02040602050305030304" pitchFamily="18" charset="0"/>
              </a:rPr>
              <a:t/>
            </a:r>
            <a:br>
              <a:rPr lang="ru-RU" sz="2000" b="1" dirty="0" smtClean="0">
                <a:latin typeface="Book Antiqua" panose="02040602050305030304" pitchFamily="18" charset="0"/>
              </a:rPr>
            </a:br>
            <a:r>
              <a:rPr lang="ru-RU" sz="2000" dirty="0" smtClean="0">
                <a:latin typeface="Book Antiqua" panose="02040602050305030304" pitchFamily="18" charset="0"/>
              </a:rPr>
              <a:t>- ПРОБЛЕМНО-ОРИЕНТИРОВАННАЯ ИНТЕГРИРОВАННАЯ БАЗА ДАННЫХ ПОСТАВЩИКОВ УСЛУГ</a:t>
            </a:r>
            <a:br>
              <a:rPr lang="ru-RU" sz="2000" dirty="0" smtClean="0">
                <a:latin typeface="Book Antiqua" panose="02040602050305030304" pitchFamily="18" charset="0"/>
              </a:rPr>
            </a:br>
            <a:r>
              <a:rPr lang="ru-RU" sz="2000" dirty="0" smtClean="0">
                <a:latin typeface="Book Antiqua" panose="02040602050305030304" pitchFamily="18" charset="0"/>
              </a:rPr>
              <a:t/>
            </a:r>
            <a:br>
              <a:rPr lang="ru-RU" sz="2000" dirty="0" smtClean="0">
                <a:latin typeface="Book Antiqua" panose="02040602050305030304" pitchFamily="18" charset="0"/>
              </a:rPr>
            </a:br>
            <a:r>
              <a:rPr lang="ru-RU" sz="2000" dirty="0" smtClean="0">
                <a:latin typeface="Book Antiqua" panose="02040602050305030304" pitchFamily="18" charset="0"/>
              </a:rPr>
              <a:t>- БАЗА ДАННЫХ ДЛЯ УПРАВЛЕНИЯ И КОНТРОЛЯ ЗА ВЫПУСКОМ ИМЕННЫХ СЕРТИФИКАТОВ НА ПОЛУЧЕНИЕ УСЛУГ ПО СОЦИАЛЬНОЙ РЕАБИЛИТАЦИИ И РЕСОЦИАЛИЗАЦИИ</a:t>
            </a:r>
            <a:br>
              <a:rPr lang="ru-RU" sz="2000" dirty="0" smtClean="0">
                <a:latin typeface="Book Antiqua" panose="02040602050305030304" pitchFamily="18" charset="0"/>
              </a:rPr>
            </a:br>
            <a:r>
              <a:rPr lang="ru-RU" sz="2000" dirty="0">
                <a:latin typeface="Book Antiqua" panose="02040602050305030304" pitchFamily="18" charset="0"/>
              </a:rPr>
              <a:t/>
            </a:r>
            <a:br>
              <a:rPr lang="ru-RU" sz="2000" dirty="0">
                <a:latin typeface="Book Antiqua" panose="02040602050305030304" pitchFamily="18" charset="0"/>
              </a:rPr>
            </a:br>
            <a:r>
              <a:rPr lang="ru-RU" sz="2000" dirty="0" smtClean="0">
                <a:latin typeface="Book Antiqua" panose="02040602050305030304" pitchFamily="18" charset="0"/>
              </a:rPr>
              <a:t>- МОБИЛЬНОЕ ПРИЛОЖЕНИЕ ДЛЯ СПЕЦИАЛИСТОВ ПО ПЕРЕНАПРАВЛЕНИЮ КЛИЕНТОВ</a:t>
            </a:r>
            <a:r>
              <a:rPr lang="ru-RU" sz="2000" b="1" dirty="0">
                <a:latin typeface="Book Antiqua" panose="02040602050305030304" pitchFamily="18" charset="0"/>
              </a:rPr>
              <a:t/>
            </a:r>
            <a:br>
              <a:rPr lang="ru-RU" sz="2000" b="1" dirty="0">
                <a:latin typeface="Book Antiqua" panose="02040602050305030304" pitchFamily="18" charset="0"/>
              </a:rPr>
            </a:br>
            <a:r>
              <a:rPr lang="ru-RU" sz="2000" b="1" dirty="0" smtClean="0">
                <a:latin typeface="Book Antiqua" panose="02040602050305030304" pitchFamily="18" charset="0"/>
              </a:rPr>
              <a:t/>
            </a:r>
            <a:br>
              <a:rPr lang="ru-RU" sz="2000" b="1" dirty="0" smtClean="0">
                <a:latin typeface="Book Antiqua" panose="02040602050305030304" pitchFamily="18" charset="0"/>
              </a:rPr>
            </a:br>
            <a:endParaRPr lang="ru-RU" sz="20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50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latin typeface="Book Antiqua" panose="02040602050305030304" pitchFamily="18" charset="0"/>
              </a:rPr>
              <a:t>ПРОБЛЕМНО-ОРИЕНТИРОВАННАЯ ИНТЕГРИРОВАННАЯ БАЗА ДАННЫХ ПОСТАВЩИКОВ УСЛУГ</a:t>
            </a:r>
            <a:endParaRPr lang="ru-RU" sz="2000" dirty="0">
              <a:latin typeface="Book Antiqua" panose="0204060205030503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68760"/>
            <a:ext cx="8046443" cy="5029027"/>
          </a:xfrm>
        </p:spPr>
      </p:pic>
    </p:spTree>
    <p:extLst>
      <p:ext uri="{BB962C8B-B14F-4D97-AF65-F5344CB8AC3E}">
        <p14:creationId xmlns:p14="http://schemas.microsoft.com/office/powerpoint/2010/main" val="423516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>
                <a:solidFill>
                  <a:prstClr val="black"/>
                </a:solidFill>
                <a:latin typeface="Book Antiqua" panose="02040602050305030304" pitchFamily="18" charset="0"/>
              </a:rPr>
              <a:t>ПРОБЛЕМНО-ОРИЕНТИРОВАННАЯ ИНТЕГРИРОВАННАЯ БАЗА ДАННЫХ ПОСТАВЩИКОВ УСЛУГ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96752"/>
            <a:ext cx="8046443" cy="5029027"/>
          </a:xfrm>
        </p:spPr>
      </p:pic>
    </p:spTree>
    <p:extLst>
      <p:ext uri="{BB962C8B-B14F-4D97-AF65-F5344CB8AC3E}">
        <p14:creationId xmlns:p14="http://schemas.microsoft.com/office/powerpoint/2010/main" val="214651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0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БАЗА </a:t>
            </a:r>
            <a:r>
              <a:rPr lang="ru-RU" sz="2000" dirty="0">
                <a:solidFill>
                  <a:prstClr val="black"/>
                </a:solidFill>
                <a:latin typeface="Book Antiqua" panose="02040602050305030304" pitchFamily="18" charset="0"/>
              </a:rPr>
              <a:t>ДАННЫХ ДЛЯ УПРАВЛЕНИЯ И КОНТРОЛЯ ЗА ВЫПУСКОМ ИМЕННЫХ СЕРТИФИКАТОВ НА ПОЛУЧЕНИЕ УСЛУГ ПО СОЦИАЛЬНОЙ РЕАБИЛИТАЦИИ И РЕСОЦИАЛИЗАЦИИ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8301037" cy="4920615"/>
          </a:xfrm>
        </p:spPr>
      </p:pic>
    </p:spTree>
    <p:extLst>
      <p:ext uri="{BB962C8B-B14F-4D97-AF65-F5344CB8AC3E}">
        <p14:creationId xmlns:p14="http://schemas.microsoft.com/office/powerpoint/2010/main" val="382801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4af591f807278bd9ff37a5088af9e5e761bfb9d"/>
</p:tagLst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2D05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126</Words>
  <Application>Microsoft Office PowerPoint</Application>
  <PresentationFormat>Экран (4:3)</PresentationFormat>
  <Paragraphs>15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Учебно-методический отдел по социальной реабилитации и ресоциализации лиц с зависимым и созависимым поведением      РОЛЬ ИНФОРМАЦИОННЫХ ТЕХНОЛОГИЙ В РАЗВИТИИ СИСТЕМЫ КОМПЛЕКСНОЙ РЕАБИЛИТАЦИИ В САНКТ-ПЕТЕРБУРГЕ  Марина Валерьевна Середа       Санкт-Петербург 2015</vt:lpstr>
      <vt:lpstr>ЧТОБЫ ИНФОРМАЦИОННАЯ ТЕХНОЛОГИЯ БЫЛА ЭФФЕКТИВНОЙ, ОНА ДОЛЖНА СТАТЬ ЧАСТЬЮ СИСТЕМЫ</vt:lpstr>
      <vt:lpstr> ИСПОЛЬЗОВАНИЕ ИТ В РАБОТЕ  УЧЕБНО-МЕТОДИЧЕСКОГО ОТДЕЛА ПО СОЦИАЛЬНОЙ РЕАБИЛИТАЦИИ И РЕСОЦИАЛИЗАЦИИ ЛИЦ С ЗАВИСИМЫМ И СОЗАВИСИМЫМ ПОВЕДЕНИЕМ  - ОПЕРАТИВНОЕ УПРАВЛЕНИЕ  - СБОР, ОБРАБОТКА, ПРЕДСТАВЛЕНИЕ И АНАЛИЗ ДАННЫХ - ЗАЩИТА ПЕРСОНАЛЬНЫХ ДАННЫХ - РАСШИРЕНИЕ ДОСТУПА К УСЛУГАМ ПО СОЦИЛЬНОЙ  РЕАБИЛИТАЦИИ И РЕСОЦИАЛИЗАЦИИ - РАЗВИТИЕ МЕЖВЕДОМСТВЕННОГО ВЗАИМОДЕЙСТВИЯ  - ОРГАНИЗАЦИЯ ДОПОЛНИТЕЛЬНОГО ОБРАЗОВАНИЯ ДЛЯ  СПЕЦИАЛИСТОВ - РАЗВИТИЕ ПРОФЕССИОНАЛЬНОГО СООБЩЕСТВА  - НАУЧНАЯ ДЕЯТЕЛЬНОСТЬ  </vt:lpstr>
      <vt:lpstr>ИНТЕРАКТИВНЫЕ КАРТЫ, ИНТЕГРИРОВАННЫЕ В СПРАВОЧНИК ОРГАНИЗАЦИЙ</vt:lpstr>
      <vt:lpstr>ИНТЕРАКТИВНАЯ КАРТА ОРГАНИЗАЦИЙ, ПРЕДОСТАВЛЯЮЩИХ ПОМОЩЬ ПОТРЕБИТЕЛЯМ ПАВ</vt:lpstr>
      <vt:lpstr>ЭЛЕКТРОННАЯ СИСТЕМА ПЕРЕНАПРАВЛЕНИЯ КЛИЕНТОВ    - ПРОБЛЕМНО-ОРИЕНТИРОВАННАЯ ИНТЕГРИРОВАННАЯ БАЗА ДАННЫХ ПОСТАВЩИКОВ УСЛУГ  - БАЗА ДАННЫХ ДЛЯ УПРАВЛЕНИЯ И КОНТРОЛЯ ЗА ВЫПУСКОМ ИМЕННЫХ СЕРТИФИКАТОВ НА ПОЛУЧЕНИЕ УСЛУГ ПО СОЦИАЛЬНОЙ РЕАБИЛИТАЦИИ И РЕСОЦИАЛИЗАЦИИ  - МОБИЛЬНОЕ ПРИЛОЖЕНИЕ ДЛЯ СПЕЦИАЛИСТОВ ПО ПЕРЕНАПРАВЛЕНИЮ КЛИЕНТОВ  </vt:lpstr>
      <vt:lpstr>ПРОБЛЕМНО-ОРИЕНТИРОВАННАЯ ИНТЕГРИРОВАННАЯ БАЗА ДАННЫХ ПОСТАВЩИКОВ УСЛУГ</vt:lpstr>
      <vt:lpstr>ПРОБЛЕМНО-ОРИЕНТИРОВАННАЯ ИНТЕГРИРОВАННАЯ БАЗА ДАННЫХ ПОСТАВЩИКОВ УСЛУГ</vt:lpstr>
      <vt:lpstr>БАЗА ДАННЫХ ДЛЯ УПРАВЛЕНИЯ И КОНТРОЛЯ ЗА ВЫПУСКОМ ИМЕННЫХ СЕРТИФИКАТОВ НА ПОЛУЧЕНИЕ УСЛУГ ПО СОЦИАЛЬНОЙ РЕАБИЛИТАЦИИ И РЕСОЦИАЛИЗАЦИИ</vt:lpstr>
      <vt:lpstr>БАЗА ДАННЫХ ДЛЯ УПРАВЛЕНИЯ И КОНТРОЛЯ ЗА ВЫПУСКОМ ИМЕННЫХ СЕРТИФИКАТОВ НА ПОЛУЧЕНИЕ УСЛУГ ПО СОЦИАЛЬНОЙ РЕАБИЛИТАЦИИ И РЕСОЦИАЛИЗАЦИИ</vt:lpstr>
      <vt:lpstr>ИМЕННОЙ СЕРТИФИКАТОВ НА ПОЛУЧЕНИЕ УСЛУГ ПО СОЦИАЛЬНОЙ РЕАБИЛИТАЦИИ И РЕСОЦИАЛИЗАЦИИ</vt:lpstr>
      <vt:lpstr>ИНТЕРНЕТ-КОНФЕРЕНЦИЯ - 2014</vt:lpstr>
      <vt:lpstr>СКАЙП-СЕССИЯ НА КУРСЕ ПОВЫШЕНИЯ КВАЛИФИКАЦИИ</vt:lpstr>
      <vt:lpstr>ВИДЕО-КОНФЕРЕНЦИЯ ПО ОБМЕНУ ОПЫТОМ МЕЖДУ РЕАБИЛИТАЦИОННЫМИ ЦЕНТРАМИ СЕВЕРО-ЗАПАДНОГО ФЕДЕРАЛЬНОГО ОКРУГА 19 ИЮНЯ 2015 ГОДА</vt:lpstr>
      <vt:lpstr>Марина Валерьевна Середа Начальник учебно-методического отдела по социальной реабилитации и ресоциализации лиц с зависимым и созависимым поведением, СПб ГБУ "Городской информационно-методический центр "Семья" Адрес: ул. Садовая, дом 55-57, литер А, Санкт-Петербург, 190068 Телефон/факс: (812) 417-31-51 Основной сайт Центра: http://homekid.ru/ E-mail Отдела: depedespb@gmail.com Телефон: +7-921-758-24-39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ИНФОРМАЦИОННЫЕ ТЕХНОЛОГИИ В</dc:title>
  <dc:creator>VAIO</dc:creator>
  <cp:lastModifiedBy>VAIO</cp:lastModifiedBy>
  <cp:revision>34</cp:revision>
  <dcterms:created xsi:type="dcterms:W3CDTF">2015-06-25T03:22:26Z</dcterms:created>
  <dcterms:modified xsi:type="dcterms:W3CDTF">2015-09-05T10:32:30Z</dcterms:modified>
</cp:coreProperties>
</file>