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81" r:id="rId3"/>
    <p:sldId id="295" r:id="rId4"/>
    <p:sldId id="286" r:id="rId5"/>
    <p:sldId id="296" r:id="rId6"/>
    <p:sldId id="298" r:id="rId7"/>
    <p:sldId id="287" r:id="rId8"/>
    <p:sldId id="297" r:id="rId9"/>
    <p:sldId id="291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i-Team/vue-mall-admin-server" TargetMode="External"/><Relationship Id="rId2" Type="http://schemas.openxmlformats.org/officeDocument/2006/relationships/hyperlink" Target="https://mallapi.duyiedu.com/login/index.html#/logi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每日优鲜产品管理系统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6F834-8A58-439B-817F-0A3399C35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每日优鲜</a:t>
            </a:r>
            <a:r>
              <a:rPr lang="en-US" altLang="zh-CN" dirty="0"/>
              <a:t>b</a:t>
            </a:r>
            <a:r>
              <a:rPr lang="zh-CN" altLang="en-US" dirty="0"/>
              <a:t>端管理系统的技术架构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5AB371-372B-4C83-B595-5E4100553273}"/>
              </a:ext>
            </a:extLst>
          </p:cNvPr>
          <p:cNvSpPr/>
          <p:nvPr/>
        </p:nvSpPr>
        <p:spPr>
          <a:xfrm>
            <a:off x="2073451" y="1760220"/>
            <a:ext cx="7214616" cy="442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E31BC8-81F3-4DB9-9982-1CE5DB4FFF97}"/>
              </a:ext>
            </a:extLst>
          </p:cNvPr>
          <p:cNvSpPr/>
          <p:nvPr/>
        </p:nvSpPr>
        <p:spPr>
          <a:xfrm>
            <a:off x="2962656" y="2084832"/>
            <a:ext cx="1673352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E6A815-8023-49AA-9F88-52FB350788B2}"/>
              </a:ext>
            </a:extLst>
          </p:cNvPr>
          <p:cNvSpPr/>
          <p:nvPr/>
        </p:nvSpPr>
        <p:spPr>
          <a:xfrm>
            <a:off x="2962656" y="2916936"/>
            <a:ext cx="1673352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AntDesign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CD87D-8D4C-462E-A163-C1827191D0F3}"/>
              </a:ext>
            </a:extLst>
          </p:cNvPr>
          <p:cNvSpPr/>
          <p:nvPr/>
        </p:nvSpPr>
        <p:spPr>
          <a:xfrm>
            <a:off x="2962656" y="3730752"/>
            <a:ext cx="1673352" cy="484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 Router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C83583-97CB-41B8-8D38-6C3059216819}"/>
              </a:ext>
            </a:extLst>
          </p:cNvPr>
          <p:cNvSpPr/>
          <p:nvPr/>
        </p:nvSpPr>
        <p:spPr>
          <a:xfrm>
            <a:off x="2962656" y="4489704"/>
            <a:ext cx="1673352" cy="484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E6B18C-DEDD-4BE8-828D-37508EA306D6}"/>
              </a:ext>
            </a:extLst>
          </p:cNvPr>
          <p:cNvSpPr/>
          <p:nvPr/>
        </p:nvSpPr>
        <p:spPr>
          <a:xfrm>
            <a:off x="2962656" y="5193792"/>
            <a:ext cx="167335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6FB37-C7D3-4CE8-89C7-4B90A229DC7A}"/>
              </a:ext>
            </a:extLst>
          </p:cNvPr>
          <p:cNvSpPr/>
          <p:nvPr/>
        </p:nvSpPr>
        <p:spPr>
          <a:xfrm>
            <a:off x="6096000" y="2459736"/>
            <a:ext cx="1886712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Vue/cli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DA4299-AC5F-4363-8297-F114D7F4600B}"/>
              </a:ext>
            </a:extLst>
          </p:cNvPr>
          <p:cNvSpPr/>
          <p:nvPr/>
        </p:nvSpPr>
        <p:spPr>
          <a:xfrm>
            <a:off x="6096000" y="3465576"/>
            <a:ext cx="1886712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eslint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8ABB41-A448-4EAF-B8E6-348FFF106499}"/>
              </a:ext>
            </a:extLst>
          </p:cNvPr>
          <p:cNvSpPr/>
          <p:nvPr/>
        </p:nvSpPr>
        <p:spPr>
          <a:xfrm>
            <a:off x="2962656" y="5696712"/>
            <a:ext cx="1673352" cy="3108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28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B1D1-0250-41B0-99D1-A4D83BEE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管理系统的整体布局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6770ED-A383-4706-A41E-93C39080D70A}"/>
              </a:ext>
            </a:extLst>
          </p:cNvPr>
          <p:cNvSpPr txBox="1"/>
          <p:nvPr/>
        </p:nvSpPr>
        <p:spPr>
          <a:xfrm>
            <a:off x="1524000" y="1674674"/>
            <a:ext cx="8942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整体布局为两列布局， 左侧定宽， 右侧自适应 </a:t>
            </a:r>
            <a:endParaRPr lang="en-US" altLang="zh-CN" dirty="0"/>
          </a:p>
          <a:p>
            <a:pPr lvl="1"/>
            <a:r>
              <a:rPr lang="zh-CN" altLang="en-US" dirty="0"/>
              <a:t>功能：</a:t>
            </a:r>
            <a:r>
              <a:rPr lang="en-US" altLang="zh-CN" dirty="0"/>
              <a:t>1. </a:t>
            </a:r>
            <a:r>
              <a:rPr lang="zh-CN" altLang="en-US" dirty="0"/>
              <a:t> 左侧菜单栏， 右侧有一个吊顶， 吊顶里面有一个面包屑， ***</a:t>
            </a:r>
            <a:endParaRPr lang="en-US" altLang="zh-CN" dirty="0"/>
          </a:p>
          <a:p>
            <a:pPr lvl="1"/>
            <a:r>
              <a:rPr lang="en-US" altLang="zh-CN" dirty="0"/>
              <a:t>		 </a:t>
            </a:r>
            <a:r>
              <a:rPr lang="zh-CN" altLang="en-US" dirty="0"/>
              <a:t>菜单栏由数据动态可配置（可以将路由也动态配置） </a:t>
            </a:r>
            <a:endParaRPr lang="en-US" altLang="zh-CN" dirty="0"/>
          </a:p>
          <a:p>
            <a:pPr lvl="1"/>
            <a:r>
              <a:rPr lang="en-US" altLang="zh-CN" dirty="0"/>
              <a:t>         2. </a:t>
            </a:r>
            <a:r>
              <a:rPr lang="zh-CN" altLang="en-US" dirty="0"/>
              <a:t>用户信息的展示</a:t>
            </a:r>
            <a:r>
              <a:rPr lang="en-US" altLang="zh-CN" dirty="0"/>
              <a:t>,</a:t>
            </a:r>
            <a:r>
              <a:rPr lang="zh-CN" altLang="en-US" dirty="0"/>
              <a:t>鼠标移入用户信息，会出现退出按钮  ***</a:t>
            </a:r>
            <a:endParaRPr lang="en-US" altLang="zh-CN" dirty="0"/>
          </a:p>
          <a:p>
            <a:pPr lvl="1"/>
            <a:r>
              <a:rPr lang="en-US" altLang="zh-CN" dirty="0"/>
              <a:t>	   3. </a:t>
            </a:r>
            <a:r>
              <a:rPr lang="zh-CN" altLang="en-US" dirty="0"/>
              <a:t>可以利用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切换右侧内容</a:t>
            </a:r>
            <a:r>
              <a:rPr lang="zh-CN" altLang="en-US"/>
              <a:t>区  ***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06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1D8D-313C-48BE-9E58-FF16F99B4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统计界面功能以及可用技术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ADA7BB-3883-4A0F-B46F-011E52AB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11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卡片展示 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 err="1"/>
              <a:t>antdesign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图表展示（曲线图） （可以用</a:t>
            </a:r>
            <a:r>
              <a:rPr lang="en-US" altLang="zh-CN" dirty="0"/>
              <a:t>v-charts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D6F23-8323-42A3-AFBA-22E4372D9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商品列表页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5592D-5E90-4CD9-A39C-8831B605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29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搜索栏： 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 新增商品按钮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表格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 err="1"/>
              <a:t>AntDesign</a:t>
            </a:r>
            <a:r>
              <a:rPr lang="zh-CN" altLang="en-US" dirty="0"/>
              <a:t>组件库实现）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属性字段：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操作按钮：编辑、删除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需要分页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附加功能： 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批量处理（删除、上架、下架等）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新增编辑时界面的形式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F357B2-F944-4A6E-8D5B-20C13AA2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06472"/>
              </p:ext>
            </p:extLst>
          </p:nvPr>
        </p:nvGraphicFramePr>
        <p:xfrm>
          <a:off x="3477514" y="2594957"/>
          <a:ext cx="6580890" cy="517530"/>
        </p:xfrm>
        <a:graphic>
          <a:graphicData uri="http://schemas.openxmlformats.org/drawingml/2006/table">
            <a:tbl>
              <a:tblPr/>
              <a:tblGrid>
                <a:gridCol w="658089">
                  <a:extLst>
                    <a:ext uri="{9D8B030D-6E8A-4147-A177-3AD203B41FA5}">
                      <a16:colId xmlns:a16="http://schemas.microsoft.com/office/drawing/2014/main" val="161934595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1004745052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1539366853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1262880469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3707890995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1316144368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972194699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1560603656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2487569309"/>
                    </a:ext>
                  </a:extLst>
                </a:gridCol>
                <a:gridCol w="658089">
                  <a:extLst>
                    <a:ext uri="{9D8B030D-6E8A-4147-A177-3AD203B41FA5}">
                      <a16:colId xmlns:a16="http://schemas.microsoft.com/office/drawing/2014/main" val="57179564"/>
                    </a:ext>
                  </a:extLst>
                </a:gridCol>
              </a:tblGrid>
              <a:tr h="510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id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标题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描述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类目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预售价格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折扣价格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标签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限制购买数量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上架状态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操作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9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8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81D6-EED2-4EA5-AA63-5F32D273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编辑商品界面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1C276-DA6A-462A-AED0-86A5D95A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994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功能流程化（可以使用</a:t>
            </a:r>
            <a:r>
              <a:rPr lang="en-US" altLang="zh-CN" dirty="0" err="1"/>
              <a:t>antdesign</a:t>
            </a:r>
            <a:r>
              <a:rPr lang="zh-CN" altLang="en-US" dirty="0"/>
              <a:t>实现）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第一步： 商品基本信息录入（普通表单）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第二步： 商品销售信息的录入（存在图片上传的表单）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表单校验功能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新增和编辑的区分， 编辑时需要初始化数据、创建时需要清空数据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493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AC647-371A-4441-858F-9A68D4154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商品类目界面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225EE8-F564-4614-8924-9C41B9D1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646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类目列表： 分页，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属性字段：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新增编辑弹框形式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8C5757-BE8B-498E-9CAB-7806A833C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4311"/>
              </p:ext>
            </p:extLst>
          </p:nvPr>
        </p:nvGraphicFramePr>
        <p:xfrm>
          <a:off x="3844924" y="2350562"/>
          <a:ext cx="4502151" cy="347952"/>
        </p:xfrm>
        <a:graphic>
          <a:graphicData uri="http://schemas.openxmlformats.org/drawingml/2006/table">
            <a:tbl>
              <a:tblPr/>
              <a:tblGrid>
                <a:gridCol w="1500717">
                  <a:extLst>
                    <a:ext uri="{9D8B030D-6E8A-4147-A177-3AD203B41FA5}">
                      <a16:colId xmlns:a16="http://schemas.microsoft.com/office/drawing/2014/main" val="770319970"/>
                    </a:ext>
                  </a:extLst>
                </a:gridCol>
                <a:gridCol w="1500717">
                  <a:extLst>
                    <a:ext uri="{9D8B030D-6E8A-4147-A177-3AD203B41FA5}">
                      <a16:colId xmlns:a16="http://schemas.microsoft.com/office/drawing/2014/main" val="2257191381"/>
                    </a:ext>
                  </a:extLst>
                </a:gridCol>
                <a:gridCol w="1500717">
                  <a:extLst>
                    <a:ext uri="{9D8B030D-6E8A-4147-A177-3AD203B41FA5}">
                      <a16:colId xmlns:a16="http://schemas.microsoft.com/office/drawing/2014/main" val="1017159827"/>
                    </a:ext>
                  </a:extLst>
                </a:gridCol>
              </a:tblGrid>
              <a:tr h="342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id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名称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操作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0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F7EAF-C850-41C9-B742-DD8765F5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登录注册页  **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615F4-7D35-42C4-903A-C1A02F06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2626"/>
          </a:xfrm>
        </p:spPr>
        <p:txBody>
          <a:bodyPr/>
          <a:lstStyle/>
          <a:p>
            <a:r>
              <a:rPr lang="zh-CN" altLang="en-US" dirty="0"/>
              <a:t>账号密码的登录，表单校验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需要用到动态添加路由的处理，可以使用路由拦截读取用户权限用来动态设置路由，还需要动态的设置页面当中导航的信息（导航信息直接改变数据就可以）</a:t>
            </a:r>
          </a:p>
        </p:txBody>
      </p:sp>
    </p:spTree>
    <p:extLst>
      <p:ext uri="{BB962C8B-B14F-4D97-AF65-F5344CB8AC3E}">
        <p14:creationId xmlns:p14="http://schemas.microsoft.com/office/powerpoint/2010/main" val="223912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DE785-E8CF-4497-BDD6-238870C8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接口申请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13010-1BEE-4869-987A-65695E61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789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/>
              <a:t>接口申请使用地址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https://mallapi.duyiedu.com/login/index.html#/login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接口文档地址： </a:t>
            </a:r>
            <a:r>
              <a:rPr lang="en-US" altLang="zh-CN" dirty="0">
                <a:hlinkClick r:id="rId3"/>
              </a:rPr>
              <a:t>https://github.com/DuYi-Team/vue-mall-admin-server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学习目标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9297-ADB5-4174-9FAF-1ADB91F75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163CC-37B8-4873-82F8-31E4C5B5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7120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实现一个大型的商城后台项目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了解常见的业务场景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学会使用</a:t>
            </a:r>
            <a:r>
              <a:rPr lang="en-US" altLang="zh-CN" dirty="0" err="1"/>
              <a:t>vue</a:t>
            </a:r>
            <a:r>
              <a:rPr lang="zh-CN" altLang="en-US" dirty="0"/>
              <a:t>及其生态内的开源组件库开发</a:t>
            </a:r>
            <a:r>
              <a:rPr lang="en-US" altLang="zh-CN" dirty="0"/>
              <a:t>webapp</a:t>
            </a:r>
          </a:p>
          <a:p>
            <a:pPr marL="457200" indent="-457200">
              <a:buAutoNum type="arabicPeriod"/>
            </a:pPr>
            <a:r>
              <a:rPr lang="zh-CN" altLang="en-US" dirty="0"/>
              <a:t>了解前端组件化，工程化，模块化的开发思想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了解项目在服务端的部署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了解项目如何接入第三方平台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67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前置知识点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0C95-ED43-4943-B4B7-27262E12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前置知识点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6BD37-A993-4787-97BD-0E61871F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6644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掌握前端基础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zh-CN" altLang="en-US" dirty="0"/>
              <a:t>全家桶</a:t>
            </a:r>
          </a:p>
        </p:txBody>
      </p:sp>
    </p:spTree>
    <p:extLst>
      <p:ext uri="{BB962C8B-B14F-4D97-AF65-F5344CB8AC3E}">
        <p14:creationId xmlns:p14="http://schemas.microsoft.com/office/powerpoint/2010/main" val="15707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6F428-2A91-4DC3-95E5-DC04194A2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AD2FE9-8D08-4E63-984F-7D450A79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17750"/>
          </a:xfrm>
        </p:spPr>
        <p:txBody>
          <a:bodyPr/>
          <a:lstStyle/>
          <a:p>
            <a:r>
              <a:rPr lang="en-US" altLang="zh-CN" dirty="0"/>
              <a:t>O2O</a:t>
            </a:r>
            <a:r>
              <a:rPr lang="zh-CN" altLang="en-US" dirty="0"/>
              <a:t>模式： </a:t>
            </a:r>
            <a:r>
              <a:rPr lang="en-US" altLang="zh-CN" dirty="0"/>
              <a:t>Online to Offline </a:t>
            </a:r>
            <a:r>
              <a:rPr lang="zh-CN" altLang="en-US" dirty="0"/>
              <a:t>线上和线下相结合的一种商业模式</a:t>
            </a:r>
            <a:endParaRPr lang="en-US" altLang="zh-CN" dirty="0"/>
          </a:p>
          <a:p>
            <a:r>
              <a:rPr lang="zh-CN" altLang="en-US" dirty="0"/>
              <a:t>面向用户群体： </a:t>
            </a:r>
            <a:r>
              <a:rPr lang="en-US" altLang="zh-CN" dirty="0"/>
              <a:t>1. </a:t>
            </a:r>
            <a:r>
              <a:rPr lang="zh-CN" altLang="en-US" dirty="0"/>
              <a:t>线上的消费者  </a:t>
            </a:r>
            <a:r>
              <a:rPr lang="en-US" altLang="zh-CN" dirty="0"/>
              <a:t>2. </a:t>
            </a:r>
            <a:r>
              <a:rPr lang="zh-CN" altLang="en-US" dirty="0"/>
              <a:t>线下的商家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商家的需求：</a:t>
            </a:r>
            <a:r>
              <a:rPr lang="en-US" altLang="zh-CN" dirty="0"/>
              <a:t> </a:t>
            </a:r>
            <a:r>
              <a:rPr lang="zh-CN" altLang="en-US" dirty="0"/>
              <a:t>将自己的商品投放到线上的平台中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消费者的需求： 浏览商品，以及下单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面向商家用户的系统（项目）</a:t>
            </a:r>
            <a:r>
              <a:rPr lang="en-US" altLang="zh-CN" dirty="0"/>
              <a:t>B</a:t>
            </a:r>
            <a:r>
              <a:rPr lang="zh-CN" altLang="en-US" dirty="0"/>
              <a:t>端项目（</a:t>
            </a:r>
            <a:r>
              <a:rPr lang="en-US" altLang="zh-CN" dirty="0"/>
              <a:t>2B</a:t>
            </a:r>
            <a:r>
              <a:rPr lang="zh-CN" altLang="en-US" dirty="0"/>
              <a:t>）</a:t>
            </a:r>
            <a:r>
              <a:rPr lang="en-US" altLang="zh-CN" dirty="0"/>
              <a:t>(to business)</a:t>
            </a:r>
          </a:p>
          <a:p>
            <a:r>
              <a:rPr lang="zh-CN" altLang="en-US" dirty="0"/>
              <a:t>面向消费者用户的系统（</a:t>
            </a:r>
            <a:r>
              <a:rPr lang="en-US" altLang="zh-CN" dirty="0"/>
              <a:t>app</a:t>
            </a:r>
            <a:r>
              <a:rPr lang="zh-CN" altLang="en-US" dirty="0"/>
              <a:t>）称之为</a:t>
            </a:r>
            <a:r>
              <a:rPr lang="en-US" altLang="zh-CN" dirty="0"/>
              <a:t>C</a:t>
            </a:r>
            <a:r>
              <a:rPr lang="zh-CN" altLang="en-US" dirty="0"/>
              <a:t>端项目（</a:t>
            </a:r>
            <a:r>
              <a:rPr lang="en-US" altLang="zh-CN" dirty="0"/>
              <a:t>2C</a:t>
            </a:r>
            <a:r>
              <a:rPr lang="zh-CN" altLang="en-US" dirty="0"/>
              <a:t>）（</a:t>
            </a:r>
            <a:r>
              <a:rPr lang="en-US" altLang="zh-CN" dirty="0"/>
              <a:t>to customer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46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产品需求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01C324-E686-4981-A8C2-5E70F047E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461640"/>
            <a:ext cx="9570127" cy="55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产品需求模块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153E6-2CEB-4C55-8A54-4ACFB1A9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6385"/>
            <a:ext cx="10694191" cy="3885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573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Verdana</vt:lpstr>
      <vt:lpstr>Office 主题</vt:lpstr>
      <vt:lpstr>每日优鲜产品管理系统</vt:lpstr>
      <vt:lpstr>01</vt:lpstr>
      <vt:lpstr>学习目标</vt:lpstr>
      <vt:lpstr>02</vt:lpstr>
      <vt:lpstr>前置知识点</vt:lpstr>
      <vt:lpstr>PowerPoint 演示文稿</vt:lpstr>
      <vt:lpstr>03</vt:lpstr>
      <vt:lpstr>PowerPoint 演示文稿</vt:lpstr>
      <vt:lpstr>产品需求模块</vt:lpstr>
      <vt:lpstr>每日优鲜b端管理系统的技术架构</vt:lpstr>
      <vt:lpstr>1. 管理系统的整体布局</vt:lpstr>
      <vt:lpstr>统计界面功能以及可用技术</vt:lpstr>
      <vt:lpstr>商品列表页</vt:lpstr>
      <vt:lpstr>新增/编辑商品界面</vt:lpstr>
      <vt:lpstr>商品类目界面</vt:lpstr>
      <vt:lpstr>登录注册页  **</vt:lpstr>
      <vt:lpstr>接口申请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95</cp:revision>
  <dcterms:created xsi:type="dcterms:W3CDTF">2018-08-14T06:54:00Z</dcterms:created>
  <dcterms:modified xsi:type="dcterms:W3CDTF">2020-08-24T10:17:17Z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