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2.png" ContentType="image/png"/>
  <Override PartName="/ppt/media/image15.jpeg" ContentType="image/jpeg"/>
  <Override PartName="/ppt/media/image13.png" ContentType="image/png"/>
  <Override PartName="/ppt/media/image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7A81A16-92B0-4B4B-9591-ADD531C63D91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613D450-9457-4D4F-AFFE-025C376133B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80E97F6-27D6-4369-B3AA-4AFAF06FFBF3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lang="fr-FR" sz="5000">
                <a:solidFill>
                  <a:srgbClr val="04617b"/>
                </a:solidFill>
                <a:latin typeface="Calibri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fr-FR" sz="2400">
                <a:solidFill>
                  <a:srgbClr val="000000"/>
                </a:solidFill>
                <a:latin typeface="Constantia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onstantia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fr-FR" sz="2000">
                <a:solidFill>
                  <a:srgbClr val="000000"/>
                </a:solidFill>
                <a:latin typeface="Constantia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fr-FR" sz="2000">
                <a:solidFill>
                  <a:srgbClr val="000000"/>
                </a:solidFill>
                <a:latin typeface="Constantia"/>
              </a:rPr>
              <a:t>Cinquième niveau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1200">
                <a:solidFill>
                  <a:srgbClr val="035c75"/>
                </a:solidFill>
                <a:latin typeface="Constantia"/>
              </a:rPr>
              <a:t>21/03/2016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97C057B-3178-41C9-815D-58EAB117D5AA}" type="slidenum">
              <a:rPr lang="fr-FR" sz="1200">
                <a:solidFill>
                  <a:srgbClr val="035c75"/>
                </a:solidFill>
                <a:latin typeface="Constantia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017960"/>
            <a:ext cx="3250080" cy="279504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b="1" lang="fr-FR" sz="5000" u="sng">
                <a:solidFill>
                  <a:srgbClr val="083763"/>
                </a:solidFill>
                <a:latin typeface="MicrogrammaDBolExt"/>
              </a:rPr>
              <a:t>PROJET   TPE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457200" y="162864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fr-FR" sz="2600" u="sng">
                <a:solidFill>
                  <a:srgbClr val="000000"/>
                </a:solidFill>
                <a:latin typeface="MicrogrammaDBolExt"/>
              </a:rPr>
              <a:t>            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2600" u="sng">
                <a:solidFill>
                  <a:srgbClr val="000000"/>
                </a:solidFill>
                <a:latin typeface="MicrogrammaDBolExt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r>
              <a:rPr i="1" lang="fr-FR" sz="2600">
                <a:solidFill>
                  <a:srgbClr val="000000"/>
                </a:solidFill>
                <a:latin typeface="MicrogrammaDBolExt"/>
              </a:rPr>
              <a:t>               </a:t>
            </a:r>
            <a:r>
              <a:rPr i="1" lang="fr-FR" sz="2600" u="sng">
                <a:solidFill>
                  <a:srgbClr val="000000"/>
                </a:solidFill>
                <a:latin typeface="MicrogrammaDBolExt"/>
              </a:rPr>
              <a:t>Distributeur automatique de croquettes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MicrogrammaDBolExt"/>
              </a:rPr>
              <a:t>                      </a:t>
            </a:r>
            <a:r>
              <a:rPr b="1" lang="fr-FR">
                <a:solidFill>
                  <a:srgbClr val="000000"/>
                </a:solidFill>
                <a:latin typeface="MicrogrammaDBolExt"/>
              </a:rPr>
              <a:t>BOITEL Yohan      LOUISON Axel     MINET Mathieu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4800">
                <a:solidFill>
                  <a:srgbClr val="000000"/>
                </a:solidFill>
                <a:latin typeface="Comic Sans MS"/>
              </a:rPr>
              <a:t> </a:t>
            </a:r>
            <a:r>
              <a:rPr lang="fr-FR" sz="4600">
                <a:solidFill>
                  <a:srgbClr val="000000"/>
                </a:solidFill>
                <a:latin typeface="MicrogrammaDBolExt"/>
              </a:rPr>
              <a:t>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mic Sans MS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mic Sans MS"/>
              </a:rPr>
              <a:t>  </a:t>
            </a:r>
            <a:endParaRPr/>
          </a:p>
        </p:txBody>
      </p:sp>
      <p:pic>
        <p:nvPicPr>
          <p:cNvPr id="51" name="Picture 2" descr=""/>
          <p:cNvPicPr/>
          <p:nvPr/>
        </p:nvPicPr>
        <p:blipFill>
          <a:blip r:embed="rId2"/>
          <a:stretch>
            <a:fillRect/>
          </a:stretch>
        </p:blipFill>
        <p:spPr>
          <a:xfrm rot="21004800">
            <a:off x="145440" y="1146960"/>
            <a:ext cx="1278720" cy="1214280"/>
          </a:xfrm>
          <a:prstGeom prst="rect">
            <a:avLst/>
          </a:prstGeom>
          <a:ln>
            <a:noFill/>
          </a:ln>
        </p:spPr>
      </p:pic>
      <p:pic>
        <p:nvPicPr>
          <p:cNvPr id="52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36360" y="5013000"/>
            <a:ext cx="1728000" cy="172800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2960" y="2071800"/>
            <a:ext cx="3285720" cy="4500360"/>
          </a:xfrm>
          <a:prstGeom prst="rect">
            <a:avLst/>
          </a:prstGeom>
          <a:solidFill>
            <a:srgbClr val="083763"/>
          </a:solidFill>
          <a:ln w="25560">
            <a:solidFill>
              <a:srgbClr val="083763"/>
            </a:solidFill>
            <a:round/>
          </a:ln>
        </p:spPr>
      </p:sp>
      <p:sp>
        <p:nvSpPr>
          <p:cNvPr id="113" name="TextShape 2"/>
          <p:cNvSpPr txBox="1"/>
          <p:nvPr/>
        </p:nvSpPr>
        <p:spPr>
          <a:xfrm>
            <a:off x="0" y="857160"/>
            <a:ext cx="921528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3.ARCHITECTURE PHYSIQUE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4240" y="2143080"/>
            <a:ext cx="3144240" cy="438912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4786200" y="2995560"/>
            <a:ext cx="4214520" cy="255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On peut décomposer le distributeur en plusieurs parties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-La cuve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-Le conduit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-La vanne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-Le socle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83763"/>
                </a:solidFill>
                <a:latin typeface="MicrogrammaDBolExt"/>
              </a:rPr>
              <a:t>-La gamelle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circl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-285840" y="-27360"/>
            <a:ext cx="957240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   </a:t>
            </a:r>
            <a:r>
              <a:rPr lang="fr-FR" sz="2800">
                <a:solidFill>
                  <a:srgbClr val="083763"/>
                </a:solidFill>
                <a:latin typeface="MicrogrammaDBolExt"/>
              </a:rPr>
              <a:t> </a:t>
            </a:r>
            <a:r>
              <a:rPr lang="fr-FR" sz="4000">
                <a:solidFill>
                  <a:srgbClr val="083763"/>
                </a:solidFill>
                <a:latin typeface="MicrogrammaDBolExt"/>
              </a:rPr>
              <a:t>PROGRAMMATION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 rot="624600">
            <a:off x="3660120" y="3322440"/>
            <a:ext cx="2123640" cy="205668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3640" y="3542400"/>
            <a:ext cx="1765080" cy="174744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360" y="3443040"/>
            <a:ext cx="1829520" cy="182952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57200" y="1357200"/>
            <a:ext cx="6571800" cy="5428800"/>
          </a:xfrm>
          <a:prstGeom prst="rect">
            <a:avLst/>
          </a:prstGeom>
          <a:solidFill>
            <a:srgbClr val="083763"/>
          </a:solidFill>
          <a:ln w="25560">
            <a:solidFill>
              <a:srgbClr val="083763"/>
            </a:solidFill>
            <a:round/>
          </a:ln>
        </p:spPr>
      </p:sp>
      <p:sp>
        <p:nvSpPr>
          <p:cNvPr id="121" name="TextShape 2"/>
          <p:cNvSpPr txBox="1"/>
          <p:nvPr/>
        </p:nvSpPr>
        <p:spPr>
          <a:xfrm>
            <a:off x="457200" y="142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ARDUINO</a:t>
            </a:r>
            <a:endParaRPr/>
          </a:p>
        </p:txBody>
      </p:sp>
      <p:pic>
        <p:nvPicPr>
          <p:cNvPr id="12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8840" y="1428840"/>
            <a:ext cx="6429240" cy="528588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071880" y="2428920"/>
            <a:ext cx="213840" cy="2138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</p:sp>
      <p:sp>
        <p:nvSpPr>
          <p:cNvPr id="124" name="CustomShape 4"/>
          <p:cNvSpPr/>
          <p:nvPr/>
        </p:nvSpPr>
        <p:spPr>
          <a:xfrm>
            <a:off x="2928960" y="2214720"/>
            <a:ext cx="356760" cy="642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095294"/>
            </a:solidFill>
            <a:round/>
          </a:ln>
        </p:spPr>
      </p:sp>
      <p:sp>
        <p:nvSpPr>
          <p:cNvPr id="125" name="CustomShape 5"/>
          <p:cNvSpPr/>
          <p:nvPr/>
        </p:nvSpPr>
        <p:spPr>
          <a:xfrm>
            <a:off x="2928960" y="3286080"/>
            <a:ext cx="356760" cy="428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095294"/>
            </a:solidFill>
            <a:round/>
          </a:ln>
        </p:spPr>
      </p:sp>
      <p:sp>
        <p:nvSpPr>
          <p:cNvPr id="126" name="CustomShape 6"/>
          <p:cNvSpPr/>
          <p:nvPr/>
        </p:nvSpPr>
        <p:spPr>
          <a:xfrm>
            <a:off x="4357800" y="4071960"/>
            <a:ext cx="356760" cy="235692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095294"/>
            </a:solidFill>
            <a:round/>
          </a:ln>
        </p:spPr>
      </p:sp>
    </p:spTree>
  </p:cSld>
  <p:transition spd="slow">
    <p:circl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71880" y="1785960"/>
            <a:ext cx="2571480" cy="442872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8" name="TextShape 2"/>
          <p:cNvSpPr txBox="1"/>
          <p:nvPr/>
        </p:nvSpPr>
        <p:spPr>
          <a:xfrm>
            <a:off x="457200" y="3571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APPINVENTOR</a:t>
            </a:r>
            <a:endParaRPr/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5240" y="1830960"/>
            <a:ext cx="2444400" cy="433404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5000">
                <a:solidFill>
                  <a:srgbClr val="083763"/>
                </a:solidFill>
                <a:latin typeface="Calibri"/>
              </a:rPr>
              <a:t>WIFI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              </a:t>
            </a:r>
            <a:r>
              <a:rPr lang="fr-FR" sz="2600">
                <a:solidFill>
                  <a:srgbClr val="000000"/>
                </a:solidFill>
                <a:latin typeface="Constantia"/>
              </a:rPr>
              <a:t>Allumage d’une LED a distance par wifi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                                      </a:t>
            </a:r>
            <a:r>
              <a:rPr lang="fr-FR" sz="2600" u="sng">
                <a:solidFill>
                  <a:srgbClr val="e2d700"/>
                </a:solidFill>
                <a:latin typeface="Constantia"/>
              </a:rPr>
              <a:t>Video_led_wifi</a:t>
            </a:r>
            <a:endParaRPr/>
          </a:p>
        </p:txBody>
      </p:sp>
    </p:spTree>
  </p:cSld>
  <p:transition spd="slow">
    <p:circl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68000" y="1008000"/>
            <a:ext cx="6408000" cy="403200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6600" y="1053000"/>
            <a:ext cx="6310440" cy="3960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224000" y="5220000"/>
            <a:ext cx="6696000" cy="158400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pic>
        <p:nvPicPr>
          <p:cNvPr id="13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120" y="5258520"/>
            <a:ext cx="6627600" cy="152352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819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600" u="sng">
                <a:solidFill>
                  <a:srgbClr val="000000"/>
                </a:solidFill>
                <a:latin typeface="Constantia"/>
              </a:rPr>
              <a:t>Alternative pour alerter que la cuve de croquette est vide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Constantia"/>
              </a:rPr>
              <a:t>On utilise la fonction mail() de PHP qui permet    d’envoyer un simple mail avec quelques ligne de code seulement.</a:t>
            </a:r>
            <a:r>
              <a:rPr lang="fr-FR" sz="2600">
                <a:solidFill>
                  <a:srgbClr val="000000"/>
                </a:solidFill>
                <a:latin typeface="Constanti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5472000"/>
            <a:ext cx="1944000" cy="123480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008000" y="3096000"/>
            <a:ext cx="7128000" cy="216000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pic>
        <p:nvPicPr>
          <p:cNvPr id="1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000" y="3186000"/>
            <a:ext cx="6983640" cy="199800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28760" y="28584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5000">
                <a:solidFill>
                  <a:srgbClr val="083763"/>
                </a:solidFill>
                <a:latin typeface="MicrogrammaDBolExt"/>
              </a:rPr>
              <a:t>SOMMAIRE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0" y="1500120"/>
            <a:ext cx="9143640" cy="5571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"/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     </a:t>
            </a:r>
            <a:r>
              <a:rPr lang="fr-FR" sz="2400" u="sng">
                <a:solidFill>
                  <a:srgbClr val="21b2c9"/>
                </a:solidFill>
                <a:latin typeface="MicrogrammaDBolExt"/>
              </a:rPr>
              <a:t>Problématique et idée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"/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</a:t>
            </a:r>
            <a:r>
              <a:rPr lang="fr-FR" sz="2400" u="sng">
                <a:solidFill>
                  <a:srgbClr val="21b2c9"/>
                </a:solidFill>
                <a:latin typeface="MicrogrammaDBolExt"/>
              </a:rPr>
              <a:t>Objectifs</a:t>
            </a:r>
            <a:r>
              <a:rPr lang="fr-FR" sz="2400">
                <a:solidFill>
                  <a:srgbClr val="000000"/>
                </a:solidFill>
                <a:latin typeface="MicrogrammaDBolExt"/>
              </a:rPr>
              <a:t>                                            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"/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</a:t>
            </a:r>
            <a:r>
              <a:rPr lang="fr-FR" sz="2400" u="sng">
                <a:solidFill>
                  <a:srgbClr val="21b2c9"/>
                </a:solidFill>
                <a:latin typeface="MicrogrammaDBolExt"/>
              </a:rPr>
              <a:t>Cahier des charges</a:t>
            </a:r>
            <a:r>
              <a:rPr lang="fr-FR" sz="2400" u="sng">
                <a:solidFill>
                  <a:srgbClr val="000000"/>
                </a:solidFill>
                <a:latin typeface="MicrogrammaDBolExt"/>
              </a:rPr>
              <a:t>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        </a:t>
            </a:r>
            <a:r>
              <a:rPr lang="fr-FR" sz="2200">
                <a:solidFill>
                  <a:srgbClr val="000000"/>
                </a:solidFill>
                <a:latin typeface="MicrogrammaDBolExt"/>
              </a:rPr>
              <a:t>1</a:t>
            </a:r>
            <a:r>
              <a:rPr lang="fr-FR" sz="2400">
                <a:solidFill>
                  <a:srgbClr val="000000"/>
                </a:solidFill>
                <a:latin typeface="MicrogrammaDBolExt"/>
              </a:rPr>
              <a:t>. 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Bête a cornes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MicrogrammaDBolExt"/>
              </a:rPr>
              <a:t>               </a:t>
            </a:r>
            <a:r>
              <a:rPr lang="fr-FR" sz="2200">
                <a:solidFill>
                  <a:srgbClr val="000000"/>
                </a:solidFill>
                <a:latin typeface="MicrogrammaDBolExt"/>
              </a:rPr>
              <a:t>2</a:t>
            </a:r>
            <a:r>
              <a:rPr lang="fr-FR" sz="2000">
                <a:solidFill>
                  <a:srgbClr val="000000"/>
                </a:solidFill>
                <a:latin typeface="MicrogrammaDBolExt"/>
              </a:rPr>
              <a:t>. 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Diagramme pieuvre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MicrogrammaDBolExt"/>
              </a:rPr>
              <a:t>               </a:t>
            </a:r>
            <a:r>
              <a:rPr lang="fr-FR" sz="2200">
                <a:solidFill>
                  <a:srgbClr val="000000"/>
                </a:solidFill>
                <a:latin typeface="MicrogrammaDBolExt"/>
              </a:rPr>
              <a:t>3</a:t>
            </a:r>
            <a:r>
              <a:rPr lang="fr-FR" sz="2000">
                <a:solidFill>
                  <a:srgbClr val="000000"/>
                </a:solidFill>
                <a:latin typeface="MicrogrammaDBolExt"/>
              </a:rPr>
              <a:t>. 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Diagramme F.A.S.T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"/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</a:t>
            </a:r>
            <a:r>
              <a:rPr lang="fr-FR" sz="2400" u="sng">
                <a:solidFill>
                  <a:srgbClr val="00b0f0"/>
                </a:solidFill>
                <a:latin typeface="MicrogrammaDBolExt"/>
              </a:rPr>
              <a:t>Fonctionnement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" charset="2"/>
              <a:buChar char=""/>
            </a:pPr>
            <a:r>
              <a:rPr lang="fr-FR" sz="2400">
                <a:solidFill>
                  <a:srgbClr val="21b2c9"/>
                </a:solidFill>
                <a:latin typeface="MicrogrammaDBolExt"/>
              </a:rPr>
              <a:t>     </a:t>
            </a:r>
            <a:r>
              <a:rPr lang="fr-FR" sz="2400" u="sng">
                <a:solidFill>
                  <a:srgbClr val="21b2c9"/>
                </a:solidFill>
                <a:latin typeface="MicrogrammaDBolExt"/>
              </a:rPr>
              <a:t>Conception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       </a:t>
            </a:r>
            <a:r>
              <a:rPr lang="fr-FR" sz="2400">
                <a:solidFill>
                  <a:srgbClr val="000000"/>
                </a:solidFill>
                <a:latin typeface="MicrogrammaDBolExt"/>
              </a:rPr>
              <a:t>1.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  Architecture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MicrogrammaDBolExt"/>
              </a:rPr>
              <a:t>            </a:t>
            </a:r>
            <a:r>
              <a:rPr lang="fr-FR" sz="2400">
                <a:solidFill>
                  <a:srgbClr val="000000"/>
                </a:solidFill>
                <a:latin typeface="MicrogrammaDBolExt"/>
              </a:rPr>
              <a:t>2.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  Programmation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MicrogrammaDBolExt"/>
              </a:rPr>
              <a:t>                  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-Programmation Arduino 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MicrogrammaDBolExt"/>
              </a:rPr>
              <a:t>                  </a:t>
            </a:r>
            <a:r>
              <a:rPr lang="fr-FR">
                <a:solidFill>
                  <a:srgbClr val="000000"/>
                </a:solidFill>
                <a:latin typeface="MicrogrammaDBolExt"/>
              </a:rPr>
              <a:t>-Programmation Appinventor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MicrogrammaDBolExt"/>
              </a:rPr>
              <a:t>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circl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8584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083763"/>
                </a:solidFill>
                <a:latin typeface="MicrogrammaDBolExt"/>
              </a:rPr>
              <a:t>PROBLEMATIQUE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0" y="1857240"/>
            <a:ext cx="9143640" cy="7138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Peut-on nourrir un chat automatiquement en n’étant pas chez soi ?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0" y="3929040"/>
            <a:ext cx="914364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"/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Délivrer une quantité de croquettes choisies lorsque l’animal se présente devant la gamelle </a:t>
            </a:r>
            <a:endParaRPr/>
          </a:p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a condition qu’elle soit vide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500040" y="2500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800">
                <a:solidFill>
                  <a:srgbClr val="083763"/>
                </a:solidFill>
                <a:latin typeface="MicrogrammaDBolExt"/>
              </a:rPr>
              <a:t>Idée</a:t>
            </a:r>
            <a:endParaRPr/>
          </a:p>
        </p:txBody>
      </p:sp>
      <p:sp>
        <p:nvSpPr>
          <p:cNvPr id="59" name="CustomShape 5"/>
          <p:cNvSpPr/>
          <p:nvPr/>
        </p:nvSpPr>
        <p:spPr>
          <a:xfrm>
            <a:off x="0" y="5445360"/>
            <a:ext cx="914364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"/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Alerter le propriétaire de l’animal lorsque la réserve de croquettes est vide</a:t>
            </a:r>
            <a:endParaRPr/>
          </a:p>
        </p:txBody>
      </p:sp>
      <p:sp>
        <p:nvSpPr>
          <p:cNvPr id="60" name="CustomShape 6"/>
          <p:cNvSpPr/>
          <p:nvPr/>
        </p:nvSpPr>
        <p:spPr>
          <a:xfrm>
            <a:off x="0" y="4801320"/>
            <a:ext cx="914364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5000"/>
              <a:buFont typeface="Wingdings" charset="2"/>
              <a:buChar char=""/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Régler la quantité de croquettes distribuée</a:t>
            </a:r>
            <a:endParaRPr/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2997000"/>
            <a:ext cx="647640" cy="64764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1917000"/>
            <a:ext cx="9143640" cy="4817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CAHIERS DES CHARGES</a:t>
            </a:r>
            <a:endParaRPr/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1700640"/>
            <a:ext cx="5328360" cy="532836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1. BETE A CORNES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2928960" y="3143160"/>
            <a:ext cx="2999880" cy="1714320"/>
          </a:xfrm>
          <a:prstGeom prst="ellipse">
            <a:avLst/>
          </a:prstGeom>
          <a:solidFill>
            <a:srgbClr val="009dd9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mpacta Blk BT"/>
              </a:rPr>
              <a:t>Distributeur automatique de croquettes</a:t>
            </a:r>
            <a:endParaRPr/>
          </a:p>
        </p:txBody>
      </p:sp>
      <p:sp>
        <p:nvSpPr>
          <p:cNvPr id="66" name="CustomShape 3"/>
          <p:cNvSpPr/>
          <p:nvPr/>
        </p:nvSpPr>
        <p:spPr>
          <a:xfrm>
            <a:off x="1143000" y="1857240"/>
            <a:ext cx="2285640" cy="10713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ompacta Blk BT"/>
              </a:rPr>
              <a:t>Chat</a:t>
            </a:r>
            <a:endParaRPr/>
          </a:p>
        </p:txBody>
      </p:sp>
      <p:sp>
        <p:nvSpPr>
          <p:cNvPr id="67" name="CustomShape 4"/>
          <p:cNvSpPr/>
          <p:nvPr/>
        </p:nvSpPr>
        <p:spPr>
          <a:xfrm>
            <a:off x="5500800" y="1928880"/>
            <a:ext cx="2285640" cy="107136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ompacta Blk BT"/>
              </a:rPr>
              <a:t>CROQUETTES</a:t>
            </a:r>
            <a:endParaRPr/>
          </a:p>
        </p:txBody>
      </p:sp>
      <p:sp>
        <p:nvSpPr>
          <p:cNvPr id="68" name="CustomShape 5"/>
          <p:cNvSpPr/>
          <p:nvPr/>
        </p:nvSpPr>
        <p:spPr>
          <a:xfrm>
            <a:off x="714240" y="5214960"/>
            <a:ext cx="7357680" cy="107136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ffffff"/>
                </a:solidFill>
                <a:latin typeface="Compacta Blk BT"/>
              </a:rPr>
              <a:t>Nourrir le chat</a:t>
            </a:r>
            <a:endParaRPr/>
          </a:p>
        </p:txBody>
      </p:sp>
      <p:sp>
        <p:nvSpPr>
          <p:cNvPr id="69" name="CustomShape 6"/>
          <p:cNvSpPr/>
          <p:nvPr/>
        </p:nvSpPr>
        <p:spPr>
          <a:xfrm>
            <a:off x="2786040" y="2714760"/>
            <a:ext cx="3357360" cy="713880"/>
          </a:xfrm>
          <a:prstGeom prst="curvedUpArrow">
            <a:avLst>
              <a:gd name="adj1" fmla="val 50000"/>
              <a:gd name="adj2" fmla="val 50000"/>
              <a:gd name="adj3" fmla="val 0"/>
            </a:avLst>
          </a:prstGeom>
          <a:solidFill>
            <a:srgbClr val="b3eaf2"/>
          </a:solidFill>
          <a:ln w="25560">
            <a:solidFill>
              <a:srgbClr val="0b5292"/>
            </a:solidFill>
            <a:round/>
          </a:ln>
        </p:spPr>
      </p:sp>
      <p:sp>
        <p:nvSpPr>
          <p:cNvPr id="70" name="CustomShape 7"/>
          <p:cNvSpPr/>
          <p:nvPr/>
        </p:nvSpPr>
        <p:spPr>
          <a:xfrm>
            <a:off x="4214880" y="4786200"/>
            <a:ext cx="428400" cy="49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eaf2"/>
          </a:solidFill>
          <a:ln w="25560">
            <a:solidFill>
              <a:srgbClr val="0b5292"/>
            </a:solidFill>
            <a:round/>
          </a:ln>
        </p:spPr>
      </p:sp>
    </p:spTree>
  </p:cSld>
  <p:transition spd="slow">
    <p:circl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0040" y="142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2. DIAGRAMME PIEUVRE</a:t>
            </a:r>
            <a:endParaRPr/>
          </a:p>
        </p:txBody>
      </p:sp>
      <p:graphicFrame>
        <p:nvGraphicFramePr>
          <p:cNvPr id="72" name="Table 2"/>
          <p:cNvGraphicFramePr/>
          <p:nvPr/>
        </p:nvGraphicFramePr>
        <p:xfrm>
          <a:off x="1571760" y="4572000"/>
          <a:ext cx="6000480" cy="2142720"/>
        </p:xfrm>
        <a:graphic>
          <a:graphicData uri="http://schemas.openxmlformats.org/drawingml/2006/table">
            <a:tbl>
              <a:tblPr/>
              <a:tblGrid>
                <a:gridCol w="1214280"/>
                <a:gridCol w="478620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onstantia"/>
                        </a:rPr>
                        <a:t>Fonction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Constantia"/>
                        </a:rPr>
                        <a:t>                                        </a:t>
                      </a:r>
                      <a:r>
                        <a:rPr b="1" lang="fr-FR">
                          <a:solidFill>
                            <a:srgbClr val="ffffff"/>
                          </a:solidFill>
                          <a:latin typeface="Constantia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ff0000"/>
                          </a:solidFill>
                          <a:latin typeface="Constantia"/>
                        </a:rPr>
                        <a:t>FP1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Distribuer des croquettes de façon autonome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FC1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Informer le maitre de l’absence de croquettes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FC2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Détecter la présence du chat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FC3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onstantia"/>
                        </a:rPr>
                        <a:t>S’adapter au milieu environnant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CustomShape 3"/>
          <p:cNvSpPr/>
          <p:nvPr/>
        </p:nvSpPr>
        <p:spPr>
          <a:xfrm>
            <a:off x="2138760" y="3071880"/>
            <a:ext cx="5040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0000"/>
                </a:solidFill>
                <a:latin typeface="MicrogrammaDBolExt"/>
              </a:rPr>
              <a:t>FP1</a:t>
            </a:r>
            <a:endParaRPr/>
          </a:p>
        </p:txBody>
      </p:sp>
      <p:sp>
        <p:nvSpPr>
          <p:cNvPr id="74" name="CustomShape 4"/>
          <p:cNvSpPr/>
          <p:nvPr/>
        </p:nvSpPr>
        <p:spPr>
          <a:xfrm rot="3279000">
            <a:off x="1852560" y="1807200"/>
            <a:ext cx="1497600" cy="761760"/>
          </a:xfrm>
          <a:prstGeom prst="rect">
            <a:avLst/>
          </a:prstGeom>
          <a:noFill/>
          <a:ln w="38160">
            <a:solidFill>
              <a:srgbClr val="0f6fc6"/>
            </a:solidFill>
            <a:round/>
          </a:ln>
        </p:spPr>
      </p:sp>
      <p:sp>
        <p:nvSpPr>
          <p:cNvPr id="75" name="CustomShape 5"/>
          <p:cNvSpPr/>
          <p:nvPr/>
        </p:nvSpPr>
        <p:spPr>
          <a:xfrm rot="539400">
            <a:off x="4785480" y="1962720"/>
            <a:ext cx="1718640" cy="729720"/>
          </a:xfrm>
          <a:prstGeom prst="rect">
            <a:avLst/>
          </a:prstGeom>
          <a:noFill/>
          <a:ln w="38160">
            <a:solidFill>
              <a:srgbClr val="0f6fc6"/>
            </a:solidFill>
            <a:round/>
          </a:ln>
        </p:spPr>
      </p:sp>
      <p:sp>
        <p:nvSpPr>
          <p:cNvPr id="76" name="CustomShape 6"/>
          <p:cNvSpPr/>
          <p:nvPr/>
        </p:nvSpPr>
        <p:spPr>
          <a:xfrm rot="2039400">
            <a:off x="4773600" y="2802960"/>
            <a:ext cx="2002320" cy="1333080"/>
          </a:xfrm>
          <a:prstGeom prst="rect">
            <a:avLst/>
          </a:prstGeom>
          <a:noFill/>
          <a:ln w="38160">
            <a:solidFill>
              <a:srgbClr val="0f6fc6"/>
            </a:solidFill>
            <a:round/>
          </a:ln>
        </p:spPr>
      </p:sp>
      <p:sp>
        <p:nvSpPr>
          <p:cNvPr id="77" name="CustomShape 7"/>
          <p:cNvSpPr/>
          <p:nvPr/>
        </p:nvSpPr>
        <p:spPr>
          <a:xfrm>
            <a:off x="5929200" y="1643040"/>
            <a:ext cx="1999800" cy="114264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ompacta Blk BT"/>
              </a:rPr>
              <a:t>UTILISATEUR</a:t>
            </a:r>
            <a:endParaRPr/>
          </a:p>
        </p:txBody>
      </p:sp>
      <p:sp>
        <p:nvSpPr>
          <p:cNvPr id="78" name="CustomShape 8"/>
          <p:cNvSpPr/>
          <p:nvPr/>
        </p:nvSpPr>
        <p:spPr>
          <a:xfrm>
            <a:off x="857160" y="1571760"/>
            <a:ext cx="1499760" cy="9997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ompacta Blk BT"/>
              </a:rPr>
              <a:t>CHAT</a:t>
            </a:r>
            <a:endParaRPr/>
          </a:p>
        </p:txBody>
      </p:sp>
      <p:sp>
        <p:nvSpPr>
          <p:cNvPr id="79" name="CustomShape 9"/>
          <p:cNvSpPr/>
          <p:nvPr/>
        </p:nvSpPr>
        <p:spPr>
          <a:xfrm>
            <a:off x="3000240" y="2214720"/>
            <a:ext cx="2343600" cy="1499760"/>
          </a:xfrm>
          <a:prstGeom prst="ellipse">
            <a:avLst/>
          </a:prstGeom>
          <a:solidFill>
            <a:srgbClr val="009dd9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mpacta Blk BT"/>
              </a:rPr>
              <a:t>Distributeur automatique de croquette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0" name="CustomShape 10"/>
          <p:cNvSpPr/>
          <p:nvPr/>
        </p:nvSpPr>
        <p:spPr>
          <a:xfrm>
            <a:off x="5634360" y="3549960"/>
            <a:ext cx="5209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000000"/>
                </a:solidFill>
                <a:latin typeface="MicrogrammaDBolExt"/>
              </a:rPr>
              <a:t>FC3</a:t>
            </a:r>
            <a:endParaRPr/>
          </a:p>
        </p:txBody>
      </p:sp>
      <p:sp>
        <p:nvSpPr>
          <p:cNvPr id="81" name="CustomShape 11"/>
          <p:cNvSpPr/>
          <p:nvPr/>
        </p:nvSpPr>
        <p:spPr>
          <a:xfrm>
            <a:off x="2641680" y="2000160"/>
            <a:ext cx="5698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FC2</a:t>
            </a:r>
            <a:endParaRPr/>
          </a:p>
        </p:txBody>
      </p:sp>
      <p:sp>
        <p:nvSpPr>
          <p:cNvPr id="82" name="CustomShape 12"/>
          <p:cNvSpPr/>
          <p:nvPr/>
        </p:nvSpPr>
        <p:spPr>
          <a:xfrm>
            <a:off x="5286240" y="2143080"/>
            <a:ext cx="8532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600">
                <a:solidFill>
                  <a:srgbClr val="000000"/>
                </a:solidFill>
                <a:latin typeface="MicrogrammaDBolExt"/>
              </a:rPr>
              <a:t>FC1</a:t>
            </a:r>
            <a:endParaRPr/>
          </a:p>
        </p:txBody>
      </p:sp>
      <p:sp>
        <p:nvSpPr>
          <p:cNvPr id="83" name="CustomShape 13"/>
          <p:cNvSpPr/>
          <p:nvPr/>
        </p:nvSpPr>
        <p:spPr>
          <a:xfrm>
            <a:off x="214200" y="3286080"/>
            <a:ext cx="1928520" cy="9997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ompacta Blk BT"/>
              </a:rPr>
              <a:t>CROQUETTES</a:t>
            </a:r>
            <a:endParaRPr/>
          </a:p>
        </p:txBody>
      </p:sp>
      <p:sp>
        <p:nvSpPr>
          <p:cNvPr id="84" name="CustomShape 14"/>
          <p:cNvSpPr/>
          <p:nvPr/>
        </p:nvSpPr>
        <p:spPr>
          <a:xfrm>
            <a:off x="6286680" y="3071880"/>
            <a:ext cx="2571480" cy="9997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ompacta Blk BT"/>
              </a:rPr>
              <a:t>ENVIRONNEMENT</a:t>
            </a:r>
            <a:endParaRPr/>
          </a:p>
        </p:txBody>
      </p:sp>
      <p:sp>
        <p:nvSpPr>
          <p:cNvPr id="85" name="Line 15"/>
          <p:cNvSpPr/>
          <p:nvPr/>
        </p:nvSpPr>
        <p:spPr>
          <a:xfrm flipH="1">
            <a:off x="1557000" y="4572000"/>
            <a:ext cx="14400" cy="2128680"/>
          </a:xfrm>
          <a:prstGeom prst="line">
            <a:avLst/>
          </a:prstGeom>
          <a:ln w="38160">
            <a:solidFill>
              <a:srgbClr val="009dd9"/>
            </a:solidFill>
            <a:round/>
          </a:ln>
        </p:spPr>
      </p:sp>
      <p:sp>
        <p:nvSpPr>
          <p:cNvPr id="86" name="Line 16"/>
          <p:cNvSpPr/>
          <p:nvPr/>
        </p:nvSpPr>
        <p:spPr>
          <a:xfrm flipH="1">
            <a:off x="7571520" y="4572720"/>
            <a:ext cx="1440" cy="2128680"/>
          </a:xfrm>
          <a:prstGeom prst="line">
            <a:avLst/>
          </a:prstGeom>
          <a:ln w="38160">
            <a:solidFill>
              <a:srgbClr val="009dd9"/>
            </a:solidFill>
            <a:round/>
          </a:ln>
        </p:spPr>
      </p:sp>
      <p:sp>
        <p:nvSpPr>
          <p:cNvPr id="87" name="Line 17"/>
          <p:cNvSpPr/>
          <p:nvPr/>
        </p:nvSpPr>
        <p:spPr>
          <a:xfrm flipH="1" flipV="1">
            <a:off x="1607040" y="4570200"/>
            <a:ext cx="6000840" cy="1800"/>
          </a:xfrm>
          <a:prstGeom prst="line">
            <a:avLst/>
          </a:prstGeom>
          <a:ln w="38160">
            <a:solidFill>
              <a:srgbClr val="009dd9"/>
            </a:solidFill>
            <a:round/>
          </a:ln>
        </p:spPr>
      </p:sp>
      <p:sp>
        <p:nvSpPr>
          <p:cNvPr id="88" name="Line 18"/>
          <p:cNvSpPr/>
          <p:nvPr/>
        </p:nvSpPr>
        <p:spPr>
          <a:xfrm>
            <a:off x="1571400" y="6715080"/>
            <a:ext cx="6000840" cy="1440"/>
          </a:xfrm>
          <a:prstGeom prst="line">
            <a:avLst/>
          </a:prstGeom>
          <a:ln w="38160">
            <a:solidFill>
              <a:srgbClr val="009dd9"/>
            </a:solidFill>
            <a:round/>
          </a:ln>
        </p:spPr>
      </p:sp>
      <p:pic>
        <p:nvPicPr>
          <p:cNvPr id="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16441200">
            <a:off x="1832040" y="1842480"/>
            <a:ext cx="1116720" cy="239976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920" y="3488760"/>
            <a:ext cx="1141560" cy="107424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3.Diagramme FAST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57160" y="1928880"/>
            <a:ext cx="2142720" cy="71388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560">
            <a:solidFill>
              <a:srgbClr val="59aaf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MicrogrammaDBolExt"/>
              </a:rPr>
              <a:t>Distribuer les croquettes automatiquement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929040" y="192888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Detecter la présence du chat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6858000" y="192888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Detecteur de mouvement infrarouge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3929040" y="314316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Distribuer les croquettes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6858000" y="314316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Servomoteur SM1449 + clapet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3929040" y="450072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Detecter la présence de croquettes 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6858000" y="4500720"/>
            <a:ext cx="1928520" cy="71388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Capteur de force FSR03</a:t>
            </a:r>
            <a:endParaRPr/>
          </a:p>
        </p:txBody>
      </p:sp>
      <p:sp>
        <p:nvSpPr>
          <p:cNvPr id="99" name="CustomShape 9"/>
          <p:cNvSpPr/>
          <p:nvPr/>
        </p:nvSpPr>
        <p:spPr>
          <a:xfrm>
            <a:off x="857160" y="5786280"/>
            <a:ext cx="2142720" cy="713880"/>
          </a:xfrm>
          <a:prstGeom prst="roundRect">
            <a:avLst>
              <a:gd name="adj" fmla="val 16667"/>
            </a:avLst>
          </a:prstGeom>
          <a:solidFill>
            <a:srgbClr val="0b5394"/>
          </a:solidFill>
          <a:ln w="25560">
            <a:solidFill>
              <a:srgbClr val="59aaf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MicrogrammaDBolExt"/>
              </a:rPr>
              <a:t>Informer le maître de l’absence de croquettes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6715080" y="5643720"/>
            <a:ext cx="2142720" cy="99972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ffffff"/>
                </a:solidFill>
                <a:latin typeface="MicrogrammaDBolExt"/>
              </a:rPr>
              <a:t>Carte arduino  et wifi shield + application AppInventor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3000240" y="2286000"/>
            <a:ext cx="928440" cy="1080"/>
          </a:xfrm>
          <a:prstGeom prst="straightConnector1">
            <a:avLst/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2" name="CustomShape 12"/>
          <p:cNvSpPr/>
          <p:nvPr/>
        </p:nvSpPr>
        <p:spPr>
          <a:xfrm>
            <a:off x="5857920" y="2286000"/>
            <a:ext cx="971640" cy="360"/>
          </a:xfrm>
          <a:prstGeom prst="straightConnector1">
            <a:avLst/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3" name="CustomShape 13"/>
          <p:cNvSpPr/>
          <p:nvPr/>
        </p:nvSpPr>
        <p:spPr>
          <a:xfrm>
            <a:off x="5857920" y="3500280"/>
            <a:ext cx="999720" cy="360"/>
          </a:xfrm>
          <a:prstGeom prst="straightConnector1">
            <a:avLst/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4" name="CustomShape 14"/>
          <p:cNvSpPr/>
          <p:nvPr/>
        </p:nvSpPr>
        <p:spPr>
          <a:xfrm>
            <a:off x="5857920" y="4857840"/>
            <a:ext cx="999720" cy="1080"/>
          </a:xfrm>
          <a:prstGeom prst="straightConnector1">
            <a:avLst/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5" name="CustomShape 15"/>
          <p:cNvSpPr/>
          <p:nvPr/>
        </p:nvSpPr>
        <p:spPr>
          <a:xfrm>
            <a:off x="3000240" y="6143760"/>
            <a:ext cx="3714480" cy="1080"/>
          </a:xfrm>
          <a:prstGeom prst="straightConnector1">
            <a:avLst/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6" name="CustomShape 16"/>
          <p:cNvSpPr/>
          <p:nvPr/>
        </p:nvSpPr>
        <p:spPr>
          <a:xfrm>
            <a:off x="3000240" y="2286000"/>
            <a:ext cx="928440" cy="1213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  <p:sp>
        <p:nvSpPr>
          <p:cNvPr id="107" name="CustomShape 17"/>
          <p:cNvSpPr/>
          <p:nvPr/>
        </p:nvSpPr>
        <p:spPr>
          <a:xfrm>
            <a:off x="3000240" y="2286000"/>
            <a:ext cx="928440" cy="257148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95294"/>
            </a:solidFill>
            <a:round/>
            <a:tailEnd len="med" type="arrow" w="med"/>
          </a:ln>
        </p:spPr>
      </p:sp>
    </p:spTree>
  </p:cSld>
  <p:transition spd="slow">
    <p:circl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1412640"/>
            <a:ext cx="9143640" cy="4817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CONCEPTION</a:t>
            </a:r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00" y="2853000"/>
            <a:ext cx="2736000" cy="313056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28760" y="14292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083763"/>
                </a:solidFill>
                <a:latin typeface="MicrogrammaDBolExt"/>
              </a:rPr>
              <a:t>1. ALGORIGRAMME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96000" y="1285560"/>
            <a:ext cx="2664000" cy="5410440"/>
          </a:xfrm>
          <a:prstGeom prst="rect">
            <a:avLst/>
          </a:prstGeom>
          <a:ln>
            <a:noFill/>
          </a:ln>
        </p:spPr>
      </p:pic>
    </p:spTree>
  </p:cSld>
  <p:transition spd="slow">
    <p:circl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