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סגנון כהה 2 - הדגשה 1/הדגשה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F426-7432-423E-A816-871ECF01232F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679A-C9C6-41E4-BA74-FB1B12FB7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7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F426-7432-423E-A816-871ECF01232F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679A-C9C6-41E4-BA74-FB1B12FB7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9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F426-7432-423E-A816-871ECF01232F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679A-C9C6-41E4-BA74-FB1B12FB7BB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3265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F426-7432-423E-A816-871ECF01232F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679A-C9C6-41E4-BA74-FB1B12FB7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08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F426-7432-423E-A816-871ECF01232F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679A-C9C6-41E4-BA74-FB1B12FB7BB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4067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F426-7432-423E-A816-871ECF01232F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679A-C9C6-41E4-BA74-FB1B12FB7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63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F426-7432-423E-A816-871ECF01232F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679A-C9C6-41E4-BA74-FB1B12FB7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74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F426-7432-423E-A816-871ECF01232F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679A-C9C6-41E4-BA74-FB1B12FB7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0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F426-7432-423E-A816-871ECF01232F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679A-C9C6-41E4-BA74-FB1B12FB7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1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F426-7432-423E-A816-871ECF01232F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679A-C9C6-41E4-BA74-FB1B12FB7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8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F426-7432-423E-A816-871ECF01232F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679A-C9C6-41E4-BA74-FB1B12FB7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9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F426-7432-423E-A816-871ECF01232F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679A-C9C6-41E4-BA74-FB1B12FB7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8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F426-7432-423E-A816-871ECF01232F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679A-C9C6-41E4-BA74-FB1B12FB7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9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F426-7432-423E-A816-871ECF01232F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679A-C9C6-41E4-BA74-FB1B12FB7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9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F426-7432-423E-A816-871ECF01232F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679A-C9C6-41E4-BA74-FB1B12FB7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5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F426-7432-423E-A816-871ECF01232F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679A-C9C6-41E4-BA74-FB1B12FB7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8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8F426-7432-423E-A816-871ECF01232F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A0679A-C9C6-41E4-BA74-FB1B12FB7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6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C917BE3-98B2-1177-EE19-50C7D17DC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70" y="-168602"/>
            <a:ext cx="8841891" cy="410954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Arial Narrow" panose="020B0606020202030204" pitchFamily="34" charset="0"/>
              </a:rPr>
              <a:t>Comparison between </a:t>
            </a:r>
            <a:br>
              <a:rPr lang="en-US" sz="6600" b="1" dirty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n-US" sz="6600" b="1" dirty="0">
                <a:solidFill>
                  <a:schemeClr val="bg1"/>
                </a:solidFill>
                <a:latin typeface="Arial Narrow" panose="020B0606020202030204" pitchFamily="34" charset="0"/>
              </a:rPr>
              <a:t>breast-ultrasound models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533B153-87FE-AC14-F93B-75777F8FD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2777" y="3949408"/>
            <a:ext cx="2226760" cy="462767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FFFF">
                    <a:alpha val="70000"/>
                  </a:srgbClr>
                </a:solidFill>
              </a:rPr>
              <a:t>By Yoav and Liany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62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72B7A-722F-123A-804C-956661F7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Comparison Between Datasets:</a:t>
            </a:r>
            <a:br>
              <a:rPr lang="en-GB" b="1" dirty="0"/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C1D1B-EFDF-5DF2-11B2-85EF603BA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93371"/>
            <a:ext cx="9711993" cy="5033555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Discrimination Performance: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Dataset 1: ROC AUC of 0.81 (good)</a:t>
            </a:r>
          </a:p>
          <a:p>
            <a:pPr marL="0" indent="0">
              <a:buNone/>
            </a:pPr>
            <a:r>
              <a:rPr lang="en-GB" dirty="0"/>
              <a:t>Dataset 2: ROC AUC of 0.96 (excellent)</a:t>
            </a:r>
          </a:p>
          <a:p>
            <a:pPr marL="0" indent="0">
              <a:buNone/>
            </a:pPr>
            <a:r>
              <a:rPr lang="en-GB" b="1" dirty="0"/>
              <a:t>Improvement:</a:t>
            </a:r>
            <a:r>
              <a:rPr lang="en-GB" dirty="0"/>
              <a:t> +0.15 AUC points, representing a substantial enhancement in the model's ability to distinguish between benign and malignant cases.</a:t>
            </a:r>
          </a:p>
          <a:p>
            <a:r>
              <a:rPr lang="en-GB" b="1" dirty="0"/>
              <a:t>Sensitivity (Safety Concerns):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Dataset 1: 66% sensitivity (missed 34% of malignant cases - 24 out of 70)</a:t>
            </a:r>
          </a:p>
          <a:p>
            <a:pPr marL="0" indent="0">
              <a:buNone/>
            </a:pPr>
            <a:r>
              <a:rPr lang="en-GB" dirty="0"/>
              <a:t>Dataset 2: 72% sensitivity (missed 28% of malignant cases)</a:t>
            </a:r>
          </a:p>
          <a:p>
            <a:pPr marL="0" indent="0">
              <a:buNone/>
            </a:pPr>
            <a:r>
              <a:rPr lang="en-GB" b="1" dirty="0"/>
              <a:t>Improvement:</a:t>
            </a:r>
            <a:r>
              <a:rPr lang="en-GB" dirty="0"/>
              <a:t> +6 percentage points in sensitivity, though both models still have significant room for improvement in catching all cancers.</a:t>
            </a:r>
          </a:p>
          <a:p>
            <a:r>
              <a:rPr lang="en-GB" b="1" dirty="0"/>
              <a:t>Specificity (False Positive Control):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Dataset 1: 81% specificity (113 out of 140 benign cases correctly identified)</a:t>
            </a:r>
          </a:p>
          <a:p>
            <a:pPr marL="0" indent="0">
              <a:buNone/>
            </a:pPr>
            <a:r>
              <a:rPr lang="en-GB" dirty="0"/>
              <a:t>Dataset 2: 98% specificity</a:t>
            </a:r>
          </a:p>
          <a:p>
            <a:pPr marL="0" indent="0">
              <a:buNone/>
            </a:pPr>
            <a:r>
              <a:rPr lang="en-GB" b="1" dirty="0"/>
              <a:t>Improvement:</a:t>
            </a:r>
            <a:r>
              <a:rPr lang="en-GB" dirty="0"/>
              <a:t> +17 percentage points, representing a dramatic reduction in false positives and unnecessary biopsies.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5817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34CF3BC-65E4-3419-87DB-CE35D2F7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157" y="50482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Quantitative Performance Metrics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FF25E4B4-224F-3192-C003-C2410E069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404802"/>
              </p:ext>
            </p:extLst>
          </p:nvPr>
        </p:nvGraphicFramePr>
        <p:xfrm>
          <a:off x="1395663" y="1503947"/>
          <a:ext cx="8456260" cy="4809638"/>
        </p:xfrm>
        <a:graphic>
          <a:graphicData uri="http://schemas.openxmlformats.org/drawingml/2006/table">
            <a:tbl>
              <a:tblPr/>
              <a:tblGrid>
                <a:gridCol w="2309056">
                  <a:extLst>
                    <a:ext uri="{9D8B030D-6E8A-4147-A177-3AD203B41FA5}">
                      <a16:colId xmlns:a16="http://schemas.microsoft.com/office/drawing/2014/main" val="3074933476"/>
                    </a:ext>
                  </a:extLst>
                </a:gridCol>
                <a:gridCol w="6147204">
                  <a:extLst>
                    <a:ext uri="{9D8B030D-6E8A-4147-A177-3AD203B41FA5}">
                      <a16:colId xmlns:a16="http://schemas.microsoft.com/office/drawing/2014/main" val="3388270035"/>
                    </a:ext>
                  </a:extLst>
                </a:gridCol>
              </a:tblGrid>
              <a:tr h="35990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/>
                        <a:t>Metric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dirty="0"/>
                        <a:t>What It Measures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850357"/>
                  </a:ext>
                </a:extLst>
              </a:tr>
              <a:tr h="52677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/>
                        <a:t>Accuracy</a:t>
                      </a:r>
                      <a:endParaRPr lang="en-US" sz="18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dirty="0"/>
                        <a:t>Overall proportion of correctly classified samples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875650"/>
                  </a:ext>
                </a:extLst>
              </a:tr>
              <a:tr h="52677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/>
                        <a:t>Precision</a:t>
                      </a:r>
                      <a:endParaRPr lang="en-US" sz="18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/>
                        <a:t>Of all predicted positives, how many are truly positive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460529"/>
                  </a:ext>
                </a:extLst>
              </a:tr>
              <a:tr h="52677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/>
                        <a:t>Recall (Sensitivity)</a:t>
                      </a:r>
                      <a:endParaRPr lang="en-US" sz="18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dirty="0"/>
                        <a:t>Of all true positives, how many were detected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4107988"/>
                  </a:ext>
                </a:extLst>
              </a:tr>
              <a:tr h="64455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/>
                        <a:t>Specificity</a:t>
                      </a:r>
                      <a:endParaRPr lang="en-US" sz="18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dirty="0"/>
                        <a:t>Of all true negatives, how many were correctly identified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095534"/>
                  </a:ext>
                </a:extLst>
              </a:tr>
              <a:tr h="52677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/>
                        <a:t>F1 Score</a:t>
                      </a:r>
                      <a:endParaRPr lang="en-US" sz="18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/>
                        <a:t>Harmonic mean of precision and recall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143232"/>
                  </a:ext>
                </a:extLst>
              </a:tr>
              <a:tr h="52677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/>
                        <a:t>ROC AUC</a:t>
                      </a:r>
                      <a:endParaRPr lang="en-US" sz="18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/>
                        <a:t>Global discrimination ability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145851"/>
                  </a:ext>
                </a:extLst>
              </a:tr>
              <a:tr h="64455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/>
                        <a:t>PR AUC</a:t>
                      </a:r>
                      <a:endParaRPr lang="en-US" sz="18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/>
                        <a:t>More informative than ROC when classes are imbalanced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080928"/>
                  </a:ext>
                </a:extLst>
              </a:tr>
              <a:tr h="52677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/>
                        <a:t>Confusion Matrix</a:t>
                      </a:r>
                      <a:endParaRPr lang="en-US" sz="18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dirty="0"/>
                        <a:t>Breakdown of TP, FP, FN, TN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943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57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AEE6F9-DBBF-76FC-A946-429BA713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449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Machine learning detect cancer master</a:t>
            </a:r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9CF399F0-DE11-3FB0-9ED0-E6AE53DE9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09688"/>
              </p:ext>
            </p:extLst>
          </p:nvPr>
        </p:nvGraphicFramePr>
        <p:xfrm>
          <a:off x="677334" y="1578747"/>
          <a:ext cx="3380957" cy="5048087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1790324">
                  <a:extLst>
                    <a:ext uri="{9D8B030D-6E8A-4147-A177-3AD203B41FA5}">
                      <a16:colId xmlns:a16="http://schemas.microsoft.com/office/drawing/2014/main" val="3074933476"/>
                    </a:ext>
                  </a:extLst>
                </a:gridCol>
                <a:gridCol w="1590633">
                  <a:extLst>
                    <a:ext uri="{9D8B030D-6E8A-4147-A177-3AD203B41FA5}">
                      <a16:colId xmlns:a16="http://schemas.microsoft.com/office/drawing/2014/main" val="3388270035"/>
                    </a:ext>
                  </a:extLst>
                </a:gridCol>
              </a:tblGrid>
              <a:tr h="37774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dirty="0"/>
                        <a:t>Metric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dirty="0"/>
                        <a:t>Results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2888850357"/>
                  </a:ext>
                </a:extLst>
              </a:tr>
              <a:tr h="552888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/>
                        <a:t>Accuracy</a:t>
                      </a:r>
                      <a:endParaRPr lang="en-US" sz="1800"/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/>
                        <a:t>0.7571</a:t>
                      </a:r>
                      <a:endParaRPr lang="en-US" sz="1800" dirty="0"/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3993875650"/>
                  </a:ext>
                </a:extLst>
              </a:tr>
              <a:tr h="552888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/>
                        <a:t>Precision</a:t>
                      </a:r>
                      <a:endParaRPr lang="en-US" sz="1800"/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/>
                        <a:t>0.6301</a:t>
                      </a:r>
                      <a:endParaRPr lang="en-US" sz="1800" dirty="0"/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1386460529"/>
                  </a:ext>
                </a:extLst>
              </a:tr>
              <a:tr h="676507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/>
                        <a:t>Recall (Sensitivity)</a:t>
                      </a:r>
                      <a:endParaRPr lang="en-US" sz="1800"/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0.6571</a:t>
                      </a:r>
                    </a:p>
                    <a:p>
                      <a:pPr algn="l">
                        <a:buNone/>
                      </a:pPr>
                      <a:endParaRPr lang="en-US" sz="1800" dirty="0"/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2284107988"/>
                  </a:ext>
                </a:extLst>
              </a:tr>
              <a:tr h="552888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/>
                        <a:t>Specificity</a:t>
                      </a:r>
                      <a:endParaRPr lang="en-US" sz="1800"/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/>
                        <a:t>0.8071</a:t>
                      </a:r>
                      <a:endParaRPr lang="en-US" sz="1800" dirty="0"/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1490095534"/>
                  </a:ext>
                </a:extLst>
              </a:tr>
              <a:tr h="552888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/>
                        <a:t>F1 Score</a:t>
                      </a:r>
                      <a:endParaRPr lang="en-US" sz="1800"/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0.6434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3815143232"/>
                  </a:ext>
                </a:extLst>
              </a:tr>
              <a:tr h="552888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/>
                        <a:t>ROC AUC</a:t>
                      </a:r>
                      <a:endParaRPr lang="en-US" sz="1800"/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/>
                        <a:t>0.8111</a:t>
                      </a:r>
                      <a:endParaRPr lang="en-US" sz="1800" dirty="0"/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874145851"/>
                  </a:ext>
                </a:extLst>
              </a:tr>
              <a:tr h="552888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/>
                        <a:t>PR AUC</a:t>
                      </a:r>
                      <a:endParaRPr lang="en-US" sz="1800"/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/>
                        <a:t>0.5787</a:t>
                      </a:r>
                      <a:endParaRPr lang="en-US" sz="1800" dirty="0"/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1174080928"/>
                  </a:ext>
                </a:extLst>
              </a:tr>
              <a:tr h="676507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 dirty="0"/>
                        <a:t>Confusion Matrix</a:t>
                      </a:r>
                      <a:endParaRPr lang="en-US" sz="1800" dirty="0"/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dirty="0"/>
                        <a:t>[[113  27]</a:t>
                      </a:r>
                    </a:p>
                    <a:p>
                      <a:pPr algn="l">
                        <a:buNone/>
                      </a:pPr>
                      <a:r>
                        <a:rPr lang="en-US" sz="1800" dirty="0"/>
                        <a:t>[24  46]]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4278943738"/>
                  </a:ext>
                </a:extLst>
              </a:tr>
            </a:tbl>
          </a:graphicData>
        </a:graphic>
      </p:graphicFrame>
      <p:pic>
        <p:nvPicPr>
          <p:cNvPr id="9" name="תמונה 8">
            <a:extLst>
              <a:ext uri="{FF2B5EF4-FFF2-40B4-BE49-F238E27FC236}">
                <a16:creationId xmlns:a16="http://schemas.microsoft.com/office/drawing/2014/main" id="{63369550-C22B-D1AE-3527-304717422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800" y="1578747"/>
            <a:ext cx="7349557" cy="281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0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צילום מסך, קו, מלבן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286C0413-DA0A-8ED1-522C-45D0586D6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11" y="3606062"/>
            <a:ext cx="4304872" cy="3205163"/>
          </a:xfrm>
          <a:prstGeom prst="rect">
            <a:avLst/>
          </a:prstGeom>
        </p:spPr>
      </p:pic>
      <p:pic>
        <p:nvPicPr>
          <p:cNvPr id="7" name="תמונה 6" descr="תמונה שמכילה צילום מסך, תרשים, קו, עלילה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581CEA18-82EE-3B49-786A-A9762C3BB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596" y="3606063"/>
            <a:ext cx="4448087" cy="3295546"/>
          </a:xfrm>
          <a:prstGeom prst="rect">
            <a:avLst/>
          </a:prstGeom>
        </p:spPr>
      </p:pic>
      <p:pic>
        <p:nvPicPr>
          <p:cNvPr id="9" name="תמונה 8" descr="תמונה שמכילה קו, צילום מסך, עלילה, תרשים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685EF032-4182-CE6F-97D8-9D4891D3B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299" y="46571"/>
            <a:ext cx="4941426" cy="3531405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E1B40073-E352-C8C3-6BE5-F3AB910A38C9}"/>
              </a:ext>
            </a:extLst>
          </p:cNvPr>
          <p:cNvSpPr txBox="1"/>
          <p:nvPr/>
        </p:nvSpPr>
        <p:spPr>
          <a:xfrm>
            <a:off x="1813318" y="3354948"/>
            <a:ext cx="322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Accuracy as a function of epochs: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C98EF56C-6715-53E1-BB83-9F1528C2625B}"/>
              </a:ext>
            </a:extLst>
          </p:cNvPr>
          <p:cNvSpPr txBox="1"/>
          <p:nvPr/>
        </p:nvSpPr>
        <p:spPr>
          <a:xfrm>
            <a:off x="7603958" y="3411300"/>
            <a:ext cx="322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Loss as a function of epochs:</a:t>
            </a: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6245FAA3-5E12-5357-08F6-F1F15C0CB9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725" y="347239"/>
            <a:ext cx="2903486" cy="120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16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7C78B60-F449-CC6B-61FB-9B3A9C91B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597" y="1353466"/>
            <a:ext cx="10529635" cy="5319467"/>
          </a:xfrm>
        </p:spPr>
        <p:txBody>
          <a:bodyPr>
            <a:normAutofit/>
          </a:bodyPr>
          <a:lstStyle/>
          <a:p>
            <a:r>
              <a:rPr lang="en-US" sz="2400" b="1" dirty="0"/>
              <a:t>Solid Discrimination Ability:</a:t>
            </a:r>
            <a:r>
              <a:rPr lang="en-US" sz="2400" dirty="0"/>
              <a:t> The model achieves an </a:t>
            </a:r>
            <a:r>
              <a:rPr lang="en-US" sz="2400" b="1" dirty="0"/>
              <a:t>ROC AUC of 0.81</a:t>
            </a:r>
            <a:r>
              <a:rPr lang="en-US" sz="2400" dirty="0"/>
              <a:t>, indicating a good ability to distinguish between benign and malignant cases overall.</a:t>
            </a:r>
          </a:p>
          <a:p>
            <a:r>
              <a:rPr lang="en-US" sz="2400" b="1" dirty="0"/>
              <a:t>Balanced Safety Concerns:</a:t>
            </a:r>
            <a:r>
              <a:rPr lang="en-US" sz="2400" dirty="0"/>
              <a:t> The </a:t>
            </a:r>
            <a:r>
              <a:rPr lang="en-US" sz="2400" b="1" dirty="0"/>
              <a:t>Sensitivity (Recall) is 66% </a:t>
            </a:r>
            <a:r>
              <a:rPr lang="en-US" sz="2400" dirty="0"/>
              <a:t>(46 True Positives out of 70 total malignant cases), meaning one-third of malignant cases were missed (24 False Negatives). This rate of missed cancers poses a significant safety risk that must be addressed.</a:t>
            </a:r>
          </a:p>
          <a:p>
            <a:r>
              <a:rPr lang="en-US" sz="2400" b="1" dirty="0"/>
              <a:t>Good Specificity:</a:t>
            </a:r>
            <a:r>
              <a:rPr lang="en-US" sz="2400" dirty="0"/>
              <a:t> The </a:t>
            </a:r>
            <a:r>
              <a:rPr lang="en-US" sz="2400" b="1" dirty="0"/>
              <a:t>Specificity is 81% </a:t>
            </a:r>
            <a:r>
              <a:rPr lang="en-US" sz="2400" dirty="0"/>
              <a:t>(113 True Negatives out of 140 total benign cases), suggesting the model can effectively filter out many benign lesions, potentially reducing unnecessary biopsies.</a:t>
            </a:r>
          </a:p>
          <a:p>
            <a:r>
              <a:rPr lang="en-US" sz="2400" b="1" dirty="0"/>
              <a:t>Training Stability:</a:t>
            </a:r>
            <a:r>
              <a:rPr lang="en-US" sz="2400" dirty="0"/>
              <a:t> The training and validation plots show the model converges quickly but also indicate potential for further optimization to reduce the gap between training and validation performance.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98E5BC57-1CA0-FBB6-D764-B790CA403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50799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Key Takeaways</a:t>
            </a:r>
          </a:p>
        </p:txBody>
      </p:sp>
    </p:spTree>
    <p:extLst>
      <p:ext uri="{BB962C8B-B14F-4D97-AF65-F5344CB8AC3E}">
        <p14:creationId xmlns:p14="http://schemas.microsoft.com/office/powerpoint/2010/main" val="2272872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724147-D46E-9C78-D2B9-F75796E47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03BBEFF-E2AA-82DE-691B-94DFC0E91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05766"/>
            <a:ext cx="8596312" cy="359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94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C1ABD8-F3FA-022F-EFB0-4DB41782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MOFO MODEL EVALUATION SUMMARY</a:t>
            </a:r>
            <a:br>
              <a:rPr lang="en-US" dirty="0"/>
            </a:br>
            <a:r>
              <a:rPr lang="en-US" dirty="0"/>
              <a:t>METADATA (BUSI) Breast Ultrasound Dataset</a:t>
            </a:r>
            <a:br>
              <a:rPr lang="en-US" dirty="0"/>
            </a:b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0A0F174-450E-5532-D0C5-662DA66D9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051626" cy="4518885"/>
          </a:xfrm>
        </p:spPr>
        <p:txBody>
          <a:bodyPr>
            <a:normAutofit fontScale="40000" lnSpcReduction="20000"/>
          </a:bodyPr>
          <a:lstStyle/>
          <a:p>
            <a:r>
              <a:rPr lang="en-US" sz="4000" dirty="0"/>
              <a:t>DATASET INFORMATION:</a:t>
            </a:r>
          </a:p>
          <a:p>
            <a:r>
              <a:rPr lang="en-US" sz="4000" dirty="0"/>
              <a:t> Test Samples: 89</a:t>
            </a:r>
          </a:p>
          <a:p>
            <a:r>
              <a:rPr lang="en-US" sz="4000" dirty="0"/>
              <a:t> Total Pixels Evaluated: 4,465,664</a:t>
            </a:r>
          </a:p>
          <a:p>
            <a:r>
              <a:rPr lang="en-US" sz="4000" dirty="0"/>
              <a:t> Positive Pixels (Tumor): 432,123.0 (9.68%)</a:t>
            </a:r>
          </a:p>
          <a:p>
            <a:endParaRPr lang="en-US" sz="4000" dirty="0"/>
          </a:p>
          <a:p>
            <a:r>
              <a:rPr lang="en-US" sz="4000" dirty="0"/>
              <a:t>PERFORMANCE METRICS:</a:t>
            </a:r>
          </a:p>
          <a:p>
            <a:r>
              <a:rPr lang="en-US" sz="4000" dirty="0"/>
              <a:t>  Accuracy:     0.9552 (95.52%)</a:t>
            </a:r>
          </a:p>
          <a:p>
            <a:r>
              <a:rPr lang="en-US" sz="4000" dirty="0"/>
              <a:t>  Precision:    0.7967</a:t>
            </a:r>
          </a:p>
          <a:p>
            <a:r>
              <a:rPr lang="en-US" sz="4000" dirty="0"/>
              <a:t>  Recall:       0.7214 (Sensitivity)</a:t>
            </a:r>
          </a:p>
          <a:p>
            <a:r>
              <a:rPr lang="en-US" sz="4000" dirty="0"/>
              <a:t>  Specificity:  0.9803</a:t>
            </a:r>
          </a:p>
          <a:p>
            <a:r>
              <a:rPr lang="en-US" sz="4000" dirty="0"/>
              <a:t>  F1 Score:     0.7571</a:t>
            </a:r>
          </a:p>
          <a:p>
            <a:r>
              <a:rPr lang="en-US" sz="4000" dirty="0"/>
              <a:t>  ROC AUC:      0.9624</a:t>
            </a:r>
          </a:p>
          <a:p>
            <a:r>
              <a:rPr lang="en-US" sz="4000" dirty="0"/>
              <a:t>  PR AUC:       0.8239</a:t>
            </a:r>
          </a:p>
          <a:p>
            <a:r>
              <a:rPr lang="en-US" sz="4000" dirty="0"/>
              <a:t>  Dice Score:   0.7797 ± 0.2075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58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C55CF-0AC8-4A24-BCC4-1EB1669D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Content Placeholder 4" descr="A graph of a curve&#10;&#10;AI-generated content may be incorrect.">
            <a:extLst>
              <a:ext uri="{FF2B5EF4-FFF2-40B4-BE49-F238E27FC236}">
                <a16:creationId xmlns:a16="http://schemas.microsoft.com/office/drawing/2014/main" id="{6AF16841-7B7F-121F-20A8-3AEBC593C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26" y="130621"/>
            <a:ext cx="4159839" cy="3320869"/>
          </a:xfrm>
        </p:spPr>
      </p:pic>
      <p:pic>
        <p:nvPicPr>
          <p:cNvPr id="7" name="Picture 6" descr="A graph with a line&#10;&#10;AI-generated content may be incorrect.">
            <a:extLst>
              <a:ext uri="{FF2B5EF4-FFF2-40B4-BE49-F238E27FC236}">
                <a16:creationId xmlns:a16="http://schemas.microsoft.com/office/drawing/2014/main" id="{EDCEE896-046D-E4F4-4FA7-13C3A57ED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0" y="3457372"/>
            <a:ext cx="4262617" cy="3400628"/>
          </a:xfrm>
          <a:prstGeom prst="rect">
            <a:avLst/>
          </a:prstGeom>
        </p:spPr>
      </p:pic>
      <p:pic>
        <p:nvPicPr>
          <p:cNvPr id="8" name="Content Placeholder 4" descr="A blue and white chart&#10;&#10;AI-generated content may be incorrect.">
            <a:extLst>
              <a:ext uri="{FF2B5EF4-FFF2-40B4-BE49-F238E27FC236}">
                <a16:creationId xmlns:a16="http://schemas.microsoft.com/office/drawing/2014/main" id="{D3A36454-3BC2-004C-F642-1CDD0B6680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72" y="130621"/>
            <a:ext cx="3757059" cy="3270007"/>
          </a:xfrm>
          <a:prstGeom prst="rect">
            <a:avLst/>
          </a:prstGeom>
        </p:spPr>
      </p:pic>
      <p:pic>
        <p:nvPicPr>
          <p:cNvPr id="10" name="Picture 9" descr="A graph of a graph of a diagram&#10;&#10;AI-generated content may be incorrect.">
            <a:extLst>
              <a:ext uri="{FF2B5EF4-FFF2-40B4-BE49-F238E27FC236}">
                <a16:creationId xmlns:a16="http://schemas.microsoft.com/office/drawing/2014/main" id="{3ABB2C4F-579A-AF3F-30FA-7FB5805CB3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071" y="3638471"/>
            <a:ext cx="6998662" cy="303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98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5EB0-8E21-6BD4-2E5A-150E0A90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Key Takeaways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351B6-7BC2-EAA0-E144-A77E4D168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Discrimination Ability:</a:t>
            </a:r>
            <a:r>
              <a:rPr lang="en-GB" dirty="0"/>
              <a:t> The model achieves an ROC AUC of 0.96, indicating excellent ability to distinguish between benign and malignant cases overall.</a:t>
            </a:r>
          </a:p>
          <a:p>
            <a:r>
              <a:rPr lang="en-GB" b="1" dirty="0"/>
              <a:t>Safety Performance:</a:t>
            </a:r>
            <a:r>
              <a:rPr lang="en-GB" dirty="0"/>
              <a:t> The Sensitivity (Recall) is 72% (based on 89 test samples), meaning approximately 28% of malignant cases were missed. While there's room for improvement, this represents a reasonable balance with specificity.</a:t>
            </a:r>
          </a:p>
          <a:p>
            <a:r>
              <a:rPr lang="en-GB" b="1" dirty="0"/>
              <a:t>Excellent Specificity:</a:t>
            </a:r>
            <a:r>
              <a:rPr lang="en-GB" dirty="0"/>
              <a:t> The Specificity is 98%, suggesting the model can effectively filter out benign lesions with high confidence, minimizing false alarms and unnecessary biopsies.</a:t>
            </a:r>
          </a:p>
          <a:p>
            <a:r>
              <a:rPr lang="en-GB" b="1" dirty="0"/>
              <a:t>Training Stability:</a:t>
            </a:r>
            <a:r>
              <a:rPr lang="en-GB" dirty="0"/>
              <a:t> The model shows strong overall performance with high accuracy (95.52%) and balanced precision (79.67%), indicating robust generalization on the test set.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0354976"/>
      </p:ext>
    </p:extLst>
  </p:cSld>
  <p:clrMapOvr>
    <a:masterClrMapping/>
  </p:clrMapOvr>
</p:sld>
</file>

<file path=ppt/theme/theme1.xml><?xml version="1.0" encoding="utf-8"?>
<a:theme xmlns:a="http://schemas.openxmlformats.org/drawingml/2006/main" name="פיאה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653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Narrow</vt:lpstr>
      <vt:lpstr>Trebuchet MS</vt:lpstr>
      <vt:lpstr>Wingdings 3</vt:lpstr>
      <vt:lpstr>פיאה</vt:lpstr>
      <vt:lpstr>Comparison between  breast-ultrasound models</vt:lpstr>
      <vt:lpstr>Quantitative Performance Metrics</vt:lpstr>
      <vt:lpstr>Machine learning detect cancer master</vt:lpstr>
      <vt:lpstr>PowerPoint Presentation</vt:lpstr>
      <vt:lpstr>Key Takeaways</vt:lpstr>
      <vt:lpstr>PowerPoint Presentation</vt:lpstr>
      <vt:lpstr>MOFO MODEL EVALUATION SUMMARY METADATA (BUSI) Breast Ultrasound Dataset </vt:lpstr>
      <vt:lpstr>PowerPoint Presentation</vt:lpstr>
      <vt:lpstr>Key Takeaways</vt:lpstr>
      <vt:lpstr>Comparison Between Datasets: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Royi Aizenstain</dc:creator>
  <cp:lastModifiedBy>Yoav Brotzen</cp:lastModifiedBy>
  <cp:revision>7</cp:revision>
  <dcterms:created xsi:type="dcterms:W3CDTF">2025-10-29T17:26:33Z</dcterms:created>
  <dcterms:modified xsi:type="dcterms:W3CDTF">2025-10-29T20:52:21Z</dcterms:modified>
</cp:coreProperties>
</file>