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7" r:id="rId3"/>
    <p:sldId id="257" r:id="rId4"/>
    <p:sldId id="268" r:id="rId5"/>
    <p:sldId id="264" r:id="rId6"/>
    <p:sldId id="286" r:id="rId7"/>
    <p:sldId id="260" r:id="rId8"/>
    <p:sldId id="262" r:id="rId9"/>
    <p:sldId id="263" r:id="rId10"/>
    <p:sldId id="265" r:id="rId11"/>
    <p:sldId id="273" r:id="rId12"/>
    <p:sldId id="266" r:id="rId13"/>
    <p:sldId id="274" r:id="rId14"/>
    <p:sldId id="275" r:id="rId15"/>
    <p:sldId id="276" r:id="rId16"/>
    <p:sldId id="278" r:id="rId17"/>
    <p:sldId id="279" r:id="rId18"/>
    <p:sldId id="280" r:id="rId19"/>
    <p:sldId id="277" r:id="rId20"/>
    <p:sldId id="283" r:id="rId21"/>
    <p:sldId id="284" r:id="rId22"/>
    <p:sldId id="281" r:id="rId23"/>
    <p:sldId id="285" r:id="rId24"/>
    <p:sldId id="270" r:id="rId25"/>
    <p:sldId id="271" r:id="rId26"/>
    <p:sldId id="288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51" d="100"/>
          <a:sy n="51" d="100"/>
        </p:scale>
        <p:origin x="-437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5D1A-2496-C64B-924F-3506C398DD48}" type="datetimeFigureOut">
              <a:rPr lang="en-US" smtClean="0"/>
              <a:t>8/30/2014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0300-83D6-7B4F-9527-A418ABADF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349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5D1A-2496-C64B-924F-3506C398DD48}" type="datetimeFigureOut">
              <a:rPr lang="en-US" smtClean="0"/>
              <a:t>8/30/2014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0300-83D6-7B4F-9527-A418ABADF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31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5D1A-2496-C64B-924F-3506C398DD48}" type="datetimeFigureOut">
              <a:rPr lang="en-US" smtClean="0"/>
              <a:t>8/30/2014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0300-83D6-7B4F-9527-A418ABADF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79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5D1A-2496-C64B-924F-3506C398DD48}" type="datetimeFigureOut">
              <a:rPr lang="en-US" smtClean="0"/>
              <a:t>8/30/2014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0300-83D6-7B4F-9527-A418ABADF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7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5D1A-2496-C64B-924F-3506C398DD48}" type="datetimeFigureOut">
              <a:rPr lang="en-US" smtClean="0"/>
              <a:t>8/30/2014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0300-83D6-7B4F-9527-A418ABADF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15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5D1A-2496-C64B-924F-3506C398DD48}" type="datetimeFigureOut">
              <a:rPr lang="en-US" smtClean="0"/>
              <a:t>8/30/2014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0300-83D6-7B4F-9527-A418ABADF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10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5D1A-2496-C64B-924F-3506C398DD48}" type="datetimeFigureOut">
              <a:rPr lang="en-US" smtClean="0"/>
              <a:t>8/30/2014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0300-83D6-7B4F-9527-A418ABADF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696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5D1A-2496-C64B-924F-3506C398DD48}" type="datetimeFigureOut">
              <a:rPr lang="en-US" smtClean="0"/>
              <a:t>8/30/2014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0300-83D6-7B4F-9527-A418ABADF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20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5D1A-2496-C64B-924F-3506C398DD48}" type="datetimeFigureOut">
              <a:rPr lang="en-US" smtClean="0"/>
              <a:t>8/30/2014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0300-83D6-7B4F-9527-A418ABADF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31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5D1A-2496-C64B-924F-3506C398DD48}" type="datetimeFigureOut">
              <a:rPr lang="en-US" smtClean="0"/>
              <a:t>8/30/2014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0300-83D6-7B4F-9527-A418ABADF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58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5D1A-2496-C64B-924F-3506C398DD48}" type="datetimeFigureOut">
              <a:rPr lang="en-US" smtClean="0"/>
              <a:t>8/30/2014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0300-83D6-7B4F-9527-A418ABADF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97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85D1A-2496-C64B-924F-3506C398DD48}" type="datetimeFigureOut">
              <a:rPr lang="en-US" smtClean="0"/>
              <a:t>8/30/2014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A0300-83D6-7B4F-9527-A418ABADF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59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hyperlink" Target="http://elmelectronics.com/obdic.html#ELM327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7" Type="http://schemas.openxmlformats.org/officeDocument/2006/relationships/image" Target="../media/image23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jpeg"/><Relationship Id="rId4" Type="http://schemas.openxmlformats.org/officeDocument/2006/relationships/image" Target="../media/image20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elmelectronics.com/ELM327/AT_Commands.pdf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clemson.libguides.com/content.php?pid=46348&amp;sid=44923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elmelectronics.com/ELM327/AT_Commands.pdf" TargetMode="External"/><Relationship Id="rId2" Type="http://schemas.openxmlformats.org/officeDocument/2006/relationships/hyperlink" Target="http://elmelectronics.com/DSheets/ELM327DS.pdf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decyborg.wordpress.com/2013/09/08/bluetooth-serial-communication-with-arduino-jy-mcu-bluetooth-and-macbook-pro/" TargetMode="External"/><Relationship Id="rId2" Type="http://schemas.openxmlformats.org/officeDocument/2006/relationships/hyperlink" Target="http://developer.android.com/reference/android/bluetooth/BluetoothSocke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xcardiag.over-blog.com/article-how-to-set-up-wifi-elm327-the-obd2-auto-scanner-adapter-to-iphone-ipad-ipod-109788558.html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On-Board Diagnostics (OBD-II) Port</a:t>
            </a:r>
            <a:br>
              <a:rPr lang="en-US" dirty="0" smtClean="0"/>
            </a:br>
            <a:r>
              <a:rPr lang="en-US" dirty="0" smtClean="0"/>
              <a:t>Aug 26, 2014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Jasprit Singh Gill</a:t>
            </a:r>
          </a:p>
          <a:p>
            <a:r>
              <a:rPr lang="en-US" sz="2200" dirty="0" smtClean="0"/>
              <a:t>PhD Student, Automotive </a:t>
            </a:r>
            <a:r>
              <a:rPr lang="en-US" sz="2200" dirty="0" err="1" smtClean="0"/>
              <a:t>Engg</a:t>
            </a:r>
            <a:endParaRPr lang="en-US" sz="2200" dirty="0"/>
          </a:p>
          <a:p>
            <a:r>
              <a:rPr lang="en-US" sz="2200" dirty="0" smtClean="0"/>
              <a:t>CU-ICAR</a:t>
            </a:r>
          </a:p>
          <a:p>
            <a:r>
              <a:rPr lang="en-US" sz="2200" dirty="0" err="1" smtClean="0"/>
              <a:t>jasprig@clemson.edu</a:t>
            </a:r>
            <a:endParaRPr lang="en-US" sz="2200" dirty="0"/>
          </a:p>
        </p:txBody>
      </p:sp>
      <p:pic>
        <p:nvPicPr>
          <p:cNvPr id="4" name="Picture 3" descr="stethoscope-car-monitored-31428797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16"/>
          <a:stretch/>
        </p:blipFill>
        <p:spPr>
          <a:xfrm>
            <a:off x="2997584" y="203652"/>
            <a:ext cx="2919230" cy="197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76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Connector Contacts</a:t>
            </a:r>
            <a:endParaRPr lang="en-US" dirty="0"/>
          </a:p>
        </p:txBody>
      </p:sp>
      <p:pic>
        <p:nvPicPr>
          <p:cNvPr id="4" name="Picture 3" descr="Contact Allocatio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68838"/>
            <a:ext cx="4957114" cy="4652647"/>
          </a:xfrm>
          <a:prstGeom prst="rect">
            <a:avLst/>
          </a:prstGeom>
        </p:spPr>
      </p:pic>
      <p:pic>
        <p:nvPicPr>
          <p:cNvPr id="5" name="Picture 4" descr="Connector Contact designa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606" y="3070093"/>
            <a:ext cx="3691393" cy="8982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39050" y="6407057"/>
            <a:ext cx="1476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Src:SAE</a:t>
            </a:r>
            <a:r>
              <a:rPr lang="en-US" dirty="0" smtClean="0"/>
              <a:t> J1962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8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Protocols supported by OBD-II 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SAE J1850 PWM</a:t>
            </a:r>
          </a:p>
          <a:p>
            <a:r>
              <a:rPr lang="en-US" dirty="0" smtClean="0"/>
              <a:t>SAE J1850 Variable Pulse Width</a:t>
            </a:r>
          </a:p>
          <a:p>
            <a:r>
              <a:rPr lang="en-US" dirty="0" smtClean="0"/>
              <a:t>IS 9141-2 (like RS232)</a:t>
            </a:r>
          </a:p>
          <a:p>
            <a:r>
              <a:rPr lang="en-US" dirty="0" smtClean="0"/>
              <a:t>ISO 14230-4 (</a:t>
            </a:r>
            <a:r>
              <a:rPr lang="en-US" dirty="0" err="1" smtClean="0"/>
              <a:t>KeyWord</a:t>
            </a:r>
            <a:r>
              <a:rPr lang="en-US" dirty="0" smtClean="0"/>
              <a:t> Protocol)</a:t>
            </a:r>
          </a:p>
          <a:p>
            <a:r>
              <a:rPr lang="en-US" dirty="0" smtClean="0"/>
              <a:t>ISO 15765-4 (CAN)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39050" y="6407057"/>
            <a:ext cx="1476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Src:SAE</a:t>
            </a:r>
            <a:r>
              <a:rPr lang="en-US" dirty="0" smtClean="0"/>
              <a:t> J1962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6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OSI Protocol stack for OBD</a:t>
            </a:r>
            <a:endParaRPr lang="en-US" dirty="0"/>
          </a:p>
        </p:txBody>
      </p:sp>
      <p:pic>
        <p:nvPicPr>
          <p:cNvPr id="4" name="Picture 3" descr="OBD 7 layer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77" y="1825247"/>
            <a:ext cx="8840944" cy="39302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15282" y="6435915"/>
            <a:ext cx="1886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SAE J1979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3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ELM327 based Scanners – Life made easy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4261818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Use </a:t>
            </a:r>
            <a:r>
              <a:rPr lang="en-US" dirty="0"/>
              <a:t>ELM327 ICs (</a:t>
            </a:r>
            <a:r>
              <a:rPr lang="en-US" sz="1900" dirty="0">
                <a:hlinkClick r:id="rId2"/>
              </a:rPr>
              <a:t>http://elmelectronics.com/obdic.html#</a:t>
            </a:r>
            <a:r>
              <a:rPr lang="en-US" sz="1900" dirty="0" smtClean="0">
                <a:hlinkClick r:id="rId2"/>
              </a:rPr>
              <a:t>ELM327</a:t>
            </a:r>
            <a:r>
              <a:rPr lang="en-US" sz="1900" dirty="0" smtClean="0"/>
              <a:t> </a:t>
            </a:r>
            <a:r>
              <a:rPr lang="en-US" dirty="0" smtClean="0"/>
              <a:t>)</a:t>
            </a:r>
          </a:p>
          <a:p>
            <a:r>
              <a:rPr lang="en-US" dirty="0" smtClean="0"/>
              <a:t>OBD to RS232 Interpreters</a:t>
            </a:r>
          </a:p>
          <a:p>
            <a:r>
              <a:rPr lang="en-US" dirty="0" smtClean="0"/>
              <a:t>Scanners available for</a:t>
            </a:r>
          </a:p>
          <a:p>
            <a:pPr lvl="1"/>
            <a:r>
              <a:rPr lang="en-US" dirty="0" smtClean="0"/>
              <a:t>Serial (RS232)</a:t>
            </a:r>
          </a:p>
          <a:p>
            <a:pPr lvl="1"/>
            <a:r>
              <a:rPr lang="en-US" dirty="0" smtClean="0"/>
              <a:t>Serial (USB)</a:t>
            </a:r>
          </a:p>
          <a:p>
            <a:pPr lvl="1"/>
            <a:r>
              <a:rPr lang="en-US" dirty="0" smtClean="0"/>
              <a:t>Bluetooth</a:t>
            </a:r>
          </a:p>
          <a:p>
            <a:pPr lvl="1"/>
            <a:r>
              <a:rPr lang="en-US" dirty="0" err="1" smtClean="0"/>
              <a:t>Wifi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elm-327obd2-scann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352" y="1417639"/>
            <a:ext cx="2126285" cy="2247658"/>
          </a:xfrm>
          <a:prstGeom prst="rect">
            <a:avLst/>
          </a:prstGeom>
        </p:spPr>
      </p:pic>
      <p:pic>
        <p:nvPicPr>
          <p:cNvPr id="5" name="Picture 4" descr="ELM327_USB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352" y="4323843"/>
            <a:ext cx="2086818" cy="208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226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OBD via ELM327 scanner</a:t>
            </a:r>
            <a:endParaRPr lang="en-US" dirty="0"/>
          </a:p>
        </p:txBody>
      </p:sp>
      <p:pic>
        <p:nvPicPr>
          <p:cNvPr id="5" name="Picture 4" descr="Car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0" y="3116946"/>
            <a:ext cx="1977081" cy="1312906"/>
          </a:xfrm>
          <a:prstGeom prst="rect">
            <a:avLst/>
          </a:prstGeom>
        </p:spPr>
      </p:pic>
      <p:pic>
        <p:nvPicPr>
          <p:cNvPr id="6" name="Picture 5" descr="elm327-03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512" y="3116946"/>
            <a:ext cx="1567369" cy="1567369"/>
          </a:xfrm>
          <a:prstGeom prst="rect">
            <a:avLst/>
          </a:prstGeom>
        </p:spPr>
      </p:pic>
      <p:pic>
        <p:nvPicPr>
          <p:cNvPr id="7" name="Picture 6" descr="RaspberryPI.jpg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151313"/>
              </a:clrFrom>
              <a:clrTo>
                <a:srgbClr val="15131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02" t="10652" r="33626"/>
          <a:stretch/>
        </p:blipFill>
        <p:spPr>
          <a:xfrm>
            <a:off x="6854841" y="1746066"/>
            <a:ext cx="663839" cy="1053412"/>
          </a:xfrm>
          <a:prstGeom prst="rect">
            <a:avLst/>
          </a:prstGeom>
        </p:spPr>
      </p:pic>
      <p:pic>
        <p:nvPicPr>
          <p:cNvPr id="8" name="Picture 7" descr="arduino.jpeg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74" t="21822" r="33126" b="23639"/>
          <a:stretch/>
        </p:blipFill>
        <p:spPr>
          <a:xfrm>
            <a:off x="6724962" y="2799478"/>
            <a:ext cx="981325" cy="700900"/>
          </a:xfrm>
          <a:prstGeom prst="rect">
            <a:avLst/>
          </a:prstGeom>
        </p:spPr>
      </p:pic>
      <p:pic>
        <p:nvPicPr>
          <p:cNvPr id="9" name="Picture 8" descr="computer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43" b="15750"/>
          <a:stretch/>
        </p:blipFill>
        <p:spPr>
          <a:xfrm>
            <a:off x="6595083" y="3665296"/>
            <a:ext cx="1405272" cy="961299"/>
          </a:xfrm>
          <a:prstGeom prst="rect">
            <a:avLst/>
          </a:prstGeom>
        </p:spPr>
      </p:pic>
      <p:pic>
        <p:nvPicPr>
          <p:cNvPr id="10" name="Picture 9" descr="smartphones.jpg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766" y="4838954"/>
            <a:ext cx="1592881" cy="890934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6219868" y="1890369"/>
            <a:ext cx="28863" cy="38395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Left-Right Arrow 12"/>
          <p:cNvSpPr/>
          <p:nvPr/>
        </p:nvSpPr>
        <p:spPr>
          <a:xfrm>
            <a:off x="2092531" y="3665296"/>
            <a:ext cx="1087981" cy="317467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-Right Arrow 13"/>
          <p:cNvSpPr/>
          <p:nvPr/>
        </p:nvSpPr>
        <p:spPr>
          <a:xfrm>
            <a:off x="4747881" y="3665296"/>
            <a:ext cx="1087981" cy="317467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863331" y="2727540"/>
            <a:ext cx="11187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Serial</a:t>
            </a:r>
          </a:p>
          <a:p>
            <a:r>
              <a:rPr lang="en-US" dirty="0" smtClean="0"/>
              <a:t>Bluetooth</a:t>
            </a:r>
          </a:p>
          <a:p>
            <a:r>
              <a:rPr lang="en-US" dirty="0" err="1" smtClean="0"/>
              <a:t>Wifi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092534" y="326124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OBD 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835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 I need to know to read OBD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OBD Commands (SAE J1979, J1979-DA)</a:t>
            </a:r>
          </a:p>
          <a:p>
            <a:r>
              <a:rPr lang="en-US" dirty="0"/>
              <a:t>AT Commands </a:t>
            </a:r>
            <a:r>
              <a:rPr lang="en-US" dirty="0" smtClean="0"/>
              <a:t>(</a:t>
            </a:r>
            <a:r>
              <a:rPr lang="en-US" sz="1600" dirty="0" smtClean="0">
                <a:hlinkClick r:id="rId2"/>
              </a:rPr>
              <a:t>http</a:t>
            </a:r>
            <a:r>
              <a:rPr lang="en-US" sz="1600" dirty="0">
                <a:hlinkClick r:id="rId2"/>
              </a:rPr>
              <a:t>://elmelectronics.com/ELM327/</a:t>
            </a:r>
            <a:r>
              <a:rPr lang="en-US" sz="1600" dirty="0" smtClean="0">
                <a:hlinkClick r:id="rId2"/>
              </a:rPr>
              <a:t>AT_Commands.pdf</a:t>
            </a:r>
            <a:r>
              <a:rPr lang="en-US" sz="1600" dirty="0"/>
              <a:t> </a:t>
            </a:r>
            <a:r>
              <a:rPr lang="en-US" dirty="0" smtClean="0"/>
              <a:t>)</a:t>
            </a:r>
          </a:p>
          <a:p>
            <a:r>
              <a:rPr lang="en-US" dirty="0" smtClean="0"/>
              <a:t>Serial/Bluetooth/</a:t>
            </a:r>
            <a:r>
              <a:rPr lang="en-US" dirty="0" err="1" smtClean="0"/>
              <a:t>Wifi</a:t>
            </a:r>
            <a:r>
              <a:rPr lang="en-US" dirty="0" smtClean="0"/>
              <a:t> interface programming for host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49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SAE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7763"/>
          </a:xfrm>
        </p:spPr>
        <p:txBody>
          <a:bodyPr/>
          <a:lstStyle/>
          <a:p>
            <a:r>
              <a:rPr lang="en-US" sz="2000" dirty="0">
                <a:hlinkClick r:id="rId2"/>
              </a:rPr>
              <a:t>http://clemson.libguides.com/content.php?pid=46348&amp;sid=</a:t>
            </a:r>
            <a:r>
              <a:rPr lang="en-US" sz="2000" dirty="0" smtClean="0">
                <a:hlinkClick r:id="rId2"/>
              </a:rPr>
              <a:t>449232</a:t>
            </a:r>
            <a:endParaRPr lang="en-US" sz="2000" dirty="0" smtClean="0"/>
          </a:p>
          <a:p>
            <a:endParaRPr lang="en-US" dirty="0"/>
          </a:p>
        </p:txBody>
      </p:sp>
      <p:pic>
        <p:nvPicPr>
          <p:cNvPr id="4" name="Picture 3" descr="Screen Shot 2014-08-25 at 3.16.3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45" y="2727325"/>
            <a:ext cx="4380744" cy="2313691"/>
          </a:xfrm>
          <a:prstGeom prst="rect">
            <a:avLst/>
          </a:prstGeom>
        </p:spPr>
      </p:pic>
      <p:sp>
        <p:nvSpPr>
          <p:cNvPr id="5" name="Donut 4"/>
          <p:cNvSpPr/>
          <p:nvPr/>
        </p:nvSpPr>
        <p:spPr>
          <a:xfrm>
            <a:off x="1616301" y="3824030"/>
            <a:ext cx="1385400" cy="634933"/>
          </a:xfrm>
          <a:prstGeom prst="donut">
            <a:avLst>
              <a:gd name="adj" fmla="val 880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 descr="Screen Shot 2014-08-25 at 3.19.0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257" y="4271366"/>
            <a:ext cx="4673543" cy="205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09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/ Mode types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361167"/>
              </p:ext>
            </p:extLst>
          </p:nvPr>
        </p:nvGraphicFramePr>
        <p:xfrm>
          <a:off x="1066268" y="1417638"/>
          <a:ext cx="6654450" cy="4875939"/>
        </p:xfrm>
        <a:graphic>
          <a:graphicData uri="http://schemas.openxmlformats.org/drawingml/2006/table">
            <a:tbl>
              <a:tblPr/>
              <a:tblGrid>
                <a:gridCol w="1175378"/>
                <a:gridCol w="5479072"/>
              </a:tblGrid>
              <a:tr h="8863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Service ID / Mode (Hex)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Description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1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0x01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Request current powertrain diagnostic data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1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0x02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Request powertrain freeze frame data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88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0x03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Request Emission related diagnostic trouble codes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88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0x04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Clear/reset emission related diagnostic information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1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0x05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Request oxygen sensor monitoring test results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88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0x06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Request on-board monitoring test results for monitored systems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76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0x07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equest emission-related diagnostic trouble codes detected during current or last completed driving cycle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88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0x08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Request control of on-board system, test or component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1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0x09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Request vehicle information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88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0x0A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Request emission-related diagnostic trouble codes with permanent status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313244" y="6479206"/>
            <a:ext cx="1528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Src</a:t>
            </a:r>
            <a:r>
              <a:rPr lang="en-US" dirty="0" smtClean="0"/>
              <a:t>: SAE J1979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30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OBD Service 1 – List of some generic PIDs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436053"/>
              </p:ext>
            </p:extLst>
          </p:nvPr>
        </p:nvGraphicFramePr>
        <p:xfrm>
          <a:off x="2164687" y="1558471"/>
          <a:ext cx="5527169" cy="4998378"/>
        </p:xfrm>
        <a:graphic>
          <a:graphicData uri="http://schemas.openxmlformats.org/drawingml/2006/table">
            <a:tbl>
              <a:tblPr/>
              <a:tblGrid>
                <a:gridCol w="1197554"/>
                <a:gridCol w="4329615"/>
              </a:tblGrid>
              <a:tr h="2380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PID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Description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0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0x05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Engine Coolant temp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0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0x0A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Fuel Pressure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0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0x0B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Intake Manifold Pressure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0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0x0C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Engine RPM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0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0x0D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Vehicle Speed Sensor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0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0x0E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Ignition Timing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0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0x10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Air Flow Rate from MAF sensor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0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0x11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Absolute Throttle Position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0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0x1C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OBD requirements to which vehicle is certified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0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0x1F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Time since engine Start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0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0x21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Distance traveled while MIL is activated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0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0x46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Ambient Air temperature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0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0x49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Accelerator pedal position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0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0x5A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Relative Accelerator Pedal Position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0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0x5B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Hybrid/EV Battery Pack Remaining Charge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0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0x5C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Engine Oil Temperature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0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0x5D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Fuel injection timing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0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0x5E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Engine Fuel Rate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0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0x78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Exhaust Gas Temperature Bank 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0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0x79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Exhaust Gas Temperature Bank2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3056" y="3044794"/>
            <a:ext cx="1500850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For more: </a:t>
            </a:r>
          </a:p>
          <a:p>
            <a:r>
              <a:rPr lang="en-US" dirty="0" smtClean="0"/>
              <a:t>SAE J1979-DA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53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OBD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25656" cy="404204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2 to 7 byte commands. SID followed by RID, MSB first, LSB last</a:t>
            </a:r>
          </a:p>
          <a:p>
            <a:r>
              <a:rPr lang="en-US" dirty="0" smtClean="0"/>
              <a:t>SID </a:t>
            </a:r>
            <a:r>
              <a:rPr lang="en-US" dirty="0"/>
              <a:t>– Service IDs, Mode</a:t>
            </a:r>
          </a:p>
          <a:p>
            <a:r>
              <a:rPr lang="en-US" dirty="0" smtClean="0"/>
              <a:t>RID – Request IDs</a:t>
            </a:r>
          </a:p>
          <a:p>
            <a:pPr lvl="1"/>
            <a:r>
              <a:rPr lang="en-US" dirty="0" smtClean="0"/>
              <a:t>Parameter ID (PID) – service 1/2</a:t>
            </a:r>
          </a:p>
          <a:p>
            <a:pPr lvl="1"/>
            <a:r>
              <a:rPr lang="en-US" dirty="0" smtClean="0"/>
              <a:t>OBD Monitor ID (OBDMID) – service 6</a:t>
            </a:r>
          </a:p>
          <a:p>
            <a:pPr lvl="1"/>
            <a:r>
              <a:rPr lang="en-US" dirty="0"/>
              <a:t>Test ID (TID) – service 8</a:t>
            </a:r>
          </a:p>
          <a:p>
            <a:pPr lvl="1"/>
            <a:r>
              <a:rPr lang="en-US" dirty="0" err="1" smtClean="0"/>
              <a:t>InfoTypes</a:t>
            </a:r>
            <a:r>
              <a:rPr lang="en-US" dirty="0" smtClean="0"/>
              <a:t> – Service 9</a:t>
            </a:r>
          </a:p>
          <a:p>
            <a:r>
              <a:rPr lang="en-US" dirty="0" smtClean="0"/>
              <a:t>Command To fetch </a:t>
            </a:r>
          </a:p>
          <a:p>
            <a:pPr lvl="1"/>
            <a:r>
              <a:rPr lang="en-US" dirty="0" smtClean="0"/>
              <a:t>Rpm – “0x010C”</a:t>
            </a:r>
          </a:p>
          <a:p>
            <a:pPr lvl="1"/>
            <a:r>
              <a:rPr lang="en-US" dirty="0" smtClean="0"/>
              <a:t>Vehicle speed – “0x010D”</a:t>
            </a:r>
          </a:p>
          <a:p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938376"/>
              </p:ext>
            </p:extLst>
          </p:nvPr>
        </p:nvGraphicFramePr>
        <p:xfrm>
          <a:off x="5802954" y="4418721"/>
          <a:ext cx="2663894" cy="635000"/>
        </p:xfrm>
        <a:graphic>
          <a:graphicData uri="http://schemas.openxmlformats.org/drawingml/2006/table">
            <a:tbl>
              <a:tblPr/>
              <a:tblGrid>
                <a:gridCol w="1331947"/>
                <a:gridCol w="1331947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 byte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 byte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SID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PID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324420"/>
              </p:ext>
            </p:extLst>
          </p:nvPr>
        </p:nvGraphicFramePr>
        <p:xfrm>
          <a:off x="2844548" y="5915486"/>
          <a:ext cx="5778500" cy="376106"/>
        </p:xfrm>
        <a:graphic>
          <a:graphicData uri="http://schemas.openxmlformats.org/drawingml/2006/table">
            <a:tbl>
              <a:tblPr/>
              <a:tblGrid>
                <a:gridCol w="825500"/>
                <a:gridCol w="825500"/>
                <a:gridCol w="825500"/>
                <a:gridCol w="825500"/>
                <a:gridCol w="825500"/>
                <a:gridCol w="825500"/>
                <a:gridCol w="825500"/>
              </a:tblGrid>
              <a:tr h="3761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SID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PID1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PID2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PID3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PID4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PID5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PID6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704565" y="5512360"/>
            <a:ext cx="1434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7 bytes max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31991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OBD-II Port Overview</a:t>
            </a:r>
          </a:p>
          <a:p>
            <a:r>
              <a:rPr lang="en-US" dirty="0" smtClean="0"/>
              <a:t>Regulations for OBD - SAE J1962 overview</a:t>
            </a:r>
          </a:p>
          <a:p>
            <a:pPr lvl="1"/>
            <a:r>
              <a:rPr lang="en-US" dirty="0"/>
              <a:t>Location</a:t>
            </a:r>
          </a:p>
          <a:p>
            <a:pPr lvl="1"/>
            <a:r>
              <a:rPr lang="en-US" dirty="0"/>
              <a:t>Connector types</a:t>
            </a:r>
          </a:p>
          <a:p>
            <a:pPr lvl="1"/>
            <a:r>
              <a:rPr lang="en-US" dirty="0" smtClean="0"/>
              <a:t>Regulations</a:t>
            </a:r>
          </a:p>
          <a:p>
            <a:pPr lvl="1"/>
            <a:r>
              <a:rPr lang="en-US" dirty="0" smtClean="0"/>
              <a:t>Connector contacts</a:t>
            </a:r>
          </a:p>
          <a:p>
            <a:r>
              <a:rPr lang="en-US" dirty="0" smtClean="0"/>
              <a:t>OBD Protocols and Stack</a:t>
            </a:r>
          </a:p>
          <a:p>
            <a:r>
              <a:rPr lang="en-US" dirty="0" smtClean="0"/>
              <a:t>Accessing OBD port</a:t>
            </a:r>
          </a:p>
          <a:p>
            <a:pPr lvl="1"/>
            <a:r>
              <a:rPr lang="en-US" dirty="0" smtClean="0"/>
              <a:t>ELM327 Scanners</a:t>
            </a:r>
          </a:p>
          <a:p>
            <a:r>
              <a:rPr lang="en-US" dirty="0" smtClean="0"/>
              <a:t>OBD Commands</a:t>
            </a:r>
          </a:p>
          <a:p>
            <a:pPr lvl="1"/>
            <a:r>
              <a:rPr lang="en-US" dirty="0" smtClean="0"/>
              <a:t>SAE </a:t>
            </a:r>
            <a:r>
              <a:rPr lang="en-US" dirty="0"/>
              <a:t>J1979 </a:t>
            </a:r>
            <a:r>
              <a:rPr lang="en-US" dirty="0" smtClean="0"/>
              <a:t>overview</a:t>
            </a:r>
          </a:p>
          <a:p>
            <a:r>
              <a:rPr lang="en-US" dirty="0" smtClean="0"/>
              <a:t>ELM 327 scanner commands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572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1 - Response</a:t>
            </a:r>
            <a:endParaRPr lang="en-US" dirty="0"/>
          </a:p>
        </p:txBody>
      </p:sp>
      <p:pic>
        <p:nvPicPr>
          <p:cNvPr id="4" name="Picture 3" descr="Screen Shot 2014-08-25 at 1.08.5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69" y="3697627"/>
            <a:ext cx="7735149" cy="1711448"/>
          </a:xfrm>
          <a:prstGeom prst="rect">
            <a:avLst/>
          </a:prstGeom>
        </p:spPr>
      </p:pic>
      <p:pic>
        <p:nvPicPr>
          <p:cNvPr id="5" name="Picture 4" descr="Screen Shot 2014-08-25 at 1.08.3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444" y="1847078"/>
            <a:ext cx="7302212" cy="12672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81325" y="6435915"/>
            <a:ext cx="1875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Src</a:t>
            </a:r>
            <a:r>
              <a:rPr lang="en-US" dirty="0" smtClean="0"/>
              <a:t>: SAE J1979-DA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88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1 - Response</a:t>
            </a:r>
            <a:endParaRPr lang="en-US" dirty="0"/>
          </a:p>
        </p:txBody>
      </p:sp>
      <p:pic>
        <p:nvPicPr>
          <p:cNvPr id="4" name="Picture 3" descr="Screen Shot 2014-08-25 at 1.12.2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83369"/>
            <a:ext cx="8074323" cy="39588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1325" y="6435915"/>
            <a:ext cx="1875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Src</a:t>
            </a:r>
            <a:r>
              <a:rPr lang="en-US" dirty="0" smtClean="0"/>
              <a:t>: SAE J1979-DA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2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Service 3 – Request Emission related DTCs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DTC = Diagnostic Trouble Code</a:t>
            </a:r>
          </a:p>
          <a:p>
            <a:pPr marL="0" indent="0">
              <a:buNone/>
            </a:pPr>
            <a:endParaRPr lang="en-US" sz="2400" dirty="0" smtClean="0"/>
          </a:p>
          <a:p>
            <a:pPr>
              <a:buFontTx/>
              <a:buChar char="-"/>
            </a:pPr>
            <a:r>
              <a:rPr lang="en-US" sz="2400" dirty="0" smtClean="0"/>
              <a:t>Send “0x0101” request, get </a:t>
            </a:r>
            <a:r>
              <a:rPr lang="en-US" sz="2400" dirty="0"/>
              <a:t>the number of emission-related DTCs from all ECUs that have this available</a:t>
            </a:r>
            <a:r>
              <a:rPr lang="en-US" sz="2400" dirty="0" smtClean="0"/>
              <a:t>.</a:t>
            </a:r>
          </a:p>
          <a:p>
            <a:pPr>
              <a:buFontTx/>
              <a:buChar char="-"/>
            </a:pPr>
            <a:endParaRPr lang="en-US" sz="2400" dirty="0" smtClean="0"/>
          </a:p>
          <a:p>
            <a:pPr>
              <a:buFontTx/>
              <a:buChar char="-"/>
            </a:pPr>
            <a:r>
              <a:rPr lang="en-US" sz="2400" dirty="0" smtClean="0"/>
              <a:t>Send </a:t>
            </a:r>
            <a:r>
              <a:rPr lang="en-US" sz="2400" dirty="0"/>
              <a:t>a </a:t>
            </a:r>
            <a:r>
              <a:rPr lang="en-US" sz="2400" dirty="0" smtClean="0"/>
              <a:t>“0x03” request </a:t>
            </a:r>
            <a:r>
              <a:rPr lang="en-US" sz="2400" dirty="0"/>
              <a:t>for all emission-related DTCs. </a:t>
            </a:r>
            <a:r>
              <a:rPr lang="en-US" sz="2400" dirty="0" smtClean="0"/>
              <a:t>Each </a:t>
            </a:r>
            <a:r>
              <a:rPr lang="en-US" sz="2400" dirty="0"/>
              <a:t>ECU that has DTCs will respond with one or more messages, each containing up to three (3) </a:t>
            </a:r>
            <a:r>
              <a:rPr lang="en-US" sz="2400" dirty="0" smtClean="0"/>
              <a:t>DTCs.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981325" y="6435915"/>
            <a:ext cx="1875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Src</a:t>
            </a:r>
            <a:r>
              <a:rPr lang="en-US" dirty="0" smtClean="0"/>
              <a:t>: SAE J1979-DA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54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Service 3 – </a:t>
            </a:r>
            <a:r>
              <a:rPr lang="en-US" dirty="0" err="1" smtClean="0"/>
              <a:t>Resp</a:t>
            </a:r>
            <a:r>
              <a:rPr lang="en-US" dirty="0" smtClean="0"/>
              <a:t> Emission related DTCs</a:t>
            </a:r>
            <a:endParaRPr lang="en-US" dirty="0"/>
          </a:p>
        </p:txBody>
      </p:sp>
      <p:pic>
        <p:nvPicPr>
          <p:cNvPr id="4" name="Picture 3" descr="Screen Shot 2014-08-25 at 12.43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55" y="5461881"/>
            <a:ext cx="7302213" cy="9451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84381" y="6407053"/>
            <a:ext cx="158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Src</a:t>
            </a:r>
            <a:r>
              <a:rPr lang="en-US" dirty="0" smtClean="0"/>
              <a:t>: SAE J2012</a:t>
            </a:r>
            <a:endParaRPr lang="en-US" dirty="0"/>
          </a:p>
        </p:txBody>
      </p:sp>
      <p:pic>
        <p:nvPicPr>
          <p:cNvPr id="7" name="Picture 6" descr="Screen Shot 2014-08-25 at 1.20.4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86201"/>
            <a:ext cx="5714153" cy="420971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797119" y="1847078"/>
            <a:ext cx="188968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For description of </a:t>
            </a:r>
          </a:p>
          <a:p>
            <a:r>
              <a:rPr lang="en-US" dirty="0" smtClean="0"/>
              <a:t>DTCs: SAE J2012, J2012-DA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40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ELM327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3620"/>
            <a:ext cx="8229600" cy="487900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://elmelectronics.com/DSheets/</a:t>
            </a:r>
            <a:r>
              <a:rPr lang="en-US" dirty="0" smtClean="0">
                <a:hlinkClick r:id="rId2"/>
              </a:rPr>
              <a:t>ELM327DS.pdf</a:t>
            </a:r>
            <a:endParaRPr lang="en-US" dirty="0" smtClean="0"/>
          </a:p>
          <a:p>
            <a:r>
              <a:rPr lang="en-US" dirty="0" smtClean="0"/>
              <a:t>ELM327 accepts 2 sets of commands</a:t>
            </a:r>
          </a:p>
          <a:p>
            <a:pPr lvl="1"/>
            <a:r>
              <a:rPr lang="en-US" dirty="0" smtClean="0"/>
              <a:t>AT commands start with “AT”</a:t>
            </a:r>
          </a:p>
          <a:p>
            <a:pPr lvl="1"/>
            <a:r>
              <a:rPr lang="en-US" dirty="0" smtClean="0"/>
              <a:t>Rest assumed to be OBD commands</a:t>
            </a:r>
          </a:p>
          <a:p>
            <a:r>
              <a:rPr lang="en-US" dirty="0" smtClean="0"/>
              <a:t>All commands need to terminate with a carriage return character (0x0D in ASCII, &lt;CR&gt;)</a:t>
            </a:r>
          </a:p>
          <a:p>
            <a:pPr lvl="1"/>
            <a:r>
              <a:rPr lang="en-US" dirty="0" smtClean="0"/>
              <a:t>RPM – “0x010C&lt;CR&gt;”</a:t>
            </a:r>
          </a:p>
          <a:p>
            <a:pPr lvl="1"/>
            <a:r>
              <a:rPr lang="en-US" dirty="0" smtClean="0"/>
              <a:t>Vehicle Speed – “0x010D&lt;CR&gt;”</a:t>
            </a:r>
          </a:p>
          <a:p>
            <a:pPr lvl="1"/>
            <a:r>
              <a:rPr lang="en-US" dirty="0" smtClean="0"/>
              <a:t>&lt;CR&gt; repeats last command</a:t>
            </a:r>
          </a:p>
          <a:p>
            <a:r>
              <a:rPr lang="en-US" dirty="0"/>
              <a:t>Protocol interpreter, does not assess OBD messages</a:t>
            </a:r>
          </a:p>
          <a:p>
            <a:r>
              <a:rPr lang="en-US" dirty="0" smtClean="0"/>
              <a:t>Software should wait for ‘&gt;’ before sending next command</a:t>
            </a:r>
          </a:p>
          <a:p>
            <a:r>
              <a:rPr lang="en-US" dirty="0" smtClean="0"/>
              <a:t>Key commands for ELM327</a:t>
            </a:r>
          </a:p>
          <a:p>
            <a:pPr lvl="1"/>
            <a:r>
              <a:rPr lang="en-US" dirty="0" smtClean="0"/>
              <a:t>“AT Z” – reset</a:t>
            </a:r>
          </a:p>
          <a:p>
            <a:pPr lvl="1"/>
            <a:r>
              <a:rPr lang="en-US" dirty="0" smtClean="0"/>
              <a:t>“AT SP0” – auto protocol detection</a:t>
            </a:r>
          </a:p>
          <a:p>
            <a:pPr lvl="1"/>
            <a:r>
              <a:rPr lang="en-US" dirty="0"/>
              <a:t>More - </a:t>
            </a:r>
            <a:r>
              <a:rPr lang="en-US" dirty="0">
                <a:hlinkClick r:id="rId3"/>
              </a:rPr>
              <a:t>http://elmelectronics.com/ELM327/</a:t>
            </a:r>
            <a:r>
              <a:rPr lang="en-US" dirty="0" smtClean="0">
                <a:hlinkClick r:id="rId3"/>
              </a:rPr>
              <a:t>AT_Commands.pdf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785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ELM327 with COM 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Android </a:t>
            </a:r>
            <a:r>
              <a:rPr lang="en-US" sz="2400" dirty="0" err="1" smtClean="0"/>
              <a:t>bluetooth</a:t>
            </a:r>
            <a:r>
              <a:rPr lang="en-US" sz="2400" dirty="0" smtClean="0"/>
              <a:t> socket: </a:t>
            </a:r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://developer.android.com/reference/android/bluetooth/</a:t>
            </a:r>
            <a:r>
              <a:rPr lang="en-US" sz="2400" dirty="0" smtClean="0">
                <a:hlinkClick r:id="rId2"/>
              </a:rPr>
              <a:t>BluetoothSocket.html</a:t>
            </a:r>
            <a:endParaRPr lang="en-US" sz="2400" dirty="0" smtClean="0"/>
          </a:p>
          <a:p>
            <a:r>
              <a:rPr lang="en-US" sz="2400" dirty="0"/>
              <a:t>Bluetooth from Mac: </a:t>
            </a:r>
            <a:r>
              <a:rPr lang="en-US" sz="2400" dirty="0">
                <a:hlinkClick r:id="rId3"/>
              </a:rPr>
              <a:t>http://decyborg.wordpress.com/2013/09/08/bluetooth-serial-communication-with-arduino-jy-mcu-bluetooth-and-macbook-pro</a:t>
            </a:r>
            <a:r>
              <a:rPr lang="en-US" sz="2400" dirty="0" smtClean="0">
                <a:hlinkClick r:id="rId3"/>
              </a:rPr>
              <a:t>/</a:t>
            </a:r>
            <a:endParaRPr lang="en-US" sz="2400" dirty="0" smtClean="0"/>
          </a:p>
          <a:p>
            <a:r>
              <a:rPr lang="en-US" sz="2400" dirty="0" err="1" smtClean="0"/>
              <a:t>Wifi</a:t>
            </a:r>
            <a:r>
              <a:rPr lang="en-US" sz="2400" dirty="0" smtClean="0"/>
              <a:t> access into ELM327 scanners: </a:t>
            </a:r>
            <a:r>
              <a:rPr lang="en-US" sz="2400" dirty="0">
                <a:hlinkClick r:id="rId4"/>
              </a:rPr>
              <a:t>http://xcardiag.over-blog.com/article-how-to-set-up-wifi-elm327-the-obd2-auto-scanner-adapter-to-iphone-ipad-ipod-109788558.</a:t>
            </a:r>
            <a:r>
              <a:rPr lang="en-US" sz="2400" dirty="0" smtClean="0">
                <a:hlinkClick r:id="rId4"/>
              </a:rPr>
              <a:t>html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3240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Thank you…!!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err="1" smtClean="0"/>
              <a:t>jasprig@clemson.edu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351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OBD-II 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Board Diagnostic port</a:t>
            </a:r>
          </a:p>
          <a:p>
            <a:r>
              <a:rPr lang="en-US" dirty="0" smtClean="0"/>
              <a:t>Mandatory in vehicles after 1996</a:t>
            </a:r>
          </a:p>
          <a:p>
            <a:r>
              <a:rPr lang="en-US" dirty="0" smtClean="0"/>
              <a:t>Primary intention – emission checks</a:t>
            </a:r>
            <a:endParaRPr lang="en-US" dirty="0"/>
          </a:p>
        </p:txBody>
      </p:sp>
      <p:pic>
        <p:nvPicPr>
          <p:cNvPr id="4" name="Picture 3" descr="scantool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866" y="3958010"/>
            <a:ext cx="1426416" cy="2168153"/>
          </a:xfrm>
          <a:prstGeom prst="rect">
            <a:avLst/>
          </a:prstGeom>
        </p:spPr>
      </p:pic>
      <p:pic>
        <p:nvPicPr>
          <p:cNvPr id="5" name="Picture 4" descr="OBDportconnecto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469" y="4184786"/>
            <a:ext cx="2098167" cy="15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20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Audience </a:t>
            </a:r>
            <a:r>
              <a:rPr lang="en-US" smtClean="0"/>
              <a:t>for OBD </a:t>
            </a:r>
            <a:r>
              <a:rPr lang="en-US" dirty="0" smtClean="0"/>
              <a:t>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For Repair Technicians:</a:t>
            </a:r>
          </a:p>
          <a:p>
            <a:pPr lvl="1"/>
            <a:r>
              <a:rPr lang="en-US" dirty="0" smtClean="0"/>
              <a:t>pinpoint problems by retrieving vital automobile.</a:t>
            </a:r>
          </a:p>
          <a:p>
            <a:r>
              <a:rPr lang="en-US" dirty="0" smtClean="0"/>
              <a:t>For State Agencies: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here vehicle inspection and maintenance programs are required.</a:t>
            </a:r>
          </a:p>
          <a:p>
            <a:r>
              <a:rPr lang="en-US" dirty="0" smtClean="0"/>
              <a:t>For Vehicle Owners:</a:t>
            </a:r>
          </a:p>
          <a:p>
            <a:pPr lvl="1"/>
            <a:r>
              <a:rPr lang="en-US" dirty="0" smtClean="0"/>
              <a:t>Alerts about potential need for vehicle repair through the "Check Engine” light.</a:t>
            </a:r>
          </a:p>
          <a:p>
            <a:r>
              <a:rPr lang="en-US" dirty="0" smtClean="0"/>
              <a:t>For Vehicle and Engine Manufacturers:</a:t>
            </a:r>
          </a:p>
          <a:p>
            <a:pPr lvl="1"/>
            <a:r>
              <a:rPr lang="en-US" dirty="0" smtClean="0"/>
              <a:t>Required by EPA to be installed on light-duty vehicles and trucks, as well as heavy-duty engines.</a:t>
            </a:r>
          </a:p>
          <a:p>
            <a:r>
              <a:rPr lang="en-US" dirty="0" smtClean="0"/>
              <a:t>Application developers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425" y="6421486"/>
            <a:ext cx="233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Source: http://</a:t>
            </a:r>
            <a:r>
              <a:rPr lang="en-US" sz="1200" dirty="0" err="1" smtClean="0"/>
              <a:t>www.epa.gov</a:t>
            </a:r>
            <a:r>
              <a:rPr lang="en-US" sz="1200" dirty="0" smtClean="0"/>
              <a:t>/</a:t>
            </a:r>
            <a:r>
              <a:rPr lang="en-US" sz="1200" dirty="0" err="1" smtClean="0"/>
              <a:t>obd</a:t>
            </a:r>
            <a:r>
              <a:rPr lang="en-US" sz="1200" dirty="0" smtClean="0"/>
              <a:t>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7283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Connector Types – A &amp; B</a:t>
            </a:r>
            <a:endParaRPr lang="en-US" dirty="0"/>
          </a:p>
        </p:txBody>
      </p:sp>
      <p:pic>
        <p:nvPicPr>
          <p:cNvPr id="4" name="Picture 3" descr="j1962f_type_a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25" y="1849297"/>
            <a:ext cx="5080000" cy="1727200"/>
          </a:xfrm>
          <a:prstGeom prst="rect">
            <a:avLst/>
          </a:prstGeom>
        </p:spPr>
      </p:pic>
      <p:pic>
        <p:nvPicPr>
          <p:cNvPr id="5" name="Picture 4" descr="j1962f_type_b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25" y="4114854"/>
            <a:ext cx="5080000" cy="1727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4975" y="6551356"/>
            <a:ext cx="7058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Img</a:t>
            </a:r>
            <a:r>
              <a:rPr lang="en-US" sz="1200" dirty="0" smtClean="0"/>
              <a:t> source: https://</a:t>
            </a:r>
            <a:r>
              <a:rPr lang="en-US" sz="1200" dirty="0" err="1" smtClean="0"/>
              <a:t>www.scantool.net</a:t>
            </a:r>
            <a:r>
              <a:rPr lang="en-US" sz="1200" dirty="0" smtClean="0"/>
              <a:t>/support/index.</a:t>
            </a:r>
            <a:r>
              <a:rPr lang="en-US" sz="1200" dirty="0" err="1" smtClean="0"/>
              <a:t>php</a:t>
            </a:r>
            <a:r>
              <a:rPr lang="en-US" sz="1200" dirty="0" smtClean="0"/>
              <a:t>?_m=</a:t>
            </a:r>
            <a:r>
              <a:rPr lang="en-US" sz="1200" dirty="0" err="1" smtClean="0"/>
              <a:t>knowledgebase&amp;_a</a:t>
            </a:r>
            <a:r>
              <a:rPr lang="en-US" sz="1200" dirty="0" smtClean="0"/>
              <a:t>=</a:t>
            </a:r>
            <a:r>
              <a:rPr lang="en-US" sz="1200" dirty="0" err="1" smtClean="0"/>
              <a:t>viewarticle&amp;kbarticleid</a:t>
            </a:r>
            <a:r>
              <a:rPr lang="en-US" sz="1200" dirty="0" smtClean="0"/>
              <a:t>=3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5867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 of Connector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4766912" cy="4525963"/>
          </a:xfrm>
        </p:spPr>
        <p:txBody>
          <a:bodyPr>
            <a:normAutofit/>
          </a:bodyPr>
          <a:lstStyle/>
          <a:p>
            <a:r>
              <a:rPr lang="en-US" sz="2000" dirty="0"/>
              <a:t>D</a:t>
            </a:r>
            <a:r>
              <a:rPr lang="en-US" sz="2000" dirty="0" smtClean="0"/>
              <a:t>river’s </a:t>
            </a:r>
            <a:r>
              <a:rPr lang="en-US" sz="2000" dirty="0"/>
              <a:t>side foot-</a:t>
            </a:r>
            <a:r>
              <a:rPr lang="en-US" sz="2000" dirty="0" smtClean="0"/>
              <a:t>well</a:t>
            </a:r>
          </a:p>
          <a:p>
            <a:r>
              <a:rPr lang="en-US" sz="2000" dirty="0"/>
              <a:t>N</a:t>
            </a:r>
            <a:r>
              <a:rPr lang="en-US" sz="2000" dirty="0" smtClean="0"/>
              <a:t>o </a:t>
            </a:r>
            <a:r>
              <a:rPr lang="en-US" sz="2000" dirty="0"/>
              <a:t>higher than the bottom of the point where the steering column exits the instrument panel when at the </a:t>
            </a:r>
            <a:r>
              <a:rPr lang="en-US" sz="2000" dirty="0" smtClean="0"/>
              <a:t>lowest adjustable </a:t>
            </a:r>
            <a:r>
              <a:rPr lang="en-US" sz="2000" dirty="0"/>
              <a:t>position. </a:t>
            </a:r>
            <a:endParaRPr lang="en-US" sz="2000" dirty="0" smtClean="0"/>
          </a:p>
          <a:p>
            <a:r>
              <a:rPr lang="en-US" sz="2000" dirty="0" smtClean="0"/>
              <a:t>Securely </a:t>
            </a:r>
            <a:r>
              <a:rPr lang="en-US" sz="2000" dirty="0"/>
              <a:t>mounted to the </a:t>
            </a:r>
            <a:r>
              <a:rPr lang="en-US" sz="2000" dirty="0" smtClean="0"/>
              <a:t>vehicle</a:t>
            </a:r>
            <a:endParaRPr lang="en-US" sz="2000" dirty="0"/>
          </a:p>
          <a:p>
            <a:r>
              <a:rPr lang="en-US" sz="2000" dirty="0"/>
              <a:t>F</a:t>
            </a:r>
            <a:r>
              <a:rPr lang="en-US" sz="2000" dirty="0" smtClean="0"/>
              <a:t>ace </a:t>
            </a:r>
            <a:r>
              <a:rPr lang="en-US" sz="2000" dirty="0"/>
              <a:t>of the vehicle connector </a:t>
            </a:r>
            <a:endParaRPr lang="en-US" sz="2000" dirty="0" smtClean="0"/>
          </a:p>
          <a:p>
            <a:pPr lvl="1"/>
            <a:r>
              <a:rPr lang="en-US" sz="2000" dirty="0" smtClean="0"/>
              <a:t>pointing </a:t>
            </a:r>
            <a:r>
              <a:rPr lang="en-US" sz="2000" dirty="0"/>
              <a:t>downward </a:t>
            </a:r>
            <a:endParaRPr lang="en-US" sz="2000" dirty="0" smtClean="0"/>
          </a:p>
          <a:p>
            <a:pPr lvl="1"/>
            <a:r>
              <a:rPr lang="en-US" sz="2000" dirty="0" smtClean="0"/>
              <a:t>toward </a:t>
            </a:r>
            <a:r>
              <a:rPr lang="en-US" sz="2000" dirty="0"/>
              <a:t>the rear of the </a:t>
            </a:r>
            <a:r>
              <a:rPr lang="en-US" sz="2000" dirty="0" smtClean="0"/>
              <a:t>vehicle</a:t>
            </a:r>
          </a:p>
          <a:p>
            <a:r>
              <a:rPr lang="en-US" sz="2000" dirty="0" smtClean="0"/>
              <a:t>Vertically </a:t>
            </a:r>
            <a:r>
              <a:rPr lang="en-US" sz="2000" dirty="0"/>
              <a:t>or </a:t>
            </a:r>
            <a:r>
              <a:rPr lang="en-US" sz="2000" dirty="0" smtClean="0"/>
              <a:t>horizontally mounted</a:t>
            </a:r>
          </a:p>
          <a:p>
            <a:r>
              <a:rPr lang="en-US" sz="2000" dirty="0" smtClean="0"/>
              <a:t>Tolerance</a:t>
            </a:r>
            <a:r>
              <a:rPr lang="en-US" sz="2000" dirty="0"/>
              <a:t>: ± 5°</a:t>
            </a:r>
          </a:p>
        </p:txBody>
      </p:sp>
      <p:pic>
        <p:nvPicPr>
          <p:cNvPr id="4" name="Picture 3" descr="obdport.location.gi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98"/>
          <a:stretch/>
        </p:blipFill>
        <p:spPr>
          <a:xfrm>
            <a:off x="5339562" y="2484952"/>
            <a:ext cx="3111738" cy="27279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7013" y="6421486"/>
            <a:ext cx="1847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Img</a:t>
            </a:r>
            <a:r>
              <a:rPr lang="en-US" sz="1200" dirty="0" smtClean="0"/>
              <a:t> </a:t>
            </a:r>
            <a:r>
              <a:rPr lang="en-US" sz="1200" dirty="0" err="1" smtClean="0"/>
              <a:t>Src</a:t>
            </a:r>
            <a:r>
              <a:rPr lang="en-US" sz="1200" dirty="0" smtClean="0"/>
              <a:t>: Google Images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9185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Connector A Orientation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255519" y="1811614"/>
            <a:ext cx="6032261" cy="4234682"/>
            <a:chOff x="0" y="180990"/>
            <a:chExt cx="9144000" cy="666012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80990"/>
              <a:ext cx="9144000" cy="1669736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850726"/>
              <a:ext cx="9144000" cy="1669736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3520462"/>
              <a:ext cx="9144000" cy="166973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5175768"/>
              <a:ext cx="9144000" cy="1665342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1039050" y="6407057"/>
            <a:ext cx="1476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Src:SAE</a:t>
            </a:r>
            <a:r>
              <a:rPr lang="en-US" dirty="0" smtClean="0"/>
              <a:t> J1962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95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Ease of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Clearly </a:t>
            </a:r>
            <a:r>
              <a:rPr lang="en-US" dirty="0"/>
              <a:t>designated with the letters OBD.</a:t>
            </a:r>
          </a:p>
          <a:p>
            <a:r>
              <a:rPr lang="en-US" dirty="0" smtClean="0"/>
              <a:t>Easy </a:t>
            </a:r>
            <a:r>
              <a:rPr lang="en-US" dirty="0"/>
              <a:t>to remove without any tools</a:t>
            </a:r>
            <a:r>
              <a:rPr lang="en-US" dirty="0" smtClean="0"/>
              <a:t>.</a:t>
            </a:r>
          </a:p>
          <a:p>
            <a:r>
              <a:rPr lang="en-US" dirty="0" smtClean="0"/>
              <a:t>One hand operation should be possible</a:t>
            </a:r>
            <a:endParaRPr lang="en-US" dirty="0"/>
          </a:p>
          <a:p>
            <a:r>
              <a:rPr lang="en-US" dirty="0" smtClean="0"/>
              <a:t>Shall </a:t>
            </a:r>
            <a:r>
              <a:rPr lang="en-US" dirty="0"/>
              <a:t>remain attached to the vehicle (hinged, tethered, etc.) </a:t>
            </a:r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/>
              <a:t>Keep Clear” </a:t>
            </a:r>
            <a:r>
              <a:rPr lang="en-US" dirty="0" smtClean="0"/>
              <a:t>areas around OBD port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39050" y="6407057"/>
            <a:ext cx="1476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Src:SAE</a:t>
            </a:r>
            <a:r>
              <a:rPr lang="en-US" dirty="0" smtClean="0"/>
              <a:t> J1962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1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Clear Areas</a:t>
            </a:r>
            <a:endParaRPr lang="en-US" dirty="0"/>
          </a:p>
        </p:txBody>
      </p:sp>
      <p:pic>
        <p:nvPicPr>
          <p:cNvPr id="4" name="Picture 3" descr="Screen Shot 2014-08-20 at 2.48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05" y="2164546"/>
            <a:ext cx="4540800" cy="3564284"/>
          </a:xfrm>
          <a:prstGeom prst="rect">
            <a:avLst/>
          </a:prstGeom>
        </p:spPr>
      </p:pic>
      <p:pic>
        <p:nvPicPr>
          <p:cNvPr id="5" name="Picture 4" descr="Screen Shot 2014-08-20 at 2.48.57 PM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253" y="1774928"/>
            <a:ext cx="4760473" cy="40982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39050" y="6407057"/>
            <a:ext cx="1476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Src:SAE</a:t>
            </a:r>
            <a:r>
              <a:rPr lang="en-US" dirty="0" smtClean="0"/>
              <a:t> J1962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31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1349</TotalTime>
  <Words>933</Words>
  <Application>Microsoft Office PowerPoint</Application>
  <PresentationFormat>On-screen Show (4:3)</PresentationFormat>
  <Paragraphs>222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On-Board Diagnostics (OBD-II) Port Aug 26, 2014</vt:lpstr>
      <vt:lpstr>Overview</vt:lpstr>
      <vt:lpstr>OBD-II port</vt:lpstr>
      <vt:lpstr>Audience for OBD port</vt:lpstr>
      <vt:lpstr>Connector Types – A &amp; B</vt:lpstr>
      <vt:lpstr>Location of Connector</vt:lpstr>
      <vt:lpstr>Connector A Orientation</vt:lpstr>
      <vt:lpstr>Ease of Access</vt:lpstr>
      <vt:lpstr>Keep Clear Areas</vt:lpstr>
      <vt:lpstr>Connector Contacts</vt:lpstr>
      <vt:lpstr>Protocols supported by OBD-II port</vt:lpstr>
      <vt:lpstr>OSI Protocol stack for OBD</vt:lpstr>
      <vt:lpstr>ELM327 based Scanners – Life made easy</vt:lpstr>
      <vt:lpstr>Accessing OBD via ELM327 scanner</vt:lpstr>
      <vt:lpstr>What do I need to know to read OBD data?</vt:lpstr>
      <vt:lpstr>Accessing SAE Documents</vt:lpstr>
      <vt:lpstr>Service / Mode types</vt:lpstr>
      <vt:lpstr>OBD Service 1 – List of some generic PIDs</vt:lpstr>
      <vt:lpstr>OBD Commands</vt:lpstr>
      <vt:lpstr>Service 1 - Response</vt:lpstr>
      <vt:lpstr>Service 1 - Response</vt:lpstr>
      <vt:lpstr>Service 3 – Request Emission related DTCs</vt:lpstr>
      <vt:lpstr>Service 3 – Resp Emission related DTCs</vt:lpstr>
      <vt:lpstr>ELM327 Commands</vt:lpstr>
      <vt:lpstr>ELM327 with COM port</vt:lpstr>
      <vt:lpstr>Queries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On-Board Diagnostics (OBD-II) Port</dc:title>
  <dc:creator>Jasprit S Gill</dc:creator>
  <cp:lastModifiedBy>Windows User</cp:lastModifiedBy>
  <cp:revision>153</cp:revision>
  <dcterms:created xsi:type="dcterms:W3CDTF">2014-08-20T18:07:49Z</dcterms:created>
  <dcterms:modified xsi:type="dcterms:W3CDTF">2014-08-31T00:13:48Z</dcterms:modified>
</cp:coreProperties>
</file>