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Red Hat Display Bold" charset="1" panose="02010803040201060303"/>
      <p:regular r:id="rId14"/>
    </p:embeddedFont>
    <p:embeddedFont>
      <p:font typeface="Roboto Slab"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8760629" y="-2095015"/>
            <a:ext cx="10960234" cy="7472887"/>
          </a:xfrm>
          <a:custGeom>
            <a:avLst/>
            <a:gdLst/>
            <a:ahLst/>
            <a:cxnLst/>
            <a:rect r="r" b="b" t="t" l="l"/>
            <a:pathLst>
              <a:path h="7472887" w="10960234">
                <a:moveTo>
                  <a:pt x="0" y="0"/>
                </a:moveTo>
                <a:lnTo>
                  <a:pt x="10960234" y="0"/>
                </a:lnTo>
                <a:lnTo>
                  <a:pt x="10960234"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97606" y="4272444"/>
            <a:ext cx="6925852" cy="6014556"/>
          </a:xfrm>
          <a:custGeom>
            <a:avLst/>
            <a:gdLst/>
            <a:ahLst/>
            <a:cxnLst/>
            <a:rect r="r" b="b" t="t" l="l"/>
            <a:pathLst>
              <a:path h="6014556" w="6925852">
                <a:moveTo>
                  <a:pt x="0" y="0"/>
                </a:moveTo>
                <a:lnTo>
                  <a:pt x="6925852" y="0"/>
                </a:lnTo>
                <a:lnTo>
                  <a:pt x="6925852" y="6014556"/>
                </a:lnTo>
                <a:lnTo>
                  <a:pt x="0" y="601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35325">
            <a:off x="-1336143" y="692332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26878">
            <a:off x="-216283" y="847655"/>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830696">
            <a:off x="12315724" y="82296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640893" y="1612854"/>
            <a:ext cx="13239717" cy="1799495"/>
          </a:xfrm>
          <a:prstGeom prst="rect">
            <a:avLst/>
          </a:prstGeom>
        </p:spPr>
        <p:txBody>
          <a:bodyPr anchor="t" rtlCol="false" tIns="0" lIns="0" bIns="0" rIns="0">
            <a:spAutoFit/>
          </a:bodyPr>
          <a:lstStyle/>
          <a:p>
            <a:pPr algn="l">
              <a:lnSpc>
                <a:spcPts val="7118"/>
              </a:lnSpc>
            </a:pPr>
            <a:r>
              <a:rPr lang="en-US" b="true" sz="5722">
                <a:solidFill>
                  <a:srgbClr val="2D2261"/>
                </a:solidFill>
                <a:latin typeface="Red Hat Display Bold"/>
                <a:ea typeface="Red Hat Display Bold"/>
                <a:cs typeface="Red Hat Display Bold"/>
                <a:sym typeface="Red Hat Display Bold"/>
              </a:rPr>
              <a:t>Project Title: Time Series Analysis and Forecasting for Stock Market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5218" y="1386963"/>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Objective</a:t>
            </a:r>
          </a:p>
        </p:txBody>
      </p:sp>
      <p:grpSp>
        <p:nvGrpSpPr>
          <p:cNvPr name="Group 3" id="3"/>
          <p:cNvGrpSpPr/>
          <p:nvPr/>
        </p:nvGrpSpPr>
        <p:grpSpPr>
          <a:xfrm rot="0">
            <a:off x="1697157" y="2949554"/>
            <a:ext cx="14890263" cy="5042611"/>
            <a:chOff x="0" y="0"/>
            <a:chExt cx="3921715" cy="1328095"/>
          </a:xfrm>
        </p:grpSpPr>
        <p:sp>
          <p:nvSpPr>
            <p:cNvPr name="Freeform 4" id="4"/>
            <p:cNvSpPr/>
            <p:nvPr/>
          </p:nvSpPr>
          <p:spPr>
            <a:xfrm flipH="false" flipV="false" rot="0">
              <a:off x="0" y="0"/>
              <a:ext cx="3921716" cy="1328095"/>
            </a:xfrm>
            <a:custGeom>
              <a:avLst/>
              <a:gdLst/>
              <a:ahLst/>
              <a:cxnLst/>
              <a:rect r="r" b="b" t="t" l="l"/>
              <a:pathLst>
                <a:path h="1328095" w="3921716">
                  <a:moveTo>
                    <a:pt x="15598" y="0"/>
                  </a:moveTo>
                  <a:lnTo>
                    <a:pt x="3906118" y="0"/>
                  </a:lnTo>
                  <a:cubicBezTo>
                    <a:pt x="3914732" y="0"/>
                    <a:pt x="3921716" y="6983"/>
                    <a:pt x="3921716" y="15598"/>
                  </a:cubicBezTo>
                  <a:lnTo>
                    <a:pt x="3921716" y="1312497"/>
                  </a:lnTo>
                  <a:cubicBezTo>
                    <a:pt x="3921716" y="1321112"/>
                    <a:pt x="3914732" y="1328095"/>
                    <a:pt x="3906118" y="1328095"/>
                  </a:cubicBezTo>
                  <a:lnTo>
                    <a:pt x="15598" y="1328095"/>
                  </a:lnTo>
                  <a:cubicBezTo>
                    <a:pt x="6983" y="1328095"/>
                    <a:pt x="0" y="1321112"/>
                    <a:pt x="0" y="1312497"/>
                  </a:cubicBezTo>
                  <a:lnTo>
                    <a:pt x="0" y="15598"/>
                  </a:lnTo>
                  <a:cubicBezTo>
                    <a:pt x="0" y="6983"/>
                    <a:pt x="6983" y="0"/>
                    <a:pt x="15598" y="0"/>
                  </a:cubicBezTo>
                  <a:close/>
                </a:path>
              </a:pathLst>
            </a:custGeom>
            <a:solidFill>
              <a:srgbClr val="5B7ABE"/>
            </a:solidFill>
          </p:spPr>
        </p:sp>
        <p:sp>
          <p:nvSpPr>
            <p:cNvPr name="TextBox 5" id="5"/>
            <p:cNvSpPr txBox="true"/>
            <p:nvPr/>
          </p:nvSpPr>
          <p:spPr>
            <a:xfrm>
              <a:off x="0" y="-57150"/>
              <a:ext cx="3921715" cy="1385245"/>
            </a:xfrm>
            <a:prstGeom prst="rect">
              <a:avLst/>
            </a:prstGeom>
          </p:spPr>
          <p:txBody>
            <a:bodyPr anchor="ctr" rtlCol="false" tIns="50800" lIns="50800" bIns="50800" rIns="50800"/>
            <a:lstStyle/>
            <a:p>
              <a:pPr algn="ctr">
                <a:lnSpc>
                  <a:spcPts val="4572"/>
                </a:lnSpc>
              </a:pPr>
              <a:r>
                <a:rPr lang="en-US" sz="3266">
                  <a:solidFill>
                    <a:srgbClr val="000000"/>
                  </a:solidFill>
                  <a:latin typeface="Roboto Slab"/>
                  <a:ea typeface="Roboto Slab"/>
                  <a:cs typeface="Roboto Slab"/>
                  <a:sym typeface="Roboto Slab"/>
                </a:rPr>
                <a:t>The objective of this project is to perform time series analysis on historical stock market data to identify trends, seasonality, and forecast future prices. By leveraging statistical models and machine learning techniques, the goal is to support better investment decisions through data-driven insights and predictive analytics.</a:t>
              </a:r>
            </a:p>
            <a:p>
              <a:pPr algn="ctr">
                <a:lnSpc>
                  <a:spcPts val="4572"/>
                </a:lnSpc>
              </a:pPr>
            </a:p>
          </p:txBody>
        </p:sp>
      </p:grpSp>
      <p:sp>
        <p:nvSpPr>
          <p:cNvPr name="Freeform 6" id="6"/>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66111"/>
            <a:ext cx="4899276" cy="3623338"/>
          </a:xfrm>
          <a:custGeom>
            <a:avLst/>
            <a:gdLst/>
            <a:ahLst/>
            <a:cxnLst/>
            <a:rect r="r" b="b" t="t" l="l"/>
            <a:pathLst>
              <a:path h="3623338" w="4899276">
                <a:moveTo>
                  <a:pt x="0" y="0"/>
                </a:moveTo>
                <a:lnTo>
                  <a:pt x="4899276" y="0"/>
                </a:lnTo>
                <a:lnTo>
                  <a:pt x="4899276" y="3623338"/>
                </a:lnTo>
                <a:lnTo>
                  <a:pt x="0" y="3623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52306" y="7021339"/>
            <a:ext cx="1381570" cy="1381570"/>
          </a:xfrm>
          <a:custGeom>
            <a:avLst/>
            <a:gdLst/>
            <a:ahLst/>
            <a:cxnLst/>
            <a:rect r="r" b="b" t="t" l="l"/>
            <a:pathLst>
              <a:path h="1381570" w="1381570">
                <a:moveTo>
                  <a:pt x="0" y="0"/>
                </a:moveTo>
                <a:lnTo>
                  <a:pt x="1381570" y="0"/>
                </a:lnTo>
                <a:lnTo>
                  <a:pt x="1381570" y="1381570"/>
                </a:lnTo>
                <a:lnTo>
                  <a:pt x="0" y="1381570"/>
                </a:lnTo>
                <a:lnTo>
                  <a:pt x="0" y="0"/>
                </a:lnTo>
                <a:close/>
              </a:path>
            </a:pathLst>
          </a:custGeom>
          <a:blipFill>
            <a:blip r:embed="rId4">
              <a:alphaModFix amt="48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084147" y="1000125"/>
            <a:ext cx="7673803"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Tools &amp; Technologies :</a:t>
            </a:r>
          </a:p>
        </p:txBody>
      </p:sp>
      <p:sp>
        <p:nvSpPr>
          <p:cNvPr name="Freeform 5" id="5"/>
          <p:cNvSpPr/>
          <p:nvPr/>
        </p:nvSpPr>
        <p:spPr>
          <a:xfrm flipH="false" flipV="false" rot="715246">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26878">
            <a:off x="-267547" y="148087"/>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175026">
            <a:off x="16376299" y="7891685"/>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8140439" y="3388389"/>
            <a:ext cx="8216762" cy="3601060"/>
          </a:xfrm>
          <a:prstGeom prst="rect">
            <a:avLst/>
          </a:prstGeom>
        </p:spPr>
        <p:txBody>
          <a:bodyPr anchor="t" rtlCol="false" tIns="0" lIns="0" bIns="0" rIns="0">
            <a:spAutoFit/>
          </a:bodyPr>
          <a:lstStyle/>
          <a:p>
            <a:pPr algn="l">
              <a:lnSpc>
                <a:spcPts val="4105"/>
              </a:lnSpc>
              <a:spcBef>
                <a:spcPct val="0"/>
              </a:spcBef>
            </a:pPr>
          </a:p>
          <a:p>
            <a:pPr algn="l">
              <a:lnSpc>
                <a:spcPts val="4105"/>
              </a:lnSpc>
              <a:spcBef>
                <a:spcPct val="0"/>
              </a:spcBef>
            </a:pPr>
            <a:r>
              <a:rPr lang="en-US" b="true" sz="3299">
                <a:solidFill>
                  <a:srgbClr val="000000"/>
                </a:solidFill>
                <a:latin typeface="Red Hat Display Bold"/>
                <a:ea typeface="Red Hat Display Bold"/>
                <a:cs typeface="Red Hat Display Bold"/>
                <a:sym typeface="Red Hat Display Bold"/>
              </a:rPr>
              <a:t> 1. Python 3</a:t>
            </a:r>
          </a:p>
          <a:p>
            <a:pPr algn="l">
              <a:lnSpc>
                <a:spcPts val="4105"/>
              </a:lnSpc>
              <a:spcBef>
                <a:spcPct val="0"/>
              </a:spcBef>
            </a:pPr>
            <a:r>
              <a:rPr lang="en-US" b="true" sz="3299">
                <a:solidFill>
                  <a:srgbClr val="000000"/>
                </a:solidFill>
                <a:latin typeface="Red Hat Display Bold"/>
                <a:ea typeface="Red Hat Display Bold"/>
                <a:cs typeface="Red Hat Display Bold"/>
                <a:sym typeface="Red Hat Display Bold"/>
              </a:rPr>
              <a:t> 2. Pandas, NumPy </a:t>
            </a:r>
          </a:p>
          <a:p>
            <a:pPr algn="l">
              <a:lnSpc>
                <a:spcPts val="4105"/>
              </a:lnSpc>
              <a:spcBef>
                <a:spcPct val="0"/>
              </a:spcBef>
            </a:pPr>
            <a:r>
              <a:rPr lang="en-US" b="true" sz="3299">
                <a:solidFill>
                  <a:srgbClr val="000000"/>
                </a:solidFill>
                <a:latin typeface="Red Hat Display Bold"/>
                <a:ea typeface="Red Hat Display Bold"/>
                <a:cs typeface="Red Hat Display Bold"/>
                <a:sym typeface="Red Hat Display Bold"/>
              </a:rPr>
              <a:t>3. Matplotlib, Seaborn </a:t>
            </a:r>
          </a:p>
          <a:p>
            <a:pPr algn="l">
              <a:lnSpc>
                <a:spcPts val="4105"/>
              </a:lnSpc>
              <a:spcBef>
                <a:spcPct val="0"/>
              </a:spcBef>
            </a:pPr>
            <a:r>
              <a:rPr lang="en-US" b="true" sz="3299">
                <a:solidFill>
                  <a:srgbClr val="000000"/>
                </a:solidFill>
                <a:latin typeface="Red Hat Display Bold"/>
                <a:ea typeface="Red Hat Display Bold"/>
                <a:cs typeface="Red Hat Display Bold"/>
                <a:sym typeface="Red Hat Display Bold"/>
              </a:rPr>
              <a:t>4. Statsmodels </a:t>
            </a:r>
          </a:p>
          <a:p>
            <a:pPr algn="l">
              <a:lnSpc>
                <a:spcPts val="4105"/>
              </a:lnSpc>
              <a:spcBef>
                <a:spcPct val="0"/>
              </a:spcBef>
            </a:pPr>
            <a:r>
              <a:rPr lang="en-US" b="true" sz="3299">
                <a:solidFill>
                  <a:srgbClr val="000000"/>
                </a:solidFill>
                <a:latin typeface="Red Hat Display Bold"/>
                <a:ea typeface="Red Hat Display Bold"/>
                <a:cs typeface="Red Hat Display Bold"/>
                <a:sym typeface="Red Hat Display Bold"/>
              </a:rPr>
              <a:t>5. Facebook Prophet </a:t>
            </a:r>
          </a:p>
          <a:p>
            <a:pPr algn="l">
              <a:lnSpc>
                <a:spcPts val="4105"/>
              </a:lnSpc>
              <a:spcBef>
                <a:spcPct val="0"/>
              </a:spcBef>
            </a:pPr>
            <a:r>
              <a:rPr lang="en-US" b="true" sz="3299">
                <a:solidFill>
                  <a:srgbClr val="000000"/>
                </a:solidFill>
                <a:latin typeface="Red Hat Display Bold"/>
                <a:ea typeface="Red Hat Display Bold"/>
                <a:cs typeface="Red Hat Display Bold"/>
                <a:sym typeface="Red Hat Display Bold"/>
              </a:rPr>
              <a:t>6. TensorFlow &amp; Keras 7. Scikit-learn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1679142" y="2482272"/>
            <a:ext cx="14673437" cy="6907676"/>
          </a:xfrm>
          <a:prstGeom prst="rect">
            <a:avLst/>
          </a:prstGeom>
        </p:spPr>
        <p:txBody>
          <a:bodyPr anchor="t" rtlCol="false" tIns="0" lIns="0" bIns="0" rIns="0">
            <a:spAutoFit/>
          </a:bodyPr>
          <a:lstStyle/>
          <a:p>
            <a:pPr algn="l" marL="645993" indent="-322997" lvl="1">
              <a:lnSpc>
                <a:spcPts val="3722"/>
              </a:lnSpc>
              <a:buFont typeface="Arial"/>
              <a:buChar char="•"/>
            </a:pPr>
            <a:r>
              <a:rPr lang="en-US" b="true" sz="2992">
                <a:solidFill>
                  <a:srgbClr val="2D2261"/>
                </a:solidFill>
                <a:latin typeface="Red Hat Display Bold"/>
                <a:ea typeface="Red Hat Display Bold"/>
                <a:cs typeface="Red Hat Display Bold"/>
                <a:sym typeface="Red Hat Display Bold"/>
              </a:rPr>
              <a:t>Source: - https://www.kaggle.com/datasets/jacksoncrow/stock-market-dataset </a:t>
            </a:r>
          </a:p>
          <a:p>
            <a:pPr algn="l">
              <a:lnSpc>
                <a:spcPts val="3473"/>
              </a:lnSpc>
            </a:pPr>
          </a:p>
          <a:p>
            <a:pPr algn="l" marL="645993" indent="-322997" lvl="1">
              <a:lnSpc>
                <a:spcPts val="3722"/>
              </a:lnSpc>
              <a:buFont typeface="Arial"/>
              <a:buChar char="•"/>
            </a:pPr>
            <a:r>
              <a:rPr lang="en-US" b="true" sz="2992">
                <a:solidFill>
                  <a:srgbClr val="2D2261"/>
                </a:solidFill>
                <a:latin typeface="Red Hat Display Bold"/>
                <a:ea typeface="Red Hat Display Bold"/>
                <a:cs typeface="Red Hat Display Bold"/>
                <a:sym typeface="Red Hat Display Bold"/>
              </a:rPr>
              <a:t>Components: Each record included Date, Open, High, Low, Close, Adjusted Close, and Volume columns. </a:t>
            </a:r>
          </a:p>
          <a:p>
            <a:pPr algn="l">
              <a:lnSpc>
                <a:spcPts val="3473"/>
              </a:lnSpc>
            </a:pPr>
          </a:p>
          <a:p>
            <a:pPr algn="l" marL="667583" indent="-333791" lvl="1">
              <a:lnSpc>
                <a:spcPts val="3846"/>
              </a:lnSpc>
              <a:buFont typeface="Arial"/>
              <a:buChar char="•"/>
            </a:pPr>
            <a:r>
              <a:rPr lang="en-US" b="true" sz="3092">
                <a:solidFill>
                  <a:srgbClr val="2D2261"/>
                </a:solidFill>
                <a:latin typeface="Red Hat Display Bold"/>
                <a:ea typeface="Red Hat Display Bold"/>
                <a:cs typeface="Red Hat Display Bold"/>
                <a:sym typeface="Red Hat Display Bold"/>
              </a:rPr>
              <a:t> Size:  dataset covered thousands of stocks with a long historical time range, providing sufficient data for robust time series modeling. </a:t>
            </a:r>
          </a:p>
          <a:p>
            <a:pPr algn="l">
              <a:lnSpc>
                <a:spcPts val="3473"/>
              </a:lnSpc>
            </a:pPr>
          </a:p>
          <a:p>
            <a:pPr algn="l" marL="667583" indent="-333791" lvl="1">
              <a:lnSpc>
                <a:spcPts val="3846"/>
              </a:lnSpc>
              <a:buFont typeface="Arial"/>
              <a:buChar char="•"/>
            </a:pPr>
            <a:r>
              <a:rPr lang="en-US" b="true" sz="3092">
                <a:solidFill>
                  <a:srgbClr val="2D2261"/>
                </a:solidFill>
                <a:latin typeface="Red Hat Display Bold"/>
                <a:ea typeface="Red Hat Display Bold"/>
                <a:cs typeface="Red Hat Display Bold"/>
                <a:sym typeface="Red Hat Display Bold"/>
              </a:rPr>
              <a:t> </a:t>
            </a:r>
            <a:r>
              <a:rPr lang="en-US" b="true" sz="3092">
                <a:solidFill>
                  <a:srgbClr val="2D2261"/>
                </a:solidFill>
                <a:latin typeface="Red Hat Display Bold"/>
                <a:ea typeface="Red Hat Display Bold"/>
                <a:cs typeface="Red Hat Display Bold"/>
                <a:sym typeface="Red Hat Display Bold"/>
              </a:rPr>
              <a:t>Data Preprocessing:</a:t>
            </a:r>
          </a:p>
          <a:p>
            <a:pPr algn="l">
              <a:lnSpc>
                <a:spcPts val="3597"/>
              </a:lnSpc>
            </a:pPr>
            <a:r>
              <a:rPr lang="en-US" sz="2892" b="true">
                <a:solidFill>
                  <a:srgbClr val="2D2261"/>
                </a:solidFill>
                <a:latin typeface="Red Hat Display Bold"/>
                <a:ea typeface="Red Hat Display Bold"/>
                <a:cs typeface="Red Hat Display Bold"/>
                <a:sym typeface="Red Hat Display Bold"/>
              </a:rPr>
              <a:t>     </a:t>
            </a:r>
            <a:r>
              <a:rPr lang="en-US" sz="2892" b="true">
                <a:solidFill>
                  <a:srgbClr val="2D2261"/>
                </a:solidFill>
                <a:latin typeface="Red Hat Display Bold"/>
                <a:ea typeface="Red Hat Display Bold"/>
                <a:cs typeface="Red Hat Display Bold"/>
                <a:sym typeface="Red Hat Display Bold"/>
              </a:rPr>
              <a:t>1. Checked and handled missing values and duplicate rows.</a:t>
            </a:r>
          </a:p>
          <a:p>
            <a:pPr algn="l">
              <a:lnSpc>
                <a:spcPts val="3597"/>
              </a:lnSpc>
            </a:pPr>
            <a:r>
              <a:rPr lang="en-US" sz="2892" b="true">
                <a:solidFill>
                  <a:srgbClr val="2D2261"/>
                </a:solidFill>
                <a:latin typeface="Red Hat Display Bold"/>
                <a:ea typeface="Red Hat Display Bold"/>
                <a:cs typeface="Red Hat Display Bold"/>
                <a:sym typeface="Red Hat Display Bold"/>
              </a:rPr>
              <a:t>     2. Converted date columns to datetime format for time- indexing. </a:t>
            </a:r>
          </a:p>
          <a:p>
            <a:pPr algn="l">
              <a:lnSpc>
                <a:spcPts val="3597"/>
              </a:lnSpc>
            </a:pPr>
            <a:r>
              <a:rPr lang="en-US" sz="2892" b="true">
                <a:solidFill>
                  <a:srgbClr val="2D2261"/>
                </a:solidFill>
                <a:latin typeface="Red Hat Display Bold"/>
                <a:ea typeface="Red Hat Display Bold"/>
                <a:cs typeface="Red Hat Display Bold"/>
                <a:sym typeface="Red Hat Display Bold"/>
              </a:rPr>
              <a:t>    3. Filtered relevant stocks (e.g., NASDAQ-listed, non-ETFs). </a:t>
            </a:r>
          </a:p>
          <a:p>
            <a:pPr algn="l">
              <a:lnSpc>
                <a:spcPts val="3597"/>
              </a:lnSpc>
            </a:pPr>
            <a:r>
              <a:rPr lang="en-US" sz="2892" b="true">
                <a:solidFill>
                  <a:srgbClr val="2D2261"/>
                </a:solidFill>
                <a:latin typeface="Red Hat Display Bold"/>
                <a:ea typeface="Red Hat Display Bold"/>
                <a:cs typeface="Red Hat Display Bold"/>
                <a:sym typeface="Red Hat Display Bold"/>
              </a:rPr>
              <a:t>    4. Selected Apple Inc. (AAPL) as the representative stock for forecasting.</a:t>
            </a:r>
          </a:p>
          <a:p>
            <a:pPr algn="l">
              <a:lnSpc>
                <a:spcPts val="3846"/>
              </a:lnSpc>
            </a:pPr>
            <a:r>
              <a:rPr lang="en-US" b="true" sz="3092">
                <a:solidFill>
                  <a:srgbClr val="2D2261"/>
                </a:solidFill>
                <a:latin typeface="Red Hat Display Bold"/>
                <a:ea typeface="Red Hat Display Bold"/>
                <a:cs typeface="Red Hat Display Bold"/>
                <a:sym typeface="Red Hat Display Bold"/>
              </a:rPr>
              <a:t>    </a:t>
            </a:r>
          </a:p>
        </p:txBody>
      </p:sp>
      <p:sp>
        <p:nvSpPr>
          <p:cNvPr name="TextBox 3" id="3"/>
          <p:cNvSpPr txBox="true"/>
          <p:nvPr/>
        </p:nvSpPr>
        <p:spPr>
          <a:xfrm rot="0">
            <a:off x="4870821" y="1193267"/>
            <a:ext cx="829008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Dataset Discription</a:t>
            </a:r>
          </a:p>
        </p:txBody>
      </p:sp>
      <p:sp>
        <p:nvSpPr>
          <p:cNvPr name="Freeform 4" id="4"/>
          <p:cNvSpPr/>
          <p:nvPr/>
        </p:nvSpPr>
        <p:spPr>
          <a:xfrm flipH="false" flipV="false" rot="0">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35325">
            <a:off x="-1442576" y="8071855"/>
            <a:ext cx="7907020" cy="6699403"/>
          </a:xfrm>
          <a:custGeom>
            <a:avLst/>
            <a:gdLst/>
            <a:ahLst/>
            <a:cxnLst/>
            <a:rect r="r" b="b" t="t" l="l"/>
            <a:pathLst>
              <a:path h="6699403" w="7907020">
                <a:moveTo>
                  <a:pt x="0" y="0"/>
                </a:moveTo>
                <a:lnTo>
                  <a:pt x="7907020" y="0"/>
                </a:lnTo>
                <a:lnTo>
                  <a:pt x="7907020" y="6699403"/>
                </a:lnTo>
                <a:lnTo>
                  <a:pt x="0" y="669940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26878">
            <a:off x="-267547" y="148087"/>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830696">
            <a:off x="14939466" y="8144946"/>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grpSp>
        <p:nvGrpSpPr>
          <p:cNvPr name="Group 2" id="2"/>
          <p:cNvGrpSpPr/>
          <p:nvPr/>
        </p:nvGrpSpPr>
        <p:grpSpPr>
          <a:xfrm rot="0">
            <a:off x="3614634" y="910304"/>
            <a:ext cx="11405579" cy="8513916"/>
            <a:chOff x="0" y="0"/>
            <a:chExt cx="3003938" cy="2242348"/>
          </a:xfrm>
        </p:grpSpPr>
        <p:sp>
          <p:nvSpPr>
            <p:cNvPr name="Freeform 3" id="3"/>
            <p:cNvSpPr/>
            <p:nvPr/>
          </p:nvSpPr>
          <p:spPr>
            <a:xfrm flipH="false" flipV="false" rot="0">
              <a:off x="0" y="0"/>
              <a:ext cx="3003938" cy="2242348"/>
            </a:xfrm>
            <a:custGeom>
              <a:avLst/>
              <a:gdLst/>
              <a:ahLst/>
              <a:cxnLst/>
              <a:rect r="r" b="b" t="t" l="l"/>
              <a:pathLst>
                <a:path h="2242348" w="3003938">
                  <a:moveTo>
                    <a:pt x="20364" y="0"/>
                  </a:moveTo>
                  <a:lnTo>
                    <a:pt x="2983575" y="0"/>
                  </a:lnTo>
                  <a:cubicBezTo>
                    <a:pt x="2994821" y="0"/>
                    <a:pt x="3003938" y="9117"/>
                    <a:pt x="3003938" y="20364"/>
                  </a:cubicBezTo>
                  <a:lnTo>
                    <a:pt x="3003938" y="2221985"/>
                  </a:lnTo>
                  <a:cubicBezTo>
                    <a:pt x="3003938" y="2233231"/>
                    <a:pt x="2994821" y="2242348"/>
                    <a:pt x="2983575" y="2242348"/>
                  </a:cubicBezTo>
                  <a:lnTo>
                    <a:pt x="20364" y="2242348"/>
                  </a:lnTo>
                  <a:cubicBezTo>
                    <a:pt x="9117" y="2242348"/>
                    <a:pt x="0" y="2233231"/>
                    <a:pt x="0" y="2221985"/>
                  </a:cubicBezTo>
                  <a:lnTo>
                    <a:pt x="0" y="20364"/>
                  </a:lnTo>
                  <a:cubicBezTo>
                    <a:pt x="0" y="9117"/>
                    <a:pt x="9117" y="0"/>
                    <a:pt x="20364" y="0"/>
                  </a:cubicBezTo>
                  <a:close/>
                </a:path>
              </a:pathLst>
            </a:custGeom>
            <a:solidFill>
              <a:srgbClr val="ECE1D7"/>
            </a:solidFill>
          </p:spPr>
        </p:sp>
        <p:sp>
          <p:nvSpPr>
            <p:cNvPr name="TextBox 4" id="4"/>
            <p:cNvSpPr txBox="true"/>
            <p:nvPr/>
          </p:nvSpPr>
          <p:spPr>
            <a:xfrm>
              <a:off x="0" y="-66675"/>
              <a:ext cx="3003938" cy="2309023"/>
            </a:xfrm>
            <a:prstGeom prst="rect">
              <a:avLst/>
            </a:prstGeom>
          </p:spPr>
          <p:txBody>
            <a:bodyPr anchor="ctr" rtlCol="false" tIns="50800" lIns="50800" bIns="50800" rIns="50800"/>
            <a:lstStyle/>
            <a:p>
              <a:pPr algn="l">
                <a:lnSpc>
                  <a:spcPts val="4992"/>
                </a:lnSpc>
              </a:pPr>
              <a:r>
                <a:rPr lang="en-US" sz="3566">
                  <a:solidFill>
                    <a:srgbClr val="000000"/>
                  </a:solidFill>
                  <a:latin typeface="Roboto Slab"/>
                  <a:ea typeface="Roboto Slab"/>
                  <a:cs typeface="Roboto Slab"/>
                  <a:sym typeface="Roboto Slab"/>
                </a:rPr>
                <a:t>Key EDA steps included:</a:t>
              </a:r>
            </a:p>
            <a:p>
              <a:pPr algn="l">
                <a:lnSpc>
                  <a:spcPts val="4012"/>
                </a:lnSpc>
              </a:pPr>
              <a:r>
                <a:rPr lang="en-US" sz="2866">
                  <a:solidFill>
                    <a:srgbClr val="000000"/>
                  </a:solidFill>
                  <a:latin typeface="Roboto Slab"/>
                  <a:ea typeface="Roboto Slab"/>
                  <a:cs typeface="Roboto Slab"/>
                  <a:sym typeface="Roboto Slab"/>
                </a:rPr>
                <a:t> • Line Plots: Visualized Close and Adjusted Close prices over time to identify trends and volatility. </a:t>
              </a:r>
            </a:p>
            <a:p>
              <a:pPr algn="l">
                <a:lnSpc>
                  <a:spcPts val="4012"/>
                </a:lnSpc>
              </a:pPr>
              <a:r>
                <a:rPr lang="en-US" sz="2866">
                  <a:solidFill>
                    <a:srgbClr val="000000"/>
                  </a:solidFill>
                  <a:latin typeface="Roboto Slab"/>
                  <a:ea typeface="Roboto Slab"/>
                  <a:cs typeface="Roboto Slab"/>
                  <a:sym typeface="Roboto Slab"/>
                </a:rPr>
                <a:t>• Rolling Statistics: Plotted 30-day rolling mean and standard deviation to assess smoothened trends and detect periods of high or low volatility.</a:t>
              </a:r>
            </a:p>
            <a:p>
              <a:pPr algn="l">
                <a:lnSpc>
                  <a:spcPts val="4012"/>
                </a:lnSpc>
              </a:pPr>
              <a:r>
                <a:rPr lang="en-US" sz="2866">
                  <a:solidFill>
                    <a:srgbClr val="000000"/>
                  </a:solidFill>
                  <a:latin typeface="Roboto Slab"/>
                  <a:ea typeface="Roboto Slab"/>
                  <a:cs typeface="Roboto Slab"/>
                  <a:sym typeface="Roboto Slab"/>
                </a:rPr>
                <a:t> • STL Decomposition: Applied Seasonal-Trend decomposition using Loess (STL) to break down the series into Trend, Seasonal, and Residual components. </a:t>
              </a:r>
            </a:p>
          </p:txBody>
        </p:sp>
      </p:grpSp>
      <p:grpSp>
        <p:nvGrpSpPr>
          <p:cNvPr name="Group 5" id="5"/>
          <p:cNvGrpSpPr/>
          <p:nvPr/>
        </p:nvGrpSpPr>
        <p:grpSpPr>
          <a:xfrm rot="0">
            <a:off x="4349264" y="1267408"/>
            <a:ext cx="9936318" cy="1064063"/>
            <a:chOff x="0" y="0"/>
            <a:chExt cx="2616973" cy="280247"/>
          </a:xfrm>
        </p:grpSpPr>
        <p:sp>
          <p:nvSpPr>
            <p:cNvPr name="Freeform 6" id="6"/>
            <p:cNvSpPr/>
            <p:nvPr/>
          </p:nvSpPr>
          <p:spPr>
            <a:xfrm flipH="false" flipV="false" rot="0">
              <a:off x="0" y="0"/>
              <a:ext cx="2616973" cy="280247"/>
            </a:xfrm>
            <a:custGeom>
              <a:avLst/>
              <a:gdLst/>
              <a:ahLst/>
              <a:cxnLst/>
              <a:rect r="r" b="b" t="t" l="l"/>
              <a:pathLst>
                <a:path h="280247" w="2616973">
                  <a:moveTo>
                    <a:pt x="23375" y="0"/>
                  </a:moveTo>
                  <a:lnTo>
                    <a:pt x="2593598" y="0"/>
                  </a:lnTo>
                  <a:cubicBezTo>
                    <a:pt x="2606508" y="0"/>
                    <a:pt x="2616973" y="10465"/>
                    <a:pt x="2616973" y="23375"/>
                  </a:cubicBezTo>
                  <a:lnTo>
                    <a:pt x="2616973" y="256872"/>
                  </a:lnTo>
                  <a:cubicBezTo>
                    <a:pt x="2616973" y="269782"/>
                    <a:pt x="2606508" y="280247"/>
                    <a:pt x="2593598" y="280247"/>
                  </a:cubicBezTo>
                  <a:lnTo>
                    <a:pt x="23375" y="280247"/>
                  </a:lnTo>
                  <a:cubicBezTo>
                    <a:pt x="10465" y="280247"/>
                    <a:pt x="0" y="269782"/>
                    <a:pt x="0" y="256872"/>
                  </a:cubicBezTo>
                  <a:lnTo>
                    <a:pt x="0" y="23375"/>
                  </a:lnTo>
                  <a:cubicBezTo>
                    <a:pt x="0" y="10465"/>
                    <a:pt x="10465" y="0"/>
                    <a:pt x="23375" y="0"/>
                  </a:cubicBezTo>
                  <a:close/>
                </a:path>
              </a:pathLst>
            </a:custGeom>
            <a:solidFill>
              <a:srgbClr val="5B7ABE"/>
            </a:solidFill>
          </p:spPr>
        </p:sp>
        <p:sp>
          <p:nvSpPr>
            <p:cNvPr name="TextBox 7" id="7"/>
            <p:cNvSpPr txBox="true"/>
            <p:nvPr/>
          </p:nvSpPr>
          <p:spPr>
            <a:xfrm>
              <a:off x="0" y="-95250"/>
              <a:ext cx="2616973" cy="375497"/>
            </a:xfrm>
            <a:prstGeom prst="rect">
              <a:avLst/>
            </a:prstGeom>
          </p:spPr>
          <p:txBody>
            <a:bodyPr anchor="ctr" rtlCol="false" tIns="50800" lIns="50800" bIns="50800" rIns="50800"/>
            <a:lstStyle/>
            <a:p>
              <a:pPr algn="ctr">
                <a:lnSpc>
                  <a:spcPts val="6532"/>
                </a:lnSpc>
              </a:pPr>
              <a:r>
                <a:rPr lang="en-US" sz="4666">
                  <a:solidFill>
                    <a:srgbClr val="000000"/>
                  </a:solidFill>
                  <a:latin typeface="Roboto Slab"/>
                  <a:ea typeface="Roboto Slab"/>
                  <a:cs typeface="Roboto Slab"/>
                  <a:sym typeface="Roboto Slab"/>
                </a:rPr>
                <a:t>Exploratory Data Analysis (EDA)</a:t>
              </a:r>
              <a:r>
                <a:rPr lang="en-US" sz="4666">
                  <a:solidFill>
                    <a:srgbClr val="000000"/>
                  </a:solidFill>
                  <a:latin typeface="Roboto Slab"/>
                  <a:ea typeface="Roboto Slab"/>
                  <a:cs typeface="Roboto Slab"/>
                  <a:sym typeface="Roboto Slab"/>
                </a:rPr>
                <a:t> </a:t>
              </a:r>
            </a:p>
          </p:txBody>
        </p:sp>
      </p:grpSp>
      <p:sp>
        <p:nvSpPr>
          <p:cNvPr name="TextBox 8" id="8"/>
          <p:cNvSpPr txBox="true"/>
          <p:nvPr/>
        </p:nvSpPr>
        <p:spPr>
          <a:xfrm rot="0">
            <a:off x="14021814" y="3737394"/>
            <a:ext cx="2734329" cy="396174"/>
          </a:xfrm>
          <a:prstGeom prst="rect">
            <a:avLst/>
          </a:prstGeom>
        </p:spPr>
        <p:txBody>
          <a:bodyPr anchor="t" rtlCol="false" tIns="0" lIns="0" bIns="0" rIns="0">
            <a:spAutoFit/>
          </a:bodyPr>
          <a:lstStyle/>
          <a:p>
            <a:pPr algn="ctr">
              <a:lnSpc>
                <a:spcPts val="3359"/>
              </a:lnSpc>
            </a:pPr>
            <a:r>
              <a:rPr lang="en-US" b="true" sz="2400">
                <a:solidFill>
                  <a:srgbClr val="FBFCFE"/>
                </a:solidFill>
                <a:latin typeface="Red Hat Display Bold"/>
                <a:ea typeface="Red Hat Display Bold"/>
                <a:cs typeface="Red Hat Display Bold"/>
                <a:sym typeface="Red Hat Display Bold"/>
              </a:rPr>
              <a:t>Threats</a:t>
            </a:r>
          </a:p>
        </p:txBody>
      </p:sp>
      <p:sp>
        <p:nvSpPr>
          <p:cNvPr name="Freeform 9" id="9"/>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66111"/>
            <a:ext cx="4899276" cy="3623338"/>
          </a:xfrm>
          <a:custGeom>
            <a:avLst/>
            <a:gdLst/>
            <a:ahLst/>
            <a:cxnLst/>
            <a:rect r="r" b="b" t="t" l="l"/>
            <a:pathLst>
              <a:path h="3623338" w="4899276">
                <a:moveTo>
                  <a:pt x="0" y="0"/>
                </a:moveTo>
                <a:lnTo>
                  <a:pt x="4899276" y="0"/>
                </a:lnTo>
                <a:lnTo>
                  <a:pt x="4899276" y="3623338"/>
                </a:lnTo>
                <a:lnTo>
                  <a:pt x="0" y="3623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86807" y="2545476"/>
            <a:ext cx="5818299" cy="5144110"/>
          </a:xfrm>
          <a:prstGeom prst="rect">
            <a:avLst/>
          </a:prstGeom>
        </p:spPr>
        <p:txBody>
          <a:bodyPr anchor="t" rtlCol="false" tIns="0" lIns="0" bIns="0" rIns="0">
            <a:spAutoFit/>
          </a:bodyPr>
          <a:lstStyle/>
          <a:p>
            <a:pPr algn="l">
              <a:lnSpc>
                <a:spcPts val="4105"/>
              </a:lnSpc>
            </a:pPr>
          </a:p>
          <a:p>
            <a:pPr algn="l" marL="712467" indent="-356233" lvl="1">
              <a:lnSpc>
                <a:spcPts val="4105"/>
              </a:lnSpc>
              <a:buFont typeface="Arial"/>
              <a:buChar char="•"/>
            </a:pPr>
            <a:r>
              <a:rPr lang="en-US" b="true" sz="3299">
                <a:solidFill>
                  <a:srgbClr val="2D2261"/>
                </a:solidFill>
                <a:latin typeface="Red Hat Display Bold"/>
                <a:ea typeface="Red Hat Display Bold"/>
                <a:cs typeface="Red Hat Display Bold"/>
                <a:sym typeface="Red Hat Display Bold"/>
              </a:rPr>
              <a:t> Naive Forecast</a:t>
            </a:r>
          </a:p>
          <a:p>
            <a:pPr algn="l">
              <a:lnSpc>
                <a:spcPts val="4105"/>
              </a:lnSpc>
            </a:pPr>
          </a:p>
          <a:p>
            <a:pPr algn="l" marL="712467" indent="-356233" lvl="1">
              <a:lnSpc>
                <a:spcPts val="4105"/>
              </a:lnSpc>
              <a:buFont typeface="Arial"/>
              <a:buChar char="•"/>
            </a:pPr>
            <a:r>
              <a:rPr lang="en-US" b="true" sz="3299">
                <a:solidFill>
                  <a:srgbClr val="2D2261"/>
                </a:solidFill>
                <a:latin typeface="Red Hat Display Bold"/>
                <a:ea typeface="Red Hat Display Bold"/>
                <a:cs typeface="Red Hat Display Bold"/>
                <a:sym typeface="Red Hat Display Bold"/>
              </a:rPr>
              <a:t>ARIMA (5,2,2)</a:t>
            </a:r>
          </a:p>
          <a:p>
            <a:pPr algn="l">
              <a:lnSpc>
                <a:spcPts val="4105"/>
              </a:lnSpc>
            </a:pPr>
          </a:p>
          <a:p>
            <a:pPr algn="l" marL="712467" indent="-356233" lvl="1">
              <a:lnSpc>
                <a:spcPts val="4105"/>
              </a:lnSpc>
              <a:buFont typeface="Arial"/>
              <a:buChar char="•"/>
            </a:pPr>
            <a:r>
              <a:rPr lang="en-US" b="true" sz="3299">
                <a:solidFill>
                  <a:srgbClr val="2D2261"/>
                </a:solidFill>
                <a:latin typeface="Red Hat Display Bold"/>
                <a:ea typeface="Red Hat Display Bold"/>
                <a:cs typeface="Red Hat Display Bold"/>
                <a:sym typeface="Red Hat Display Bold"/>
              </a:rPr>
              <a:t>SARIMA (1,2,1)(1,0,1,7)</a:t>
            </a:r>
          </a:p>
          <a:p>
            <a:pPr algn="l">
              <a:lnSpc>
                <a:spcPts val="4105"/>
              </a:lnSpc>
            </a:pPr>
          </a:p>
          <a:p>
            <a:pPr algn="l" marL="712467" indent="-356233" lvl="1">
              <a:lnSpc>
                <a:spcPts val="4105"/>
              </a:lnSpc>
              <a:buFont typeface="Arial"/>
              <a:buChar char="•"/>
            </a:pPr>
            <a:r>
              <a:rPr lang="en-US" b="true" sz="3299">
                <a:solidFill>
                  <a:srgbClr val="2D2261"/>
                </a:solidFill>
                <a:latin typeface="Red Hat Display Bold"/>
                <a:ea typeface="Red Hat Display Bold"/>
                <a:cs typeface="Red Hat Display Bold"/>
                <a:sym typeface="Red Hat Display Bold"/>
              </a:rPr>
              <a:t>Facebook Prophet</a:t>
            </a:r>
          </a:p>
          <a:p>
            <a:pPr algn="l">
              <a:lnSpc>
                <a:spcPts val="4105"/>
              </a:lnSpc>
            </a:pPr>
          </a:p>
          <a:p>
            <a:pPr algn="l" marL="712467" indent="-356233" lvl="1">
              <a:lnSpc>
                <a:spcPts val="4105"/>
              </a:lnSpc>
              <a:buFont typeface="Arial"/>
              <a:buChar char="•"/>
            </a:pPr>
            <a:r>
              <a:rPr lang="en-US" b="true" sz="3299">
                <a:solidFill>
                  <a:srgbClr val="2D2261"/>
                </a:solidFill>
                <a:latin typeface="Red Hat Display Bold"/>
                <a:ea typeface="Red Hat Display Bold"/>
                <a:cs typeface="Red Hat Display Bold"/>
                <a:sym typeface="Red Hat Display Bold"/>
              </a:rPr>
              <a:t>LSTM Neural Network</a:t>
            </a:r>
          </a:p>
        </p:txBody>
      </p:sp>
      <p:sp>
        <p:nvSpPr>
          <p:cNvPr name="TextBox 4" id="4"/>
          <p:cNvSpPr txBox="true"/>
          <p:nvPr/>
        </p:nvSpPr>
        <p:spPr>
          <a:xfrm rot="0">
            <a:off x="4916000" y="1190780"/>
            <a:ext cx="845600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Models Implemented:</a:t>
            </a:r>
          </a:p>
        </p:txBody>
      </p:sp>
      <p:sp>
        <p:nvSpPr>
          <p:cNvPr name="Freeform 5" id="5"/>
          <p:cNvSpPr/>
          <p:nvPr/>
        </p:nvSpPr>
        <p:spPr>
          <a:xfrm flipH="false" flipV="false" rot="0">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635325">
            <a:off x="-1442576" y="8071855"/>
            <a:ext cx="7907020" cy="6699403"/>
          </a:xfrm>
          <a:custGeom>
            <a:avLst/>
            <a:gdLst/>
            <a:ahLst/>
            <a:cxnLst/>
            <a:rect r="r" b="b" t="t" l="l"/>
            <a:pathLst>
              <a:path h="6699403" w="7907020">
                <a:moveTo>
                  <a:pt x="0" y="0"/>
                </a:moveTo>
                <a:lnTo>
                  <a:pt x="7907020" y="0"/>
                </a:lnTo>
                <a:lnTo>
                  <a:pt x="7907020" y="6699403"/>
                </a:lnTo>
                <a:lnTo>
                  <a:pt x="0" y="669940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26878">
            <a:off x="-267547" y="148087"/>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830696">
            <a:off x="14939466" y="8144946"/>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026520" y="7556645"/>
            <a:ext cx="959825" cy="496468"/>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264475" y="942975"/>
            <a:ext cx="9759051" cy="820234"/>
          </a:xfrm>
          <a:prstGeom prst="rect">
            <a:avLst/>
          </a:prstGeom>
        </p:spPr>
        <p:txBody>
          <a:bodyPr anchor="t" rtlCol="false" tIns="0" lIns="0" bIns="0" rIns="0">
            <a:spAutoFit/>
          </a:bodyPr>
          <a:lstStyle/>
          <a:p>
            <a:pPr algn="ctr">
              <a:lnSpc>
                <a:spcPts val="6765"/>
              </a:lnSpc>
            </a:pPr>
            <a:r>
              <a:rPr lang="en-US" b="true" sz="4832">
                <a:solidFill>
                  <a:srgbClr val="2D2261"/>
                </a:solidFill>
                <a:latin typeface="Red Hat Display Bold"/>
                <a:ea typeface="Red Hat Display Bold"/>
                <a:cs typeface="Red Hat Display Bold"/>
                <a:sym typeface="Red Hat Display Bold"/>
              </a:rPr>
              <a:t> Model Evaluation Summary</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09256" y="2766664"/>
            <a:ext cx="11040788" cy="2376836"/>
          </a:xfrm>
          <a:custGeom>
            <a:avLst/>
            <a:gdLst/>
            <a:ahLst/>
            <a:cxnLst/>
            <a:rect r="r" b="b" t="t" l="l"/>
            <a:pathLst>
              <a:path h="2376836" w="11040788">
                <a:moveTo>
                  <a:pt x="0" y="0"/>
                </a:moveTo>
                <a:lnTo>
                  <a:pt x="11040788" y="0"/>
                </a:lnTo>
                <a:lnTo>
                  <a:pt x="11040788" y="2376836"/>
                </a:lnTo>
                <a:lnTo>
                  <a:pt x="0" y="2376836"/>
                </a:lnTo>
                <a:lnTo>
                  <a:pt x="0" y="0"/>
                </a:lnTo>
                <a:close/>
              </a:path>
            </a:pathLst>
          </a:custGeom>
          <a:blipFill>
            <a:blip r:embed="rId10"/>
            <a:stretch>
              <a:fillRect l="0" t="0" r="0" b="0"/>
            </a:stretch>
          </a:blipFill>
        </p:spPr>
      </p:sp>
      <p:sp>
        <p:nvSpPr>
          <p:cNvPr name="TextBox 8" id="8"/>
          <p:cNvSpPr txBox="true"/>
          <p:nvPr/>
        </p:nvSpPr>
        <p:spPr>
          <a:xfrm rot="0">
            <a:off x="2263976" y="6216430"/>
            <a:ext cx="12882562" cy="514960"/>
          </a:xfrm>
          <a:prstGeom prst="rect">
            <a:avLst/>
          </a:prstGeom>
        </p:spPr>
        <p:txBody>
          <a:bodyPr anchor="t" rtlCol="false" tIns="0" lIns="0" bIns="0" rIns="0">
            <a:spAutoFit/>
          </a:bodyPr>
          <a:lstStyle/>
          <a:p>
            <a:pPr algn="ctr">
              <a:lnSpc>
                <a:spcPts val="4105"/>
              </a:lnSpc>
              <a:spcBef>
                <a:spcPct val="0"/>
              </a:spcBef>
            </a:pPr>
            <a:r>
              <a:rPr lang="en-US" b="true" sz="3299">
                <a:solidFill>
                  <a:srgbClr val="2D2261"/>
                </a:solidFill>
                <a:latin typeface="Red Hat Display Bold"/>
                <a:ea typeface="Red Hat Display Bold"/>
                <a:cs typeface="Red Hat Display Bold"/>
                <a:sym typeface="Red Hat Display Bold"/>
              </a:rPr>
              <a:t>Best Models:    ARIMA(5,2,2) and LSTM were the best performers.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736403" y="2200171"/>
            <a:ext cx="17259300" cy="5093331"/>
          </a:xfrm>
          <a:prstGeom prst="rect">
            <a:avLst/>
          </a:prstGeom>
        </p:spPr>
        <p:txBody>
          <a:bodyPr anchor="t" rtlCol="false" tIns="0" lIns="0" bIns="0" rIns="0">
            <a:spAutoFit/>
          </a:bodyPr>
          <a:lstStyle/>
          <a:p>
            <a:pPr algn="ctr">
              <a:lnSpc>
                <a:spcPts val="5740"/>
              </a:lnSpc>
              <a:spcBef>
                <a:spcPct val="0"/>
              </a:spcBef>
            </a:pPr>
            <a:r>
              <a:rPr lang="en-US" b="true" sz="4614">
                <a:solidFill>
                  <a:srgbClr val="2D2261"/>
                </a:solidFill>
                <a:latin typeface="Red Hat Display Bold"/>
                <a:ea typeface="Red Hat Display Bold"/>
                <a:cs typeface="Red Hat Display Bold"/>
                <a:sym typeface="Red Hat Display Bold"/>
              </a:rPr>
              <a:t>Conclusion</a:t>
            </a:r>
          </a:p>
          <a:p>
            <a:pPr algn="ctr">
              <a:lnSpc>
                <a:spcPts val="3874"/>
              </a:lnSpc>
              <a:spcBef>
                <a:spcPct val="0"/>
              </a:spcBef>
            </a:pPr>
          </a:p>
          <a:p>
            <a:pPr algn="ctr">
              <a:lnSpc>
                <a:spcPts val="3874"/>
              </a:lnSpc>
              <a:spcBef>
                <a:spcPct val="0"/>
              </a:spcBef>
            </a:pPr>
            <a:r>
              <a:rPr lang="en-US" b="true" sz="3114">
                <a:solidFill>
                  <a:srgbClr val="2D2261"/>
                </a:solidFill>
                <a:latin typeface="Red Hat Display Bold"/>
                <a:ea typeface="Red Hat Display Bold"/>
                <a:cs typeface="Red Hat Display Bold"/>
                <a:sym typeface="Red Hat Display Bold"/>
              </a:rPr>
              <a:t> This project successfully demonstrated how time series analysis can be applied to forecast stock market trends using both classical statistical models and modern deep learning techniques. By collaboratively comparing ARIMA, SARIMA, Prophet, and LSTM models, we showed that while advanced neural networks have great potential, well-tuned traditional models can deliver equally strong results for financial time series. Overall, this project strengthened our team’s skills in data preparation, model development, evaluation, and insight generation, providing us with valuable practical experience for solving real-world forecasting challenges.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DAGtbEnstTY</dc:identifier>
  <dcterms:modified xsi:type="dcterms:W3CDTF">2011-08-01T06:04:30Z</dcterms:modified>
  <cp:revision>1</cp:revision>
  <dc:title>Blue and Cream Illustrative SWOT Analysis Presentation</dc:title>
</cp:coreProperties>
</file>