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63" r:id="rId2"/>
    <p:sldId id="298" r:id="rId3"/>
    <p:sldId id="272" r:id="rId4"/>
    <p:sldId id="267" r:id="rId5"/>
    <p:sldId id="304" r:id="rId6"/>
    <p:sldId id="315" r:id="rId7"/>
    <p:sldId id="316" r:id="rId8"/>
    <p:sldId id="373" r:id="rId9"/>
    <p:sldId id="374" r:id="rId10"/>
    <p:sldId id="312" r:id="rId11"/>
    <p:sldId id="328" r:id="rId12"/>
    <p:sldId id="270" r:id="rId13"/>
    <p:sldId id="305" r:id="rId14"/>
    <p:sldId id="292" r:id="rId15"/>
    <p:sldId id="273" r:id="rId16"/>
    <p:sldId id="313" r:id="rId17"/>
    <p:sldId id="314" r:id="rId18"/>
    <p:sldId id="306" r:id="rId19"/>
    <p:sldId id="307" r:id="rId20"/>
    <p:sldId id="311" r:id="rId21"/>
    <p:sldId id="309" r:id="rId22"/>
    <p:sldId id="318" r:id="rId23"/>
    <p:sldId id="317" r:id="rId24"/>
    <p:sldId id="319" r:id="rId25"/>
    <p:sldId id="320" r:id="rId26"/>
    <p:sldId id="322" r:id="rId27"/>
    <p:sldId id="325" r:id="rId28"/>
    <p:sldId id="324" r:id="rId29"/>
    <p:sldId id="323" r:id="rId30"/>
    <p:sldId id="278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27" r:id="rId40"/>
    <p:sldId id="326" r:id="rId41"/>
    <p:sldId id="281" r:id="rId42"/>
    <p:sldId id="279" r:id="rId43"/>
    <p:sldId id="293" r:id="rId44"/>
    <p:sldId id="294" r:id="rId45"/>
    <p:sldId id="336" r:id="rId46"/>
    <p:sldId id="329" r:id="rId47"/>
    <p:sldId id="367" r:id="rId48"/>
    <p:sldId id="368" r:id="rId49"/>
    <p:sldId id="371" r:id="rId50"/>
    <p:sldId id="357" r:id="rId51"/>
    <p:sldId id="358" r:id="rId52"/>
    <p:sldId id="363" r:id="rId53"/>
    <p:sldId id="364" r:id="rId54"/>
    <p:sldId id="365" r:id="rId55"/>
    <p:sldId id="359" r:id="rId56"/>
    <p:sldId id="360" r:id="rId57"/>
    <p:sldId id="366" r:id="rId58"/>
    <p:sldId id="334" r:id="rId59"/>
    <p:sldId id="331" r:id="rId60"/>
    <p:sldId id="335" r:id="rId61"/>
    <p:sldId id="300" r:id="rId62"/>
    <p:sldId id="361" r:id="rId63"/>
    <p:sldId id="302" r:id="rId64"/>
    <p:sldId id="362" r:id="rId65"/>
    <p:sldId id="354" r:id="rId66"/>
    <p:sldId id="355" r:id="rId67"/>
    <p:sldId id="356" r:id="rId68"/>
    <p:sldId id="297" r:id="rId69"/>
    <p:sldId id="333" r:id="rId70"/>
    <p:sldId id="372" r:id="rId71"/>
    <p:sldId id="337" r:id="rId72"/>
    <p:sldId id="338" r:id="rId73"/>
    <p:sldId id="339" r:id="rId74"/>
    <p:sldId id="353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259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11E00"/>
    <a:srgbClr val="666666"/>
    <a:srgbClr val="FFFFCC"/>
    <a:srgbClr val="B8B8B8"/>
    <a:srgbClr val="FFCCCC"/>
    <a:srgbClr val="CCFF99"/>
    <a:srgbClr val="CCFFCC"/>
    <a:srgbClr val="CCFF66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8" autoAdjust="0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1FC7A-9965-4B75-8747-C3D2F23A1F6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E367D3-1105-468B-858C-F302436551F7}">
      <dgm:prSet phldrT="[Text]" custT="1"/>
      <dgm:spPr/>
      <dgm:t>
        <a:bodyPr/>
        <a:lstStyle/>
        <a:p>
          <a:pPr algn="ctr"/>
          <a:r>
            <a:rPr lang="en-US" sz="2400" b="1" dirty="0" smtClean="0">
              <a:solidFill>
                <a:srgbClr val="E11E00"/>
              </a:solidFill>
            </a:rPr>
            <a:t>PRAM EN</a:t>
          </a:r>
          <a:endParaRPr lang="en-US" sz="2400" b="1" dirty="0">
            <a:solidFill>
              <a:srgbClr val="E11E00"/>
            </a:solidFill>
          </a:endParaRPr>
        </a:p>
      </dgm:t>
    </dgm:pt>
    <dgm:pt modelId="{4117063F-C3C7-4BB7-845C-594BABB6107B}" type="parTrans" cxnId="{199DFF89-B393-4994-8000-1BF8A27991B3}">
      <dgm:prSet/>
      <dgm:spPr/>
      <dgm:t>
        <a:bodyPr/>
        <a:lstStyle/>
        <a:p>
          <a:endParaRPr lang="en-US"/>
        </a:p>
      </dgm:t>
    </dgm:pt>
    <dgm:pt modelId="{09ADAA83-A189-461A-9664-8A4F3410FE8C}" type="sibTrans" cxnId="{199DFF89-B393-4994-8000-1BF8A27991B3}">
      <dgm:prSet/>
      <dgm:spPr/>
      <dgm:t>
        <a:bodyPr/>
        <a:lstStyle/>
        <a:p>
          <a:endParaRPr lang="en-US"/>
        </a:p>
      </dgm:t>
    </dgm:pt>
    <dgm:pt modelId="{1EEB517A-052F-458B-A66C-C60340799BC8}">
      <dgm:prSet phldrT="[Text]" custT="1"/>
      <dgm:spPr/>
      <dgm:t>
        <a:bodyPr/>
        <a:lstStyle/>
        <a:p>
          <a:pPr algn="l"/>
          <a:r>
            <a:rPr lang="en-US" sz="2400" b="1" dirty="0" smtClean="0">
              <a:solidFill>
                <a:srgbClr val="E11E00"/>
              </a:solidFill>
            </a:rPr>
            <a:t>FIRMWARE DOWNLOAD</a:t>
          </a:r>
          <a:endParaRPr lang="en-US" sz="2400" b="1" dirty="0">
            <a:solidFill>
              <a:srgbClr val="E11E00"/>
            </a:solidFill>
          </a:endParaRPr>
        </a:p>
      </dgm:t>
    </dgm:pt>
    <dgm:pt modelId="{3AF24A6C-C21C-4B7A-8D07-4092F4158F1A}" type="parTrans" cxnId="{E346D589-E077-4724-A7D7-A02898FCD960}">
      <dgm:prSet/>
      <dgm:spPr/>
      <dgm:t>
        <a:bodyPr/>
        <a:lstStyle/>
        <a:p>
          <a:endParaRPr lang="en-US"/>
        </a:p>
      </dgm:t>
    </dgm:pt>
    <dgm:pt modelId="{042CBDC9-D63F-4CEC-BE95-3B187CFFB0DB}" type="sibTrans" cxnId="{E346D589-E077-4724-A7D7-A02898FCD960}">
      <dgm:prSet/>
      <dgm:spPr/>
      <dgm:t>
        <a:bodyPr/>
        <a:lstStyle/>
        <a:p>
          <a:endParaRPr lang="en-US"/>
        </a:p>
      </dgm:t>
    </dgm:pt>
    <dgm:pt modelId="{4CCAA1EA-B3F2-491B-A767-DEA9AA4DE22D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E11E00"/>
              </a:solidFill>
            </a:rPr>
            <a:t>XDATA DOWNLOAD</a:t>
          </a:r>
          <a:endParaRPr lang="en-US" sz="2400" b="1" dirty="0">
            <a:solidFill>
              <a:srgbClr val="E11E00"/>
            </a:solidFill>
          </a:endParaRPr>
        </a:p>
      </dgm:t>
    </dgm:pt>
    <dgm:pt modelId="{FF6A6CE1-2BDE-4DB7-B9D4-8A9F21E3698B}" type="parTrans" cxnId="{465D18E1-5ED7-4736-BB38-743AE9C98E54}">
      <dgm:prSet/>
      <dgm:spPr/>
      <dgm:t>
        <a:bodyPr/>
        <a:lstStyle/>
        <a:p>
          <a:endParaRPr lang="en-US"/>
        </a:p>
      </dgm:t>
    </dgm:pt>
    <dgm:pt modelId="{7F572DB7-A5F3-49FF-BF32-D6268ECBE604}" type="sibTrans" cxnId="{465D18E1-5ED7-4736-BB38-743AE9C98E54}">
      <dgm:prSet/>
      <dgm:spPr/>
      <dgm:t>
        <a:bodyPr/>
        <a:lstStyle/>
        <a:p>
          <a:endParaRPr lang="en-US"/>
        </a:p>
      </dgm:t>
    </dgm:pt>
    <dgm:pt modelId="{35D67B59-22BE-419A-8AE7-7FD38F39D06E}">
      <dgm:prSet/>
      <dgm:spPr/>
      <dgm:t>
        <a:bodyPr/>
        <a:lstStyle/>
        <a:p>
          <a:endParaRPr lang="en-US" dirty="0"/>
        </a:p>
      </dgm:t>
    </dgm:pt>
    <dgm:pt modelId="{0AFE3542-F14E-44BF-BAD3-4205F5E14535}" type="parTrans" cxnId="{9D403B0D-16EC-4E46-8F03-409A6D38532C}">
      <dgm:prSet/>
      <dgm:spPr/>
      <dgm:t>
        <a:bodyPr/>
        <a:lstStyle/>
        <a:p>
          <a:endParaRPr lang="en-US"/>
        </a:p>
      </dgm:t>
    </dgm:pt>
    <dgm:pt modelId="{16FC8306-120D-46A4-81FE-478223017611}" type="sibTrans" cxnId="{9D403B0D-16EC-4E46-8F03-409A6D38532C}">
      <dgm:prSet/>
      <dgm:spPr/>
      <dgm:t>
        <a:bodyPr/>
        <a:lstStyle/>
        <a:p>
          <a:endParaRPr lang="en-US"/>
        </a:p>
      </dgm:t>
    </dgm:pt>
    <dgm:pt modelId="{77503B5A-7D27-420A-BE62-6E6E0F966082}" type="pres">
      <dgm:prSet presAssocID="{5421FC7A-9965-4B75-8747-C3D2F23A1F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AF15FE-B104-405E-BDA1-62F87A3ACC7E}" type="pres">
      <dgm:prSet presAssocID="{BDE367D3-1105-468B-858C-F302436551F7}" presName="composite" presStyleCnt="0"/>
      <dgm:spPr/>
    </dgm:pt>
    <dgm:pt modelId="{343B5A0B-2890-4812-9778-CB9244993DDE}" type="pres">
      <dgm:prSet presAssocID="{BDE367D3-1105-468B-858C-F302436551F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F96EB-4FDF-4FDC-BDFD-712868223416}" type="pres">
      <dgm:prSet presAssocID="{BDE367D3-1105-468B-858C-F302436551F7}" presName="parSh" presStyleLbl="node1" presStyleIdx="0" presStyleCnt="3"/>
      <dgm:spPr/>
      <dgm:t>
        <a:bodyPr/>
        <a:lstStyle/>
        <a:p>
          <a:endParaRPr lang="en-US"/>
        </a:p>
      </dgm:t>
    </dgm:pt>
    <dgm:pt modelId="{C5E5C81D-DD26-4F36-BD14-F9575BEBA4D3}" type="pres">
      <dgm:prSet presAssocID="{BDE367D3-1105-468B-858C-F302436551F7}" presName="desTx" presStyleLbl="fgAcc1" presStyleIdx="0" presStyleCnt="3" custScaleX="107561" custScaleY="98825" custLinFactNeighborX="-1301" custLinFactNeighborY="-5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DF10F-473B-4936-A66E-C4CA263170FC}" type="pres">
      <dgm:prSet presAssocID="{09ADAA83-A189-461A-9664-8A4F3410FE8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4496C2-30E7-4EE8-A5E5-A8E931716D22}" type="pres">
      <dgm:prSet presAssocID="{09ADAA83-A189-461A-9664-8A4F3410FE8C}" presName="connTx" presStyleLbl="sibTrans2D1" presStyleIdx="0" presStyleCnt="2"/>
      <dgm:spPr/>
      <dgm:t>
        <a:bodyPr/>
        <a:lstStyle/>
        <a:p>
          <a:endParaRPr lang="en-US"/>
        </a:p>
      </dgm:t>
    </dgm:pt>
    <dgm:pt modelId="{CD7CE1A8-F1A6-4D31-A5C8-B5CE84E7F678}" type="pres">
      <dgm:prSet presAssocID="{1EEB517A-052F-458B-A66C-C60340799BC8}" presName="composite" presStyleCnt="0"/>
      <dgm:spPr/>
    </dgm:pt>
    <dgm:pt modelId="{F8523770-440F-4109-A70D-96D22BCF84A8}" type="pres">
      <dgm:prSet presAssocID="{1EEB517A-052F-458B-A66C-C60340799BC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06553-01A5-4C1C-8539-F36F1B6E7235}" type="pres">
      <dgm:prSet presAssocID="{1EEB517A-052F-458B-A66C-C60340799BC8}" presName="parSh" presStyleLbl="node1" presStyleIdx="1" presStyleCnt="3"/>
      <dgm:spPr/>
      <dgm:t>
        <a:bodyPr/>
        <a:lstStyle/>
        <a:p>
          <a:endParaRPr lang="en-US"/>
        </a:p>
      </dgm:t>
    </dgm:pt>
    <dgm:pt modelId="{4C07C776-D19E-41FA-A216-E6C4ED364EAF}" type="pres">
      <dgm:prSet presAssocID="{1EEB517A-052F-458B-A66C-C60340799BC8}" presName="desTx" presStyleLbl="fgAcc1" presStyleIdx="1" presStyleCnt="3" custScaleX="112939" custScaleY="99001" custLinFactNeighborX="-32" custLinFactNeighborY="-7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D15EE-CD75-4330-8ABA-A653FDD5E386}" type="pres">
      <dgm:prSet presAssocID="{042CBDC9-D63F-4CEC-BE95-3B187CFFB0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9329764-C573-4C48-A073-4F24879C65CA}" type="pres">
      <dgm:prSet presAssocID="{042CBDC9-D63F-4CEC-BE95-3B187CFFB0DB}" presName="connTx" presStyleLbl="sibTrans2D1" presStyleIdx="1" presStyleCnt="2"/>
      <dgm:spPr/>
      <dgm:t>
        <a:bodyPr/>
        <a:lstStyle/>
        <a:p>
          <a:endParaRPr lang="en-US"/>
        </a:p>
      </dgm:t>
    </dgm:pt>
    <dgm:pt modelId="{6890A3BA-C457-4879-A1C4-DC2E2DF093E6}" type="pres">
      <dgm:prSet presAssocID="{4CCAA1EA-B3F2-491B-A767-DEA9AA4DE22D}" presName="composite" presStyleCnt="0"/>
      <dgm:spPr/>
    </dgm:pt>
    <dgm:pt modelId="{BC09439E-6306-42F3-BF35-2435A44B9ACA}" type="pres">
      <dgm:prSet presAssocID="{4CCAA1EA-B3F2-491B-A767-DEA9AA4DE22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2E56B-7701-4DE0-9445-DEED9450E74D}" type="pres">
      <dgm:prSet presAssocID="{4CCAA1EA-B3F2-491B-A767-DEA9AA4DE22D}" presName="parSh" presStyleLbl="node1" presStyleIdx="2" presStyleCnt="3"/>
      <dgm:spPr/>
      <dgm:t>
        <a:bodyPr/>
        <a:lstStyle/>
        <a:p>
          <a:endParaRPr lang="en-US"/>
        </a:p>
      </dgm:t>
    </dgm:pt>
    <dgm:pt modelId="{1B8B0654-0ADF-456A-B922-D17048D2C7DB}" type="pres">
      <dgm:prSet presAssocID="{4CCAA1EA-B3F2-491B-A767-DEA9AA4DE22D}" presName="desTx" presStyleLbl="fgAcc1" presStyleIdx="2" presStyleCnt="3" custScaleX="124757" custScaleY="100481" custLinFactNeighborX="148" custLinFactNeighborY="-8370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CBC034BB-4585-4CDE-BC7A-22EDED801930}" type="presOf" srcId="{4CCAA1EA-B3F2-491B-A767-DEA9AA4DE22D}" destId="{BC09439E-6306-42F3-BF35-2435A44B9ACA}" srcOrd="0" destOrd="0" presId="urn:microsoft.com/office/officeart/2005/8/layout/process3"/>
    <dgm:cxn modelId="{5475964F-C082-4419-A945-F072DFFD1661}" type="presOf" srcId="{35D67B59-22BE-419A-8AE7-7FD38F39D06E}" destId="{C5E5C81D-DD26-4F36-BD14-F9575BEBA4D3}" srcOrd="0" destOrd="0" presId="urn:microsoft.com/office/officeart/2005/8/layout/process3"/>
    <dgm:cxn modelId="{C3996350-8A8C-4B89-A38A-D069565F2173}" type="presOf" srcId="{1EEB517A-052F-458B-A66C-C60340799BC8}" destId="{F8523770-440F-4109-A70D-96D22BCF84A8}" srcOrd="0" destOrd="0" presId="urn:microsoft.com/office/officeart/2005/8/layout/process3"/>
    <dgm:cxn modelId="{9641D5D9-B12B-48F1-85C0-86181076FBBC}" type="presOf" srcId="{09ADAA83-A189-461A-9664-8A4F3410FE8C}" destId="{884496C2-30E7-4EE8-A5E5-A8E931716D22}" srcOrd="1" destOrd="0" presId="urn:microsoft.com/office/officeart/2005/8/layout/process3"/>
    <dgm:cxn modelId="{199DFF89-B393-4994-8000-1BF8A27991B3}" srcId="{5421FC7A-9965-4B75-8747-C3D2F23A1F66}" destId="{BDE367D3-1105-468B-858C-F302436551F7}" srcOrd="0" destOrd="0" parTransId="{4117063F-C3C7-4BB7-845C-594BABB6107B}" sibTransId="{09ADAA83-A189-461A-9664-8A4F3410FE8C}"/>
    <dgm:cxn modelId="{9D403B0D-16EC-4E46-8F03-409A6D38532C}" srcId="{BDE367D3-1105-468B-858C-F302436551F7}" destId="{35D67B59-22BE-419A-8AE7-7FD38F39D06E}" srcOrd="0" destOrd="0" parTransId="{0AFE3542-F14E-44BF-BAD3-4205F5E14535}" sibTransId="{16FC8306-120D-46A4-81FE-478223017611}"/>
    <dgm:cxn modelId="{80F64BA5-FBC6-4538-847C-12180898F9FE}" type="presOf" srcId="{5421FC7A-9965-4B75-8747-C3D2F23A1F66}" destId="{77503B5A-7D27-420A-BE62-6E6E0F966082}" srcOrd="0" destOrd="0" presId="urn:microsoft.com/office/officeart/2005/8/layout/process3"/>
    <dgm:cxn modelId="{C37EA217-EBDE-44CE-A7A3-54E3AD110B2C}" type="presOf" srcId="{4CCAA1EA-B3F2-491B-A767-DEA9AA4DE22D}" destId="{E292E56B-7701-4DE0-9445-DEED9450E74D}" srcOrd="1" destOrd="0" presId="urn:microsoft.com/office/officeart/2005/8/layout/process3"/>
    <dgm:cxn modelId="{6E12B0EB-3300-46E5-99EB-B7D7F959CB13}" type="presOf" srcId="{042CBDC9-D63F-4CEC-BE95-3B187CFFB0DB}" destId="{13ED15EE-CD75-4330-8ABA-A653FDD5E386}" srcOrd="0" destOrd="0" presId="urn:microsoft.com/office/officeart/2005/8/layout/process3"/>
    <dgm:cxn modelId="{CFB2F4CE-3D85-479C-95F7-598B2DF97C8F}" type="presOf" srcId="{042CBDC9-D63F-4CEC-BE95-3B187CFFB0DB}" destId="{99329764-C573-4C48-A073-4F24879C65CA}" srcOrd="1" destOrd="0" presId="urn:microsoft.com/office/officeart/2005/8/layout/process3"/>
    <dgm:cxn modelId="{E346D589-E077-4724-A7D7-A02898FCD960}" srcId="{5421FC7A-9965-4B75-8747-C3D2F23A1F66}" destId="{1EEB517A-052F-458B-A66C-C60340799BC8}" srcOrd="1" destOrd="0" parTransId="{3AF24A6C-C21C-4B7A-8D07-4092F4158F1A}" sibTransId="{042CBDC9-D63F-4CEC-BE95-3B187CFFB0DB}"/>
    <dgm:cxn modelId="{DFBDA45D-81AF-4D98-98C7-71A12EE286A6}" type="presOf" srcId="{BDE367D3-1105-468B-858C-F302436551F7}" destId="{343B5A0B-2890-4812-9778-CB9244993DDE}" srcOrd="0" destOrd="0" presId="urn:microsoft.com/office/officeart/2005/8/layout/process3"/>
    <dgm:cxn modelId="{465D18E1-5ED7-4736-BB38-743AE9C98E54}" srcId="{5421FC7A-9965-4B75-8747-C3D2F23A1F66}" destId="{4CCAA1EA-B3F2-491B-A767-DEA9AA4DE22D}" srcOrd="2" destOrd="0" parTransId="{FF6A6CE1-2BDE-4DB7-B9D4-8A9F21E3698B}" sibTransId="{7F572DB7-A5F3-49FF-BF32-D6268ECBE604}"/>
    <dgm:cxn modelId="{4A2C3BB5-4A67-4512-8D2D-8AE3524C7202}" type="presOf" srcId="{09ADAA83-A189-461A-9664-8A4F3410FE8C}" destId="{E08DF10F-473B-4936-A66E-C4CA263170FC}" srcOrd="0" destOrd="0" presId="urn:microsoft.com/office/officeart/2005/8/layout/process3"/>
    <dgm:cxn modelId="{4941D83D-24A1-49DC-B645-6EC4AFD57880}" type="presOf" srcId="{BDE367D3-1105-468B-858C-F302436551F7}" destId="{752F96EB-4FDF-4FDC-BDFD-712868223416}" srcOrd="1" destOrd="0" presId="urn:microsoft.com/office/officeart/2005/8/layout/process3"/>
    <dgm:cxn modelId="{EA63BF2E-12BD-4F4F-B84B-17C9D5EBFAEB}" type="presOf" srcId="{1EEB517A-052F-458B-A66C-C60340799BC8}" destId="{1E306553-01A5-4C1C-8539-F36F1B6E7235}" srcOrd="1" destOrd="0" presId="urn:microsoft.com/office/officeart/2005/8/layout/process3"/>
    <dgm:cxn modelId="{F0715E71-A159-4AE9-B117-320B140E16CD}" type="presParOf" srcId="{77503B5A-7D27-420A-BE62-6E6E0F966082}" destId="{9BAF15FE-B104-405E-BDA1-62F87A3ACC7E}" srcOrd="0" destOrd="0" presId="urn:microsoft.com/office/officeart/2005/8/layout/process3"/>
    <dgm:cxn modelId="{4275B32F-9A6A-44E9-AF1B-7D0C9A266FA1}" type="presParOf" srcId="{9BAF15FE-B104-405E-BDA1-62F87A3ACC7E}" destId="{343B5A0B-2890-4812-9778-CB9244993DDE}" srcOrd="0" destOrd="0" presId="urn:microsoft.com/office/officeart/2005/8/layout/process3"/>
    <dgm:cxn modelId="{61A9282A-6FA2-4540-87AF-66F0BDB9D047}" type="presParOf" srcId="{9BAF15FE-B104-405E-BDA1-62F87A3ACC7E}" destId="{752F96EB-4FDF-4FDC-BDFD-712868223416}" srcOrd="1" destOrd="0" presId="urn:microsoft.com/office/officeart/2005/8/layout/process3"/>
    <dgm:cxn modelId="{C1730CEC-923C-4232-AF29-091BC4F16C62}" type="presParOf" srcId="{9BAF15FE-B104-405E-BDA1-62F87A3ACC7E}" destId="{C5E5C81D-DD26-4F36-BD14-F9575BEBA4D3}" srcOrd="2" destOrd="0" presId="urn:microsoft.com/office/officeart/2005/8/layout/process3"/>
    <dgm:cxn modelId="{16ECF268-7D59-4A69-B53C-6876320458D2}" type="presParOf" srcId="{77503B5A-7D27-420A-BE62-6E6E0F966082}" destId="{E08DF10F-473B-4936-A66E-C4CA263170FC}" srcOrd="1" destOrd="0" presId="urn:microsoft.com/office/officeart/2005/8/layout/process3"/>
    <dgm:cxn modelId="{C89C070D-B4EB-4DA8-A1A6-38218CEC774F}" type="presParOf" srcId="{E08DF10F-473B-4936-A66E-C4CA263170FC}" destId="{884496C2-30E7-4EE8-A5E5-A8E931716D22}" srcOrd="0" destOrd="0" presId="urn:microsoft.com/office/officeart/2005/8/layout/process3"/>
    <dgm:cxn modelId="{BF93C049-273F-45A4-81A6-B9F7DC73EC1B}" type="presParOf" srcId="{77503B5A-7D27-420A-BE62-6E6E0F966082}" destId="{CD7CE1A8-F1A6-4D31-A5C8-B5CE84E7F678}" srcOrd="2" destOrd="0" presId="urn:microsoft.com/office/officeart/2005/8/layout/process3"/>
    <dgm:cxn modelId="{0CB9C7F4-B856-4E50-8009-FE4D9E417593}" type="presParOf" srcId="{CD7CE1A8-F1A6-4D31-A5C8-B5CE84E7F678}" destId="{F8523770-440F-4109-A70D-96D22BCF84A8}" srcOrd="0" destOrd="0" presId="urn:microsoft.com/office/officeart/2005/8/layout/process3"/>
    <dgm:cxn modelId="{9168FA5F-A534-4CC3-9BAF-F65D30E4490F}" type="presParOf" srcId="{CD7CE1A8-F1A6-4D31-A5C8-B5CE84E7F678}" destId="{1E306553-01A5-4C1C-8539-F36F1B6E7235}" srcOrd="1" destOrd="0" presId="urn:microsoft.com/office/officeart/2005/8/layout/process3"/>
    <dgm:cxn modelId="{320216B6-3621-4597-8800-87DA77A63539}" type="presParOf" srcId="{CD7CE1A8-F1A6-4D31-A5C8-B5CE84E7F678}" destId="{4C07C776-D19E-41FA-A216-E6C4ED364EAF}" srcOrd="2" destOrd="0" presId="urn:microsoft.com/office/officeart/2005/8/layout/process3"/>
    <dgm:cxn modelId="{A2D15B06-E97F-4706-A677-BC77A196C106}" type="presParOf" srcId="{77503B5A-7D27-420A-BE62-6E6E0F966082}" destId="{13ED15EE-CD75-4330-8ABA-A653FDD5E386}" srcOrd="3" destOrd="0" presId="urn:microsoft.com/office/officeart/2005/8/layout/process3"/>
    <dgm:cxn modelId="{5C40926D-512B-40A3-BB69-A82D9B294084}" type="presParOf" srcId="{13ED15EE-CD75-4330-8ABA-A653FDD5E386}" destId="{99329764-C573-4C48-A073-4F24879C65CA}" srcOrd="0" destOrd="0" presId="urn:microsoft.com/office/officeart/2005/8/layout/process3"/>
    <dgm:cxn modelId="{6391401A-0B47-4071-BE72-BB624269BE53}" type="presParOf" srcId="{77503B5A-7D27-420A-BE62-6E6E0F966082}" destId="{6890A3BA-C457-4879-A1C4-DC2E2DF093E6}" srcOrd="4" destOrd="0" presId="urn:microsoft.com/office/officeart/2005/8/layout/process3"/>
    <dgm:cxn modelId="{7743C756-A5F3-4ED1-8DB0-2320E2065F86}" type="presParOf" srcId="{6890A3BA-C457-4879-A1C4-DC2E2DF093E6}" destId="{BC09439E-6306-42F3-BF35-2435A44B9ACA}" srcOrd="0" destOrd="0" presId="urn:microsoft.com/office/officeart/2005/8/layout/process3"/>
    <dgm:cxn modelId="{11628152-E738-4470-AEE2-CFBF1BED2E63}" type="presParOf" srcId="{6890A3BA-C457-4879-A1C4-DC2E2DF093E6}" destId="{E292E56B-7701-4DE0-9445-DEED9450E74D}" srcOrd="1" destOrd="0" presId="urn:microsoft.com/office/officeart/2005/8/layout/process3"/>
    <dgm:cxn modelId="{F003147C-8A90-485E-8F22-13D8A27504C3}" type="presParOf" srcId="{6890A3BA-C457-4879-A1C4-DC2E2DF093E6}" destId="{1B8B0654-0ADF-456A-B922-D17048D2C7D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4692EBD-B261-CF4F-AADC-1CF539E96C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7A83D3-9327-6640-BA35-BE3F7A1076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42B2-ECF4-7947-8EEB-0A7BCD91968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C943167-DC5C-234F-A902-FCC3AB5AB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34368B-408C-1E45-AFC5-80CC20E620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75B5A-3392-4A44-9C00-C9641DB0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56557-80AE-114D-9A03-3133BCD1D59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D67E-E0BE-CF4E-8BE8-BB32C841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3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5198F483-6F99-874A-9BA7-15BEB4CA5D03}"/>
              </a:ext>
            </a:extLst>
          </p:cNvPr>
          <p:cNvGrpSpPr/>
          <p:nvPr userDrawn="1"/>
        </p:nvGrpSpPr>
        <p:grpSpPr>
          <a:xfrm>
            <a:off x="0" y="-19250"/>
            <a:ext cx="12226222" cy="6877250"/>
            <a:chOff x="0" y="-19250"/>
            <a:chExt cx="12226222" cy="6877250"/>
          </a:xfrm>
        </p:grpSpPr>
        <p:pic>
          <p:nvPicPr>
            <p:cNvPr id="5" name="Picture Placeholder 7">
              <a:extLst>
                <a:ext uri="{FF2B5EF4-FFF2-40B4-BE49-F238E27FC236}">
                  <a16:creationId xmlns="" xmlns:a16="http://schemas.microsoft.com/office/drawing/2014/main" id="{8E60D738-D372-044E-8DDD-41D0857956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-19250"/>
              <a:ext cx="12226222" cy="68772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5B6EF3F6-97B3-CE4F-BBB0-209F8251C4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357" y="-19250"/>
              <a:ext cx="10298865" cy="68772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8DEBD5D-AB5F-414C-9768-6F2DE467BE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2300711"/>
            <a:ext cx="1672285" cy="13017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EFA55BF1-76A7-1246-9055-960FD9095E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23250" y="2671068"/>
            <a:ext cx="4138905" cy="102657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58FABE6D-C0C8-6547-92AA-1E7D6BD1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3250" y="3836870"/>
            <a:ext cx="4138905" cy="5882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17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Marvell Confidential,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Marvell Confidential,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Marvell Confidential,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="" xmlns:a16="http://schemas.microsoft.com/office/drawing/2014/main" id="{02000C58-10A3-3744-93C6-4BBA87D4B74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-5977" y="0"/>
            <a:ext cx="12197977" cy="6858000"/>
          </a:xfrm>
          <a:prstGeom prst="rect">
            <a:avLst/>
          </a:prstGeom>
          <a:solidFill>
            <a:srgbClr val="E11E00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4B13DFA-701B-6344-B5C6-AA84287EB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54" y="3279131"/>
            <a:ext cx="3850491" cy="2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="" xmlns:a16="http://schemas.microsoft.com/office/drawing/2014/main" id="{02000C58-10A3-3744-93C6-4BBA87D4B74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-5977" y="0"/>
            <a:ext cx="12197977" cy="6858000"/>
          </a:xfrm>
          <a:prstGeom prst="rect">
            <a:avLst/>
          </a:prstGeom>
          <a:solidFill>
            <a:srgbClr val="363636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4B13DFA-701B-6344-B5C6-AA84287EB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54" y="3279131"/>
            <a:ext cx="3850491" cy="299739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3BBAB656-0E68-1C4B-B28A-14F1004740FB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-445247" y="6938683"/>
            <a:ext cx="1731848" cy="974164"/>
          </a:xfrm>
          <a:prstGeom prst="rect">
            <a:avLst/>
          </a:prstGeom>
          <a:solidFill>
            <a:srgbClr val="363636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9B0E5180-6850-914B-A725-FD4286709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9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Marvell Confidential,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A18475F-1B3C-8A4A-9FC9-65A3CC44B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7800" y="6449950"/>
            <a:ext cx="252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7925EFB-78D4-1C49-A3EC-813D1B9DE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94" y="158244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Marvell Confidential,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="" xmlns:a16="http://schemas.microsoft.com/office/drawing/2014/main" id="{9D12E38A-3027-BD46-9A90-D3CF656B583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2058" cy="914400"/>
          </a:xfrm>
          <a:prstGeom prst="rect">
            <a:avLst/>
          </a:prstGeom>
          <a:solidFill>
            <a:srgbClr val="E11E00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Marvell Confidential,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79A5A01-31BB-AD4E-AF64-08F5330B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94" y="158244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="" xmlns:a16="http://schemas.microsoft.com/office/drawing/2014/main" id="{A54FD7D0-1337-1B4A-9FFA-FD0EC74C998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2058" cy="914400"/>
          </a:xfrm>
          <a:prstGeom prst="rect">
            <a:avLst/>
          </a:prstGeom>
          <a:solidFill>
            <a:srgbClr val="E11E00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Marvell Confidential,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594" y="1441577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1577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Marvell Confidential,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A05EB4E-55B4-744F-BF9B-AE077962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94" y="158244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="" xmlns:a16="http://schemas.microsoft.com/office/drawing/2014/main" id="{E7E664DD-48C5-E741-953E-A1CCC953E937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2058" cy="914400"/>
          </a:xfrm>
          <a:prstGeom prst="rect">
            <a:avLst/>
          </a:prstGeom>
          <a:solidFill>
            <a:srgbClr val="E11E00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394" y="135459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393" y="2178504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459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8504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Marvell Confidential,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9909987-3836-BE49-B6FC-BDC6C5FA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94" y="158244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C5D80266-17DA-2D4B-AA5F-C02DD94D1A0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2058" cy="914400"/>
          </a:xfrm>
          <a:prstGeom prst="rect">
            <a:avLst/>
          </a:prstGeom>
          <a:solidFill>
            <a:srgbClr val="E11E00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Marvell Confidential,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Marvell Confidential,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 txBox="1">
            <a:spLocks noChangeAspect="1"/>
          </p:cNvSpPr>
          <p:nvPr userDrawn="1"/>
        </p:nvSpPr>
        <p:spPr>
          <a:xfrm>
            <a:off x="54402" y="6407975"/>
            <a:ext cx="12137599" cy="450025"/>
          </a:xfrm>
          <a:prstGeom prst="rect">
            <a:avLst/>
          </a:prstGeom>
          <a:solidFill>
            <a:srgbClr val="363636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394" y="139742"/>
            <a:ext cx="10515600" cy="68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394" y="1258954"/>
            <a:ext cx="10515600" cy="466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0" y="6595249"/>
            <a:ext cx="1231470" cy="95863"/>
          </a:xfrm>
          <a:prstGeom prst="rect">
            <a:avLst/>
          </a:prstGeom>
        </p:spPr>
      </p:pic>
      <p:sp>
        <p:nvSpPr>
          <p:cNvPr id="10" name="Text Placeholder 14"/>
          <p:cNvSpPr txBox="1">
            <a:spLocks/>
          </p:cNvSpPr>
          <p:nvPr userDrawn="1"/>
        </p:nvSpPr>
        <p:spPr>
          <a:xfrm>
            <a:off x="2345" y="6407950"/>
            <a:ext cx="52058" cy="450050"/>
          </a:xfrm>
          <a:prstGeom prst="rect">
            <a:avLst/>
          </a:prstGeom>
          <a:solidFill>
            <a:srgbClr val="E11E00"/>
          </a:solidFill>
        </p:spPr>
        <p:txBody>
          <a:bodyPr wrap="square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49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Marvell Confidential,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7800" y="6449950"/>
            <a:ext cx="252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7925EFB-78D4-1C49-A3EC-813D1B9DE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A02A52-3773-9644-9C06-D7F29FCEC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MCU Based COMPHY28G PHY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F2D1E6-D6FF-504B-A92E-1F46A8B0A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Central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94" y="158244"/>
            <a:ext cx="10730606" cy="662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FIRMWARE TOP LEVEL </a:t>
            </a:r>
            <a:r>
              <a:rPr lang="en-US" b="1" dirty="0" smtClean="0"/>
              <a:t>– MCU STATUS - INTERNAL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© 2018 Marvell Confidential, All Rights Reserved.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z="1400" smtClean="0"/>
              <a:t>10</a:t>
            </a:fld>
            <a:endParaRPr lang="en-US" sz="1400"/>
          </a:p>
        </p:txBody>
      </p:sp>
      <p:grpSp>
        <p:nvGrpSpPr>
          <p:cNvPr id="323" name="Group 322"/>
          <p:cNvGrpSpPr/>
          <p:nvPr/>
        </p:nvGrpSpPr>
        <p:grpSpPr>
          <a:xfrm>
            <a:off x="31341" y="742298"/>
            <a:ext cx="3034074" cy="406778"/>
            <a:chOff x="994454" y="3058452"/>
            <a:chExt cx="3345699" cy="384691"/>
          </a:xfrm>
        </p:grpSpPr>
        <p:grpSp>
          <p:nvGrpSpPr>
            <p:cNvPr id="324" name="Group 323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326" name="Pentagon 325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327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325" name="Oval 324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400" dirty="0"/>
            </a:p>
          </p:txBody>
        </p:sp>
      </p:grpSp>
      <p:sp>
        <p:nvSpPr>
          <p:cNvPr id="329" name="TextBox 328"/>
          <p:cNvSpPr txBox="1"/>
          <p:nvPr/>
        </p:nvSpPr>
        <p:spPr>
          <a:xfrm>
            <a:off x="586840" y="74998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ST_INIT</a:t>
            </a:r>
          </a:p>
        </p:txBody>
      </p:sp>
      <p:sp>
        <p:nvSpPr>
          <p:cNvPr id="341" name="Pentagon 4"/>
          <p:cNvSpPr/>
          <p:nvPr/>
        </p:nvSpPr>
        <p:spPr>
          <a:xfrm>
            <a:off x="6604238" y="742299"/>
            <a:ext cx="2547360" cy="4067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38" tIns="68580" rIns="128016" bIns="6858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342" name="TextBox 341"/>
          <p:cNvSpPr txBox="1"/>
          <p:nvPr/>
        </p:nvSpPr>
        <p:spPr>
          <a:xfrm>
            <a:off x="3499176" y="5489728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0x01</a:t>
            </a:r>
            <a:endParaRPr lang="en-US" sz="1400" dirty="0"/>
          </a:p>
        </p:txBody>
      </p:sp>
      <p:sp>
        <p:nvSpPr>
          <p:cNvPr id="344" name="TextBox 343"/>
          <p:cNvSpPr txBox="1"/>
          <p:nvPr/>
        </p:nvSpPr>
        <p:spPr>
          <a:xfrm>
            <a:off x="6331460" y="74998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30314" y="1098089"/>
            <a:ext cx="3034074" cy="406778"/>
            <a:chOff x="994454" y="3058452"/>
            <a:chExt cx="3345699" cy="384691"/>
          </a:xfrm>
        </p:grpSpPr>
        <p:grpSp>
          <p:nvGrpSpPr>
            <p:cNvPr id="353" name="Group 352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355" name="Pentagon 354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356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354" name="Oval 353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8" name="TextBox 357"/>
          <p:cNvSpPr txBox="1"/>
          <p:nvPr/>
        </p:nvSpPr>
        <p:spPr>
          <a:xfrm>
            <a:off x="585813" y="1105771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359" name="Group 358"/>
          <p:cNvGrpSpPr/>
          <p:nvPr/>
        </p:nvGrpSpPr>
        <p:grpSpPr>
          <a:xfrm>
            <a:off x="3068586" y="740500"/>
            <a:ext cx="3034074" cy="406778"/>
            <a:chOff x="994454" y="3058452"/>
            <a:chExt cx="3345699" cy="384691"/>
          </a:xfrm>
        </p:grpSpPr>
        <p:grpSp>
          <p:nvGrpSpPr>
            <p:cNvPr id="360" name="Group 359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362" name="Pentagon 361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363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361" name="Oval 360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65" name="TextBox 364"/>
          <p:cNvSpPr txBox="1"/>
          <p:nvPr/>
        </p:nvSpPr>
        <p:spPr>
          <a:xfrm>
            <a:off x="3607901" y="74818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ST_RXALIGN90_CAL</a:t>
            </a:r>
          </a:p>
        </p:txBody>
      </p:sp>
      <p:grpSp>
        <p:nvGrpSpPr>
          <p:cNvPr id="366" name="Group 365"/>
          <p:cNvGrpSpPr/>
          <p:nvPr/>
        </p:nvGrpSpPr>
        <p:grpSpPr>
          <a:xfrm>
            <a:off x="6124772" y="742297"/>
            <a:ext cx="3034074" cy="406778"/>
            <a:chOff x="994454" y="3058452"/>
            <a:chExt cx="3345699" cy="384691"/>
          </a:xfrm>
        </p:grpSpPr>
        <p:grpSp>
          <p:nvGrpSpPr>
            <p:cNvPr id="367" name="Group 366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369" name="Pentagon 368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370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368" name="Oval 367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72" name="TextBox 371"/>
          <p:cNvSpPr txBox="1"/>
          <p:nvPr/>
        </p:nvSpPr>
        <p:spPr>
          <a:xfrm>
            <a:off x="6680271" y="74997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ST_P2_BEACON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6339843" y="1143821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38697" y="1491928"/>
            <a:ext cx="3034074" cy="406778"/>
            <a:chOff x="994454" y="3058452"/>
            <a:chExt cx="3345699" cy="384691"/>
          </a:xfrm>
        </p:grpSpPr>
        <p:grpSp>
          <p:nvGrpSpPr>
            <p:cNvPr id="381" name="Group 380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383" name="Pentagon 382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384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382" name="Oval 381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86" name="TextBox 385"/>
          <p:cNvSpPr txBox="1"/>
          <p:nvPr/>
        </p:nvSpPr>
        <p:spPr>
          <a:xfrm>
            <a:off x="594196" y="149961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ST_POSEQ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3076969" y="1134339"/>
            <a:ext cx="3034074" cy="406778"/>
            <a:chOff x="994454" y="3058452"/>
            <a:chExt cx="3345699" cy="384691"/>
          </a:xfrm>
        </p:grpSpPr>
        <p:grpSp>
          <p:nvGrpSpPr>
            <p:cNvPr id="388" name="Group 387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390" name="Pentagon 389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391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389" name="Oval 388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93" name="TextBox 392"/>
          <p:cNvSpPr txBox="1"/>
          <p:nvPr/>
        </p:nvSpPr>
        <p:spPr>
          <a:xfrm>
            <a:off x="3616284" y="1142021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ST_RXALIGN90CMP_CAL</a:t>
            </a:r>
          </a:p>
        </p:txBody>
      </p:sp>
      <p:grpSp>
        <p:nvGrpSpPr>
          <p:cNvPr id="394" name="Group 393"/>
          <p:cNvGrpSpPr/>
          <p:nvPr/>
        </p:nvGrpSpPr>
        <p:grpSpPr>
          <a:xfrm>
            <a:off x="6133155" y="1136136"/>
            <a:ext cx="3034074" cy="406778"/>
            <a:chOff x="994454" y="3058452"/>
            <a:chExt cx="3345699" cy="384691"/>
          </a:xfrm>
        </p:grpSpPr>
        <p:grpSp>
          <p:nvGrpSpPr>
            <p:cNvPr id="395" name="Group 394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397" name="Pentagon 396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398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396" name="Oval 395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00" name="TextBox 399"/>
          <p:cNvSpPr txBox="1"/>
          <p:nvPr/>
        </p:nvSpPr>
        <p:spPr>
          <a:xfrm>
            <a:off x="6688654" y="1143818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ST_TXDETRX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6338816" y="149961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08" name="Group 407"/>
          <p:cNvGrpSpPr/>
          <p:nvPr/>
        </p:nvGrpSpPr>
        <p:grpSpPr>
          <a:xfrm>
            <a:off x="37670" y="1847719"/>
            <a:ext cx="3034074" cy="406778"/>
            <a:chOff x="994454" y="3058452"/>
            <a:chExt cx="3345699" cy="384691"/>
          </a:xfrm>
        </p:grpSpPr>
        <p:grpSp>
          <p:nvGrpSpPr>
            <p:cNvPr id="409" name="Group 408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11" name="Pentagon 410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12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10" name="Oval 409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14" name="TextBox 413"/>
          <p:cNvSpPr txBox="1"/>
          <p:nvPr/>
        </p:nvSpPr>
        <p:spPr>
          <a:xfrm>
            <a:off x="593169" y="1855401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ST_CAL</a:t>
            </a:r>
          </a:p>
        </p:txBody>
      </p:sp>
      <p:grpSp>
        <p:nvGrpSpPr>
          <p:cNvPr id="415" name="Group 414"/>
          <p:cNvGrpSpPr/>
          <p:nvPr/>
        </p:nvGrpSpPr>
        <p:grpSpPr>
          <a:xfrm>
            <a:off x="3075942" y="1490130"/>
            <a:ext cx="3034074" cy="406778"/>
            <a:chOff x="994454" y="3058452"/>
            <a:chExt cx="3345699" cy="384691"/>
          </a:xfrm>
        </p:grpSpPr>
        <p:grpSp>
          <p:nvGrpSpPr>
            <p:cNvPr id="416" name="Group 415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18" name="Pentagon 417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19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17" name="Oval 416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21" name="TextBox 420"/>
          <p:cNvSpPr txBox="1"/>
          <p:nvPr/>
        </p:nvSpPr>
        <p:spPr>
          <a:xfrm>
            <a:off x="3615257" y="149781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ST_RXDCC_EOM_CAL</a:t>
            </a:r>
          </a:p>
        </p:txBody>
      </p:sp>
      <p:grpSp>
        <p:nvGrpSpPr>
          <p:cNvPr id="422" name="Group 421"/>
          <p:cNvGrpSpPr/>
          <p:nvPr/>
        </p:nvGrpSpPr>
        <p:grpSpPr>
          <a:xfrm>
            <a:off x="6132128" y="1491927"/>
            <a:ext cx="3034074" cy="406778"/>
            <a:chOff x="994454" y="3058452"/>
            <a:chExt cx="3345699" cy="384691"/>
          </a:xfrm>
        </p:grpSpPr>
        <p:grpSp>
          <p:nvGrpSpPr>
            <p:cNvPr id="423" name="Group 422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25" name="Pentagon 424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26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24" name="Oval 423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28" name="TextBox 427"/>
          <p:cNvSpPr txBox="1"/>
          <p:nvPr/>
        </p:nvSpPr>
        <p:spPr>
          <a:xfrm>
            <a:off x="6687627" y="149960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ST_P2_TXDETRX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6331460" y="189979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36" name="Group 435"/>
          <p:cNvGrpSpPr/>
          <p:nvPr/>
        </p:nvGrpSpPr>
        <p:grpSpPr>
          <a:xfrm>
            <a:off x="30314" y="2247902"/>
            <a:ext cx="3034074" cy="406778"/>
            <a:chOff x="994454" y="3058452"/>
            <a:chExt cx="3345699" cy="384691"/>
          </a:xfrm>
        </p:grpSpPr>
        <p:grpSp>
          <p:nvGrpSpPr>
            <p:cNvPr id="437" name="Group 436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39" name="Pentagon 438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40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38" name="Oval 437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42" name="TextBox 441"/>
          <p:cNvSpPr txBox="1"/>
          <p:nvPr/>
        </p:nvSpPr>
        <p:spPr>
          <a:xfrm>
            <a:off x="585813" y="2255584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ST_PROCESS_CAL</a:t>
            </a:r>
          </a:p>
        </p:txBody>
      </p:sp>
      <p:grpSp>
        <p:nvGrpSpPr>
          <p:cNvPr id="443" name="Group 442"/>
          <p:cNvGrpSpPr/>
          <p:nvPr/>
        </p:nvGrpSpPr>
        <p:grpSpPr>
          <a:xfrm>
            <a:off x="3068586" y="1890313"/>
            <a:ext cx="3034074" cy="406778"/>
            <a:chOff x="994454" y="3058452"/>
            <a:chExt cx="3345699" cy="384691"/>
          </a:xfrm>
        </p:grpSpPr>
        <p:grpSp>
          <p:nvGrpSpPr>
            <p:cNvPr id="444" name="Group 443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46" name="Pentagon 445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47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45" name="Oval 444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49" name="TextBox 448"/>
          <p:cNvSpPr txBox="1"/>
          <p:nvPr/>
        </p:nvSpPr>
        <p:spPr>
          <a:xfrm>
            <a:off x="3607901" y="189799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ST_EOM_ALIGN_CAL</a:t>
            </a:r>
          </a:p>
        </p:txBody>
      </p:sp>
      <p:grpSp>
        <p:nvGrpSpPr>
          <p:cNvPr id="450" name="Group 449"/>
          <p:cNvGrpSpPr/>
          <p:nvPr/>
        </p:nvGrpSpPr>
        <p:grpSpPr>
          <a:xfrm>
            <a:off x="6124772" y="1892110"/>
            <a:ext cx="3034074" cy="406778"/>
            <a:chOff x="994454" y="3058452"/>
            <a:chExt cx="3345699" cy="384691"/>
          </a:xfrm>
        </p:grpSpPr>
        <p:grpSp>
          <p:nvGrpSpPr>
            <p:cNvPr id="451" name="Group 450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53" name="Pentagon 452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54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52" name="Oval 451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56" name="TextBox 455"/>
          <p:cNvSpPr txBox="1"/>
          <p:nvPr/>
        </p:nvSpPr>
        <p:spPr>
          <a:xfrm>
            <a:off x="6680271" y="189979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ST_P2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330433" y="225558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64" name="Group 463"/>
          <p:cNvGrpSpPr/>
          <p:nvPr/>
        </p:nvGrpSpPr>
        <p:grpSpPr>
          <a:xfrm>
            <a:off x="29287" y="2603693"/>
            <a:ext cx="3034074" cy="406778"/>
            <a:chOff x="994454" y="3058452"/>
            <a:chExt cx="3345699" cy="384691"/>
          </a:xfrm>
        </p:grpSpPr>
        <p:grpSp>
          <p:nvGrpSpPr>
            <p:cNvPr id="465" name="Group 464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67" name="Pentagon 466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68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66" name="Oval 465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69" name="TextBox 468"/>
          <p:cNvSpPr txBox="1"/>
          <p:nvPr/>
        </p:nvSpPr>
        <p:spPr>
          <a:xfrm>
            <a:off x="-2054" y="261096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0x05</a:t>
            </a:r>
            <a:endParaRPr lang="en-US" sz="1400" dirty="0"/>
          </a:p>
        </p:txBody>
      </p:sp>
      <p:sp>
        <p:nvSpPr>
          <p:cNvPr id="470" name="TextBox 469"/>
          <p:cNvSpPr txBox="1"/>
          <p:nvPr/>
        </p:nvSpPr>
        <p:spPr>
          <a:xfrm>
            <a:off x="584786" y="261137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ST_PLL_CAL</a:t>
            </a:r>
          </a:p>
        </p:txBody>
      </p:sp>
      <p:grpSp>
        <p:nvGrpSpPr>
          <p:cNvPr id="471" name="Group 470"/>
          <p:cNvGrpSpPr/>
          <p:nvPr/>
        </p:nvGrpSpPr>
        <p:grpSpPr>
          <a:xfrm>
            <a:off x="3067559" y="2246104"/>
            <a:ext cx="3034074" cy="406778"/>
            <a:chOff x="994454" y="3058452"/>
            <a:chExt cx="3345699" cy="384691"/>
          </a:xfrm>
        </p:grpSpPr>
        <p:grpSp>
          <p:nvGrpSpPr>
            <p:cNvPr id="472" name="Group 471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74" name="Pentagon 473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75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73" name="Oval 472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77" name="TextBox 476"/>
          <p:cNvSpPr txBox="1"/>
          <p:nvPr/>
        </p:nvSpPr>
        <p:spPr>
          <a:xfrm>
            <a:off x="3606874" y="225378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ST_SAMPLER_CAL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6123745" y="2247901"/>
            <a:ext cx="3034074" cy="406778"/>
            <a:chOff x="994454" y="3058452"/>
            <a:chExt cx="3345699" cy="384691"/>
          </a:xfrm>
        </p:grpSpPr>
        <p:grpSp>
          <p:nvGrpSpPr>
            <p:cNvPr id="479" name="Group 478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81" name="Pentagon 480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82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80" name="Oval 479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84" name="TextBox 483"/>
          <p:cNvSpPr txBox="1"/>
          <p:nvPr/>
        </p:nvSpPr>
        <p:spPr>
          <a:xfrm>
            <a:off x="6679244" y="225558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ST_P1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6338816" y="264942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92" name="Group 491"/>
          <p:cNvGrpSpPr/>
          <p:nvPr/>
        </p:nvGrpSpPr>
        <p:grpSpPr>
          <a:xfrm>
            <a:off x="37670" y="2997532"/>
            <a:ext cx="3034074" cy="406778"/>
            <a:chOff x="994454" y="3058452"/>
            <a:chExt cx="3345699" cy="384691"/>
          </a:xfrm>
        </p:grpSpPr>
        <p:grpSp>
          <p:nvGrpSpPr>
            <p:cNvPr id="493" name="Group 492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495" name="Pentagon 494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496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494" name="Oval 493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97" name="TextBox 496"/>
          <p:cNvSpPr txBox="1"/>
          <p:nvPr/>
        </p:nvSpPr>
        <p:spPr>
          <a:xfrm>
            <a:off x="6329" y="3004802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0x06</a:t>
            </a:r>
            <a:endParaRPr lang="en-US" sz="1400" dirty="0"/>
          </a:p>
        </p:txBody>
      </p:sp>
      <p:sp>
        <p:nvSpPr>
          <p:cNvPr id="498" name="TextBox 497"/>
          <p:cNvSpPr txBox="1"/>
          <p:nvPr/>
        </p:nvSpPr>
        <p:spPr>
          <a:xfrm>
            <a:off x="593169" y="3005214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ST_PLLDCC_CAL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075942" y="2639943"/>
            <a:ext cx="3034074" cy="406778"/>
            <a:chOff x="994454" y="3058452"/>
            <a:chExt cx="3345699" cy="384691"/>
          </a:xfrm>
        </p:grpSpPr>
        <p:grpSp>
          <p:nvGrpSpPr>
            <p:cNvPr id="500" name="Group 499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02" name="Pentagon 501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03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01" name="Oval 500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05" name="TextBox 504"/>
          <p:cNvSpPr txBox="1"/>
          <p:nvPr/>
        </p:nvSpPr>
        <p:spPr>
          <a:xfrm>
            <a:off x="3615257" y="264762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ST_SQ_CAL</a:t>
            </a:r>
          </a:p>
        </p:txBody>
      </p:sp>
      <p:grpSp>
        <p:nvGrpSpPr>
          <p:cNvPr id="506" name="Group 505"/>
          <p:cNvGrpSpPr/>
          <p:nvPr/>
        </p:nvGrpSpPr>
        <p:grpSpPr>
          <a:xfrm>
            <a:off x="6132128" y="2641740"/>
            <a:ext cx="3034074" cy="406778"/>
            <a:chOff x="994454" y="3058452"/>
            <a:chExt cx="3345699" cy="384691"/>
          </a:xfrm>
        </p:grpSpPr>
        <p:grpSp>
          <p:nvGrpSpPr>
            <p:cNvPr id="507" name="Group 506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09" name="Pentagon 508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10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08" name="Oval 507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2" name="TextBox 511"/>
          <p:cNvSpPr txBox="1"/>
          <p:nvPr/>
        </p:nvSpPr>
        <p:spPr>
          <a:xfrm>
            <a:off x="6687627" y="264942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ST_P1_WK</a:t>
            </a:r>
          </a:p>
        </p:txBody>
      </p:sp>
      <p:sp>
        <p:nvSpPr>
          <p:cNvPr id="513" name="TextBox 512"/>
          <p:cNvSpPr txBox="1"/>
          <p:nvPr/>
        </p:nvSpPr>
        <p:spPr>
          <a:xfrm>
            <a:off x="6337789" y="300521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0" name="Group 519"/>
          <p:cNvGrpSpPr/>
          <p:nvPr/>
        </p:nvGrpSpPr>
        <p:grpSpPr>
          <a:xfrm>
            <a:off x="36643" y="3353323"/>
            <a:ext cx="3034074" cy="406778"/>
            <a:chOff x="994454" y="3058452"/>
            <a:chExt cx="3345699" cy="384691"/>
          </a:xfrm>
        </p:grpSpPr>
        <p:grpSp>
          <p:nvGrpSpPr>
            <p:cNvPr id="521" name="Group 520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23" name="Pentagon 522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24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22" name="Oval 521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25" name="TextBox 524"/>
          <p:cNvSpPr txBox="1"/>
          <p:nvPr/>
        </p:nvSpPr>
        <p:spPr>
          <a:xfrm>
            <a:off x="5302" y="336059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0x07</a:t>
            </a:r>
            <a:endParaRPr lang="en-US" sz="1400" dirty="0"/>
          </a:p>
        </p:txBody>
      </p:sp>
      <p:sp>
        <p:nvSpPr>
          <p:cNvPr id="526" name="TextBox 525"/>
          <p:cNvSpPr txBox="1"/>
          <p:nvPr/>
        </p:nvSpPr>
        <p:spPr>
          <a:xfrm>
            <a:off x="592142" y="336100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ST_VDD_CAL</a:t>
            </a:r>
          </a:p>
        </p:txBody>
      </p:sp>
      <p:grpSp>
        <p:nvGrpSpPr>
          <p:cNvPr id="527" name="Group 526"/>
          <p:cNvGrpSpPr/>
          <p:nvPr/>
        </p:nvGrpSpPr>
        <p:grpSpPr>
          <a:xfrm>
            <a:off x="3074915" y="2995734"/>
            <a:ext cx="3034074" cy="406778"/>
            <a:chOff x="994454" y="3058452"/>
            <a:chExt cx="3345699" cy="384691"/>
          </a:xfrm>
        </p:grpSpPr>
        <p:grpSp>
          <p:nvGrpSpPr>
            <p:cNvPr id="528" name="Group 527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30" name="Pentagon 529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31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29" name="Oval 528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33" name="TextBox 532"/>
          <p:cNvSpPr txBox="1"/>
          <p:nvPr/>
        </p:nvSpPr>
        <p:spPr>
          <a:xfrm>
            <a:off x="3614230" y="300341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ST_TXDCC_CAL</a:t>
            </a:r>
          </a:p>
        </p:txBody>
      </p:sp>
      <p:grpSp>
        <p:nvGrpSpPr>
          <p:cNvPr id="534" name="Group 533"/>
          <p:cNvGrpSpPr/>
          <p:nvPr/>
        </p:nvGrpSpPr>
        <p:grpSpPr>
          <a:xfrm>
            <a:off x="6131101" y="2997531"/>
            <a:ext cx="3034074" cy="406778"/>
            <a:chOff x="994454" y="3058452"/>
            <a:chExt cx="3345699" cy="384691"/>
          </a:xfrm>
        </p:grpSpPr>
        <p:grpSp>
          <p:nvGrpSpPr>
            <p:cNvPr id="535" name="Group 534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37" name="Pentagon 536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38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36" name="Oval 535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40" name="TextBox 539"/>
          <p:cNvSpPr txBox="1"/>
          <p:nvPr/>
        </p:nvSpPr>
        <p:spPr>
          <a:xfrm>
            <a:off x="6686600" y="300521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ST_P1OFF_WK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6330433" y="339802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48" name="Group 547"/>
          <p:cNvGrpSpPr/>
          <p:nvPr/>
        </p:nvGrpSpPr>
        <p:grpSpPr>
          <a:xfrm>
            <a:off x="29287" y="3746132"/>
            <a:ext cx="3034074" cy="406778"/>
            <a:chOff x="994454" y="3058452"/>
            <a:chExt cx="3345699" cy="38469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51" name="Pentagon 550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52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50" name="Oval 549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53" name="TextBox 552"/>
          <p:cNvSpPr txBox="1"/>
          <p:nvPr/>
        </p:nvSpPr>
        <p:spPr>
          <a:xfrm>
            <a:off x="-2054" y="3753402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0x08</a:t>
            </a:r>
            <a:endParaRPr lang="en-US" sz="1400" dirty="0"/>
          </a:p>
        </p:txBody>
      </p:sp>
      <p:sp>
        <p:nvSpPr>
          <p:cNvPr id="554" name="TextBox 553"/>
          <p:cNvSpPr txBox="1"/>
          <p:nvPr/>
        </p:nvSpPr>
        <p:spPr>
          <a:xfrm>
            <a:off x="584786" y="3753814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ST_RXDCC_DLL_CAL</a:t>
            </a:r>
          </a:p>
        </p:txBody>
      </p:sp>
      <p:grpSp>
        <p:nvGrpSpPr>
          <p:cNvPr id="555" name="Group 554"/>
          <p:cNvGrpSpPr/>
          <p:nvPr/>
        </p:nvGrpSpPr>
        <p:grpSpPr>
          <a:xfrm>
            <a:off x="3067559" y="3388543"/>
            <a:ext cx="3034074" cy="406778"/>
            <a:chOff x="994454" y="3058452"/>
            <a:chExt cx="3345699" cy="384691"/>
          </a:xfrm>
        </p:grpSpPr>
        <p:grpSp>
          <p:nvGrpSpPr>
            <p:cNvPr id="556" name="Group 555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58" name="Pentagon 557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59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57" name="Oval 556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61" name="TextBox 560"/>
          <p:cNvSpPr txBox="1"/>
          <p:nvPr/>
        </p:nvSpPr>
        <p:spPr>
          <a:xfrm>
            <a:off x="3606874" y="339622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ST_TXDETECT_CAL</a:t>
            </a:r>
          </a:p>
        </p:txBody>
      </p:sp>
      <p:grpSp>
        <p:nvGrpSpPr>
          <p:cNvPr id="562" name="Group 561"/>
          <p:cNvGrpSpPr/>
          <p:nvPr/>
        </p:nvGrpSpPr>
        <p:grpSpPr>
          <a:xfrm>
            <a:off x="6123745" y="3390340"/>
            <a:ext cx="3034074" cy="406778"/>
            <a:chOff x="994454" y="3058452"/>
            <a:chExt cx="3345699" cy="384691"/>
          </a:xfrm>
        </p:grpSpPr>
        <p:grpSp>
          <p:nvGrpSpPr>
            <p:cNvPr id="563" name="Group 562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65" name="Pentagon 564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66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64" name="Oval 563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68" name="TextBox 567"/>
          <p:cNvSpPr txBox="1"/>
          <p:nvPr/>
        </p:nvSpPr>
        <p:spPr>
          <a:xfrm>
            <a:off x="6679244" y="339802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ST_P1SNOOZE_WK</a:t>
            </a:r>
          </a:p>
        </p:txBody>
      </p:sp>
      <p:sp>
        <p:nvSpPr>
          <p:cNvPr id="569" name="TextBox 568"/>
          <p:cNvSpPr txBox="1"/>
          <p:nvPr/>
        </p:nvSpPr>
        <p:spPr>
          <a:xfrm>
            <a:off x="6329406" y="375381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76" name="Group 575"/>
          <p:cNvGrpSpPr/>
          <p:nvPr/>
        </p:nvGrpSpPr>
        <p:grpSpPr>
          <a:xfrm>
            <a:off x="28260" y="4101923"/>
            <a:ext cx="3034074" cy="406778"/>
            <a:chOff x="994454" y="3058452"/>
            <a:chExt cx="3345699" cy="384691"/>
          </a:xfrm>
        </p:grpSpPr>
        <p:grpSp>
          <p:nvGrpSpPr>
            <p:cNvPr id="577" name="Group 576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79" name="Pentagon 578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80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78" name="Oval 577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81" name="TextBox 580"/>
          <p:cNvSpPr txBox="1"/>
          <p:nvPr/>
        </p:nvSpPr>
        <p:spPr>
          <a:xfrm>
            <a:off x="-3081" y="410919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0x09</a:t>
            </a:r>
            <a:endParaRPr lang="en-US" sz="1400" dirty="0"/>
          </a:p>
        </p:txBody>
      </p:sp>
      <p:sp>
        <p:nvSpPr>
          <p:cNvPr id="582" name="TextBox 581"/>
          <p:cNvSpPr txBox="1"/>
          <p:nvPr/>
        </p:nvSpPr>
        <p:spPr>
          <a:xfrm>
            <a:off x="583759" y="410960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ST_DLL_COMP_CAL</a:t>
            </a:r>
          </a:p>
        </p:txBody>
      </p:sp>
      <p:grpSp>
        <p:nvGrpSpPr>
          <p:cNvPr id="583" name="Group 582"/>
          <p:cNvGrpSpPr/>
          <p:nvPr/>
        </p:nvGrpSpPr>
        <p:grpSpPr>
          <a:xfrm>
            <a:off x="3066532" y="3744334"/>
            <a:ext cx="3034074" cy="406778"/>
            <a:chOff x="994454" y="3058452"/>
            <a:chExt cx="3345699" cy="384691"/>
          </a:xfrm>
        </p:grpSpPr>
        <p:grpSp>
          <p:nvGrpSpPr>
            <p:cNvPr id="584" name="Group 583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86" name="Pentagon 585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87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85" name="Oval 584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89" name="TextBox 588"/>
          <p:cNvSpPr txBox="1"/>
          <p:nvPr/>
        </p:nvSpPr>
        <p:spPr>
          <a:xfrm>
            <a:off x="3605847" y="375201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ST_RXIMP_CAL</a:t>
            </a:r>
          </a:p>
        </p:txBody>
      </p:sp>
      <p:grpSp>
        <p:nvGrpSpPr>
          <p:cNvPr id="590" name="Group 589"/>
          <p:cNvGrpSpPr/>
          <p:nvPr/>
        </p:nvGrpSpPr>
        <p:grpSpPr>
          <a:xfrm>
            <a:off x="6122718" y="3746131"/>
            <a:ext cx="3034074" cy="406778"/>
            <a:chOff x="994454" y="3058452"/>
            <a:chExt cx="3345699" cy="384691"/>
          </a:xfrm>
        </p:grpSpPr>
        <p:grpSp>
          <p:nvGrpSpPr>
            <p:cNvPr id="591" name="Group 590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593" name="Pentagon 592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594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592" name="Oval 591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96" name="TextBox 595"/>
          <p:cNvSpPr txBox="1"/>
          <p:nvPr/>
        </p:nvSpPr>
        <p:spPr>
          <a:xfrm>
            <a:off x="6678217" y="375381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ST_P1CLKREQ_WK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6322050" y="415399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04" name="Group 603"/>
          <p:cNvGrpSpPr/>
          <p:nvPr/>
        </p:nvGrpSpPr>
        <p:grpSpPr>
          <a:xfrm>
            <a:off x="20904" y="4502106"/>
            <a:ext cx="3034074" cy="406778"/>
            <a:chOff x="994454" y="3058452"/>
            <a:chExt cx="3345699" cy="384691"/>
          </a:xfrm>
        </p:grpSpPr>
        <p:grpSp>
          <p:nvGrpSpPr>
            <p:cNvPr id="605" name="Group 604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07" name="Pentagon 606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08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06" name="Oval 605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09" name="TextBox 608"/>
          <p:cNvSpPr txBox="1"/>
          <p:nvPr/>
        </p:nvSpPr>
        <p:spPr>
          <a:xfrm>
            <a:off x="-10437" y="4509376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0x0A</a:t>
            </a:r>
            <a:endParaRPr lang="en-US" sz="1400" dirty="0"/>
          </a:p>
        </p:txBody>
      </p:sp>
      <p:sp>
        <p:nvSpPr>
          <p:cNvPr id="610" name="TextBox 609"/>
          <p:cNvSpPr txBox="1"/>
          <p:nvPr/>
        </p:nvSpPr>
        <p:spPr>
          <a:xfrm>
            <a:off x="576403" y="4509788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ST_DLL_GM_CAL</a:t>
            </a:r>
          </a:p>
        </p:txBody>
      </p:sp>
      <p:grpSp>
        <p:nvGrpSpPr>
          <p:cNvPr id="611" name="Group 610"/>
          <p:cNvGrpSpPr/>
          <p:nvPr/>
        </p:nvGrpSpPr>
        <p:grpSpPr>
          <a:xfrm>
            <a:off x="3059176" y="4144517"/>
            <a:ext cx="3034074" cy="406778"/>
            <a:chOff x="994454" y="3058452"/>
            <a:chExt cx="3345699" cy="384691"/>
          </a:xfrm>
        </p:grpSpPr>
        <p:grpSp>
          <p:nvGrpSpPr>
            <p:cNvPr id="612" name="Group 611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14" name="Pentagon 613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15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13" name="Oval 612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17" name="TextBox 616"/>
          <p:cNvSpPr txBox="1"/>
          <p:nvPr/>
        </p:nvSpPr>
        <p:spPr>
          <a:xfrm>
            <a:off x="3598491" y="415219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ST_TXIMP_CAL</a:t>
            </a:r>
          </a:p>
        </p:txBody>
      </p:sp>
      <p:grpSp>
        <p:nvGrpSpPr>
          <p:cNvPr id="618" name="Group 617"/>
          <p:cNvGrpSpPr/>
          <p:nvPr/>
        </p:nvGrpSpPr>
        <p:grpSpPr>
          <a:xfrm>
            <a:off x="6115362" y="4146314"/>
            <a:ext cx="3034074" cy="406778"/>
            <a:chOff x="994454" y="3058452"/>
            <a:chExt cx="3345699" cy="384691"/>
          </a:xfrm>
        </p:grpSpPr>
        <p:grpSp>
          <p:nvGrpSpPr>
            <p:cNvPr id="619" name="Group 618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21" name="Pentagon 620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22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20" name="Oval 619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24" name="TextBox 623"/>
          <p:cNvSpPr txBox="1"/>
          <p:nvPr/>
        </p:nvSpPr>
        <p:spPr>
          <a:xfrm>
            <a:off x="6670861" y="415399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ST_PLLREADY</a:t>
            </a:r>
          </a:p>
        </p:txBody>
      </p:sp>
      <p:sp>
        <p:nvSpPr>
          <p:cNvPr id="625" name="TextBox 624"/>
          <p:cNvSpPr txBox="1"/>
          <p:nvPr/>
        </p:nvSpPr>
        <p:spPr>
          <a:xfrm>
            <a:off x="6321023" y="450979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32" name="Group 631"/>
          <p:cNvGrpSpPr/>
          <p:nvPr/>
        </p:nvGrpSpPr>
        <p:grpSpPr>
          <a:xfrm>
            <a:off x="19877" y="4857897"/>
            <a:ext cx="3034074" cy="406778"/>
            <a:chOff x="994454" y="3058452"/>
            <a:chExt cx="3345699" cy="384691"/>
          </a:xfrm>
        </p:grpSpPr>
        <p:grpSp>
          <p:nvGrpSpPr>
            <p:cNvPr id="633" name="Group 632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35" name="Pentagon 634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36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34" name="Oval 633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37" name="TextBox 636"/>
          <p:cNvSpPr txBox="1"/>
          <p:nvPr/>
        </p:nvSpPr>
        <p:spPr>
          <a:xfrm>
            <a:off x="-11464" y="4865167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0x0B</a:t>
            </a:r>
            <a:endParaRPr lang="en-US" sz="1400" dirty="0"/>
          </a:p>
        </p:txBody>
      </p:sp>
      <p:sp>
        <p:nvSpPr>
          <p:cNvPr id="638" name="TextBox 637"/>
          <p:cNvSpPr txBox="1"/>
          <p:nvPr/>
        </p:nvSpPr>
        <p:spPr>
          <a:xfrm>
            <a:off x="575376" y="486557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ST_DLL_VDDA_CAL</a:t>
            </a:r>
          </a:p>
        </p:txBody>
      </p:sp>
      <p:grpSp>
        <p:nvGrpSpPr>
          <p:cNvPr id="639" name="Group 638"/>
          <p:cNvGrpSpPr/>
          <p:nvPr/>
        </p:nvGrpSpPr>
        <p:grpSpPr>
          <a:xfrm>
            <a:off x="3058149" y="4500308"/>
            <a:ext cx="3034074" cy="406778"/>
            <a:chOff x="994454" y="3058452"/>
            <a:chExt cx="3345699" cy="384691"/>
          </a:xfrm>
        </p:grpSpPr>
        <p:grpSp>
          <p:nvGrpSpPr>
            <p:cNvPr id="640" name="Group 639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42" name="Pentagon 641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43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41" name="Oval 640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45" name="TextBox 644"/>
          <p:cNvSpPr txBox="1"/>
          <p:nvPr/>
        </p:nvSpPr>
        <p:spPr>
          <a:xfrm>
            <a:off x="3597464" y="450799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ST_SPDCHG</a:t>
            </a:r>
          </a:p>
        </p:txBody>
      </p:sp>
      <p:grpSp>
        <p:nvGrpSpPr>
          <p:cNvPr id="646" name="Group 645"/>
          <p:cNvGrpSpPr/>
          <p:nvPr/>
        </p:nvGrpSpPr>
        <p:grpSpPr>
          <a:xfrm>
            <a:off x="6114335" y="4502105"/>
            <a:ext cx="3034074" cy="406778"/>
            <a:chOff x="994454" y="3058452"/>
            <a:chExt cx="3345699" cy="384691"/>
          </a:xfrm>
        </p:grpSpPr>
        <p:grpSp>
          <p:nvGrpSpPr>
            <p:cNvPr id="647" name="Group 646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49" name="Pentagon 648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50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48" name="Oval 647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52" name="TextBox 651"/>
          <p:cNvSpPr txBox="1"/>
          <p:nvPr/>
        </p:nvSpPr>
        <p:spPr>
          <a:xfrm>
            <a:off x="6669834" y="4509787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ST_TRXTRAIN</a:t>
            </a:r>
          </a:p>
        </p:txBody>
      </p:sp>
      <p:sp>
        <p:nvSpPr>
          <p:cNvPr id="653" name="TextBox 652"/>
          <p:cNvSpPr txBox="1"/>
          <p:nvPr/>
        </p:nvSpPr>
        <p:spPr>
          <a:xfrm>
            <a:off x="6329406" y="490362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60" name="Group 659"/>
          <p:cNvGrpSpPr/>
          <p:nvPr/>
        </p:nvGrpSpPr>
        <p:grpSpPr>
          <a:xfrm>
            <a:off x="28260" y="5251736"/>
            <a:ext cx="3034074" cy="406778"/>
            <a:chOff x="994454" y="3058452"/>
            <a:chExt cx="3345699" cy="384691"/>
          </a:xfrm>
        </p:grpSpPr>
        <p:grpSp>
          <p:nvGrpSpPr>
            <p:cNvPr id="661" name="Group 660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63" name="Pentagon 662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64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62" name="Oval 661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66" name="TextBox 665"/>
          <p:cNvSpPr txBox="1"/>
          <p:nvPr/>
        </p:nvSpPr>
        <p:spPr>
          <a:xfrm>
            <a:off x="583759" y="5259418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ST_DLL_EOM_GM_CAL</a:t>
            </a:r>
          </a:p>
        </p:txBody>
      </p:sp>
      <p:grpSp>
        <p:nvGrpSpPr>
          <p:cNvPr id="667" name="Group 666"/>
          <p:cNvGrpSpPr/>
          <p:nvPr/>
        </p:nvGrpSpPr>
        <p:grpSpPr>
          <a:xfrm>
            <a:off x="3066532" y="4894147"/>
            <a:ext cx="3034074" cy="406778"/>
            <a:chOff x="994454" y="3058452"/>
            <a:chExt cx="3345699" cy="384691"/>
          </a:xfrm>
        </p:grpSpPr>
        <p:grpSp>
          <p:nvGrpSpPr>
            <p:cNvPr id="668" name="Group 667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70" name="Pentagon 669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71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69" name="Oval 668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73" name="TextBox 672"/>
          <p:cNvSpPr txBox="1"/>
          <p:nvPr/>
        </p:nvSpPr>
        <p:spPr>
          <a:xfrm>
            <a:off x="3605847" y="490182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ST_SLUMBER</a:t>
            </a:r>
          </a:p>
        </p:txBody>
      </p:sp>
      <p:grpSp>
        <p:nvGrpSpPr>
          <p:cNvPr id="674" name="Group 673"/>
          <p:cNvGrpSpPr/>
          <p:nvPr/>
        </p:nvGrpSpPr>
        <p:grpSpPr>
          <a:xfrm>
            <a:off x="6122718" y="4895944"/>
            <a:ext cx="3034074" cy="406778"/>
            <a:chOff x="994454" y="3058452"/>
            <a:chExt cx="3345699" cy="384691"/>
          </a:xfrm>
        </p:grpSpPr>
        <p:grpSp>
          <p:nvGrpSpPr>
            <p:cNvPr id="675" name="Group 674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77" name="Pentagon 676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78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76" name="Oval 675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80" name="TextBox 679"/>
          <p:cNvSpPr txBox="1"/>
          <p:nvPr/>
        </p:nvSpPr>
        <p:spPr>
          <a:xfrm>
            <a:off x="6678217" y="490362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ST_TXTRAIN</a:t>
            </a:r>
          </a:p>
        </p:txBody>
      </p:sp>
      <p:sp>
        <p:nvSpPr>
          <p:cNvPr id="681" name="TextBox 680"/>
          <p:cNvSpPr txBox="1"/>
          <p:nvPr/>
        </p:nvSpPr>
        <p:spPr>
          <a:xfrm>
            <a:off x="6328379" y="525942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88" name="Group 687"/>
          <p:cNvGrpSpPr/>
          <p:nvPr/>
        </p:nvGrpSpPr>
        <p:grpSpPr>
          <a:xfrm>
            <a:off x="27233" y="5607527"/>
            <a:ext cx="3034074" cy="406778"/>
            <a:chOff x="994454" y="3058452"/>
            <a:chExt cx="3345699" cy="384691"/>
          </a:xfrm>
        </p:grpSpPr>
        <p:grpSp>
          <p:nvGrpSpPr>
            <p:cNvPr id="689" name="Group 688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91" name="Pentagon 690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92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90" name="Oval 689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93" name="TextBox 692"/>
          <p:cNvSpPr txBox="1"/>
          <p:nvPr/>
        </p:nvSpPr>
        <p:spPr>
          <a:xfrm>
            <a:off x="-4108" y="5614797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0x0D</a:t>
            </a:r>
            <a:endParaRPr lang="en-US" sz="1400" dirty="0"/>
          </a:p>
        </p:txBody>
      </p:sp>
      <p:sp>
        <p:nvSpPr>
          <p:cNvPr id="694" name="TextBox 693"/>
          <p:cNvSpPr txBox="1"/>
          <p:nvPr/>
        </p:nvSpPr>
        <p:spPr>
          <a:xfrm>
            <a:off x="582732" y="561520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ST_DLL_EOM_VDDA_CAL</a:t>
            </a:r>
          </a:p>
        </p:txBody>
      </p:sp>
      <p:grpSp>
        <p:nvGrpSpPr>
          <p:cNvPr id="695" name="Group 694"/>
          <p:cNvGrpSpPr/>
          <p:nvPr/>
        </p:nvGrpSpPr>
        <p:grpSpPr>
          <a:xfrm>
            <a:off x="3065505" y="5249938"/>
            <a:ext cx="3034074" cy="406778"/>
            <a:chOff x="994454" y="3058452"/>
            <a:chExt cx="3345699" cy="384691"/>
          </a:xfrm>
        </p:grpSpPr>
        <p:grpSp>
          <p:nvGrpSpPr>
            <p:cNvPr id="696" name="Group 695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698" name="Pentagon 697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699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697" name="Oval 696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01" name="TextBox 700"/>
          <p:cNvSpPr txBox="1"/>
          <p:nvPr/>
        </p:nvSpPr>
        <p:spPr>
          <a:xfrm>
            <a:off x="3604820" y="525762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ST_P2_WK</a:t>
            </a:r>
          </a:p>
        </p:txBody>
      </p:sp>
      <p:grpSp>
        <p:nvGrpSpPr>
          <p:cNvPr id="702" name="Group 701"/>
          <p:cNvGrpSpPr/>
          <p:nvPr/>
        </p:nvGrpSpPr>
        <p:grpSpPr>
          <a:xfrm>
            <a:off x="6121691" y="5251735"/>
            <a:ext cx="3034074" cy="406778"/>
            <a:chOff x="994454" y="3058452"/>
            <a:chExt cx="3345699" cy="384691"/>
          </a:xfrm>
        </p:grpSpPr>
        <p:grpSp>
          <p:nvGrpSpPr>
            <p:cNvPr id="703" name="Group 702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705" name="Pentagon 704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706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704" name="Oval 703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08" name="TextBox 707"/>
          <p:cNvSpPr txBox="1"/>
          <p:nvPr/>
        </p:nvSpPr>
        <p:spPr>
          <a:xfrm>
            <a:off x="6677190" y="5259417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ST_RXTRAIN</a:t>
            </a:r>
          </a:p>
        </p:txBody>
      </p:sp>
      <p:grpSp>
        <p:nvGrpSpPr>
          <p:cNvPr id="808" name="Group 807"/>
          <p:cNvGrpSpPr/>
          <p:nvPr/>
        </p:nvGrpSpPr>
        <p:grpSpPr>
          <a:xfrm>
            <a:off x="25039" y="5993523"/>
            <a:ext cx="3034074" cy="406778"/>
            <a:chOff x="994454" y="3058452"/>
            <a:chExt cx="3345699" cy="384691"/>
          </a:xfrm>
        </p:grpSpPr>
        <p:grpSp>
          <p:nvGrpSpPr>
            <p:cNvPr id="809" name="Group 808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11" name="Pentagon 810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12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10" name="Oval 809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13" name="TextBox 812"/>
          <p:cNvSpPr txBox="1"/>
          <p:nvPr/>
        </p:nvSpPr>
        <p:spPr>
          <a:xfrm>
            <a:off x="-6302" y="600079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0x0E</a:t>
            </a:r>
            <a:endParaRPr lang="en-US" sz="1400" dirty="0"/>
          </a:p>
        </p:txBody>
      </p:sp>
      <p:sp>
        <p:nvSpPr>
          <p:cNvPr id="814" name="TextBox 813"/>
          <p:cNvSpPr txBox="1"/>
          <p:nvPr/>
        </p:nvSpPr>
        <p:spPr>
          <a:xfrm>
            <a:off x="580538" y="600120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ST_RXDCC_DATA_CAL</a:t>
            </a:r>
          </a:p>
        </p:txBody>
      </p:sp>
      <p:grpSp>
        <p:nvGrpSpPr>
          <p:cNvPr id="815" name="Group 814"/>
          <p:cNvGrpSpPr/>
          <p:nvPr/>
        </p:nvGrpSpPr>
        <p:grpSpPr>
          <a:xfrm>
            <a:off x="3066079" y="5635934"/>
            <a:ext cx="3034074" cy="406778"/>
            <a:chOff x="994454" y="3058452"/>
            <a:chExt cx="3345699" cy="384691"/>
          </a:xfrm>
        </p:grpSpPr>
        <p:grpSp>
          <p:nvGrpSpPr>
            <p:cNvPr id="816" name="Group 815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18" name="Pentagon 817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19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17" name="Oval 816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21" name="TextBox 820"/>
          <p:cNvSpPr txBox="1"/>
          <p:nvPr/>
        </p:nvSpPr>
        <p:spPr>
          <a:xfrm>
            <a:off x="3621578" y="564361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ST_PSLUMBER_TX</a:t>
            </a:r>
          </a:p>
        </p:txBody>
      </p:sp>
      <p:grpSp>
        <p:nvGrpSpPr>
          <p:cNvPr id="829" name="Group 828"/>
          <p:cNvGrpSpPr/>
          <p:nvPr/>
        </p:nvGrpSpPr>
        <p:grpSpPr>
          <a:xfrm>
            <a:off x="3074915" y="5993403"/>
            <a:ext cx="3034074" cy="406778"/>
            <a:chOff x="994454" y="3058452"/>
            <a:chExt cx="3345699" cy="384691"/>
          </a:xfrm>
        </p:grpSpPr>
        <p:grpSp>
          <p:nvGrpSpPr>
            <p:cNvPr id="830" name="Group 829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32" name="Pentagon 831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33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31" name="Oval 830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35" name="TextBox 834"/>
          <p:cNvSpPr txBox="1"/>
          <p:nvPr/>
        </p:nvSpPr>
        <p:spPr>
          <a:xfrm>
            <a:off x="3614229" y="6031571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ST_PSLUMBER_RX</a:t>
            </a:r>
          </a:p>
        </p:txBody>
      </p:sp>
      <p:sp>
        <p:nvSpPr>
          <p:cNvPr id="843" name="TextBox 842"/>
          <p:cNvSpPr txBox="1"/>
          <p:nvPr/>
        </p:nvSpPr>
        <p:spPr>
          <a:xfrm>
            <a:off x="6328379" y="564722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44" name="Group 843"/>
          <p:cNvGrpSpPr/>
          <p:nvPr/>
        </p:nvGrpSpPr>
        <p:grpSpPr>
          <a:xfrm>
            <a:off x="6121691" y="5639541"/>
            <a:ext cx="3034074" cy="406778"/>
            <a:chOff x="994454" y="3058452"/>
            <a:chExt cx="3345699" cy="384691"/>
          </a:xfrm>
        </p:grpSpPr>
        <p:grpSp>
          <p:nvGrpSpPr>
            <p:cNvPr id="845" name="Group 844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47" name="Pentagon 846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48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46" name="Oval 845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50" name="TextBox 849"/>
          <p:cNvSpPr txBox="1"/>
          <p:nvPr/>
        </p:nvSpPr>
        <p:spPr>
          <a:xfrm>
            <a:off x="6677190" y="564722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ST_NORMAL</a:t>
            </a:r>
          </a:p>
        </p:txBody>
      </p:sp>
      <p:sp>
        <p:nvSpPr>
          <p:cNvPr id="851" name="TextBox 850"/>
          <p:cNvSpPr txBox="1"/>
          <p:nvPr/>
        </p:nvSpPr>
        <p:spPr>
          <a:xfrm>
            <a:off x="6327352" y="6003017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52" name="Group 851"/>
          <p:cNvGrpSpPr/>
          <p:nvPr/>
        </p:nvGrpSpPr>
        <p:grpSpPr>
          <a:xfrm>
            <a:off x="6120664" y="5995332"/>
            <a:ext cx="3034074" cy="406778"/>
            <a:chOff x="994454" y="3058452"/>
            <a:chExt cx="3345699" cy="384691"/>
          </a:xfrm>
        </p:grpSpPr>
        <p:grpSp>
          <p:nvGrpSpPr>
            <p:cNvPr id="853" name="Group 852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55" name="Pentagon 854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56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54" name="Oval 853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58" name="TextBox 857"/>
          <p:cNvSpPr txBox="1"/>
          <p:nvPr/>
        </p:nvSpPr>
        <p:spPr>
          <a:xfrm>
            <a:off x="6676163" y="6003014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ST_DTL</a:t>
            </a:r>
          </a:p>
        </p:txBody>
      </p:sp>
      <p:sp>
        <p:nvSpPr>
          <p:cNvPr id="859" name="Pentagon 4"/>
          <p:cNvSpPr/>
          <p:nvPr/>
        </p:nvSpPr>
        <p:spPr>
          <a:xfrm>
            <a:off x="9655140" y="772666"/>
            <a:ext cx="2547360" cy="4067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38" tIns="68580" rIns="128016" bIns="6858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860" name="TextBox 859"/>
          <p:cNvSpPr txBox="1"/>
          <p:nvPr/>
        </p:nvSpPr>
        <p:spPr>
          <a:xfrm>
            <a:off x="9382362" y="78034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61" name="Group 860"/>
          <p:cNvGrpSpPr/>
          <p:nvPr/>
        </p:nvGrpSpPr>
        <p:grpSpPr>
          <a:xfrm>
            <a:off x="9175674" y="772664"/>
            <a:ext cx="3034074" cy="406778"/>
            <a:chOff x="994454" y="3058452"/>
            <a:chExt cx="3345699" cy="384691"/>
          </a:xfrm>
        </p:grpSpPr>
        <p:grpSp>
          <p:nvGrpSpPr>
            <p:cNvPr id="862" name="Group 861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64" name="Pentagon 863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65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63" name="Oval 862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67" name="TextBox 866"/>
          <p:cNvSpPr txBox="1"/>
          <p:nvPr/>
        </p:nvSpPr>
        <p:spPr>
          <a:xfrm>
            <a:off x="9731173" y="78034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ST_EOM</a:t>
            </a:r>
          </a:p>
        </p:txBody>
      </p:sp>
      <p:sp>
        <p:nvSpPr>
          <p:cNvPr id="868" name="TextBox 867"/>
          <p:cNvSpPr txBox="1"/>
          <p:nvPr/>
        </p:nvSpPr>
        <p:spPr>
          <a:xfrm>
            <a:off x="9390745" y="1174188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69" name="Group 868"/>
          <p:cNvGrpSpPr/>
          <p:nvPr/>
        </p:nvGrpSpPr>
        <p:grpSpPr>
          <a:xfrm>
            <a:off x="9184057" y="1166503"/>
            <a:ext cx="3034074" cy="406778"/>
            <a:chOff x="994454" y="3058452"/>
            <a:chExt cx="3345699" cy="384691"/>
          </a:xfrm>
        </p:grpSpPr>
        <p:grpSp>
          <p:nvGrpSpPr>
            <p:cNvPr id="870" name="Group 869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72" name="Pentagon 871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73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71" name="Oval 870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75" name="TextBox 874"/>
          <p:cNvSpPr txBox="1"/>
          <p:nvPr/>
        </p:nvSpPr>
        <p:spPr>
          <a:xfrm>
            <a:off x="9739556" y="1174185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ST_POFF_TXDETRX</a:t>
            </a:r>
          </a:p>
        </p:txBody>
      </p:sp>
      <p:sp>
        <p:nvSpPr>
          <p:cNvPr id="876" name="TextBox 875"/>
          <p:cNvSpPr txBox="1"/>
          <p:nvPr/>
        </p:nvSpPr>
        <p:spPr>
          <a:xfrm>
            <a:off x="9389718" y="152997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77" name="Group 876"/>
          <p:cNvGrpSpPr/>
          <p:nvPr/>
        </p:nvGrpSpPr>
        <p:grpSpPr>
          <a:xfrm>
            <a:off x="9183030" y="1522294"/>
            <a:ext cx="3034074" cy="406778"/>
            <a:chOff x="994454" y="3058452"/>
            <a:chExt cx="3345699" cy="384691"/>
          </a:xfrm>
        </p:grpSpPr>
        <p:grpSp>
          <p:nvGrpSpPr>
            <p:cNvPr id="878" name="Group 877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80" name="Pentagon 879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81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79" name="Oval 878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83" name="TextBox 882"/>
          <p:cNvSpPr txBox="1"/>
          <p:nvPr/>
        </p:nvSpPr>
        <p:spPr>
          <a:xfrm>
            <a:off x="9738529" y="152997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ST_SLUMBER_WK</a:t>
            </a:r>
          </a:p>
        </p:txBody>
      </p:sp>
      <p:sp>
        <p:nvSpPr>
          <p:cNvPr id="884" name="TextBox 883"/>
          <p:cNvSpPr txBox="1"/>
          <p:nvPr/>
        </p:nvSpPr>
        <p:spPr>
          <a:xfrm>
            <a:off x="9382362" y="193016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85" name="Group 884"/>
          <p:cNvGrpSpPr/>
          <p:nvPr/>
        </p:nvGrpSpPr>
        <p:grpSpPr>
          <a:xfrm>
            <a:off x="9175674" y="1922477"/>
            <a:ext cx="3034074" cy="406778"/>
            <a:chOff x="994454" y="3058452"/>
            <a:chExt cx="3345699" cy="384691"/>
          </a:xfrm>
        </p:grpSpPr>
        <p:grpSp>
          <p:nvGrpSpPr>
            <p:cNvPr id="886" name="Group 885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88" name="Pentagon 887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89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87" name="Oval 886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91" name="TextBox 890"/>
          <p:cNvSpPr txBox="1"/>
          <p:nvPr/>
        </p:nvSpPr>
        <p:spPr>
          <a:xfrm>
            <a:off x="9731173" y="193015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ST_SLUMBER_CLK</a:t>
            </a:r>
          </a:p>
        </p:txBody>
      </p:sp>
      <p:sp>
        <p:nvSpPr>
          <p:cNvPr id="892" name="TextBox 891"/>
          <p:cNvSpPr txBox="1"/>
          <p:nvPr/>
        </p:nvSpPr>
        <p:spPr>
          <a:xfrm>
            <a:off x="9381335" y="228595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93" name="Group 892"/>
          <p:cNvGrpSpPr/>
          <p:nvPr/>
        </p:nvGrpSpPr>
        <p:grpSpPr>
          <a:xfrm>
            <a:off x="9174647" y="2278268"/>
            <a:ext cx="3034074" cy="406778"/>
            <a:chOff x="994454" y="3058452"/>
            <a:chExt cx="3345699" cy="384691"/>
          </a:xfrm>
        </p:grpSpPr>
        <p:grpSp>
          <p:nvGrpSpPr>
            <p:cNvPr id="894" name="Group 893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896" name="Pentagon 895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897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895" name="Oval 894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99" name="TextBox 898"/>
          <p:cNvSpPr txBox="1"/>
          <p:nvPr/>
        </p:nvSpPr>
        <p:spPr>
          <a:xfrm>
            <a:off x="9730146" y="228595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ST_PLLTEMP_CAL</a:t>
            </a:r>
          </a:p>
        </p:txBody>
      </p:sp>
      <p:sp>
        <p:nvSpPr>
          <p:cNvPr id="900" name="TextBox 899"/>
          <p:cNvSpPr txBox="1"/>
          <p:nvPr/>
        </p:nvSpPr>
        <p:spPr>
          <a:xfrm>
            <a:off x="9389718" y="267979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01" name="Group 900"/>
          <p:cNvGrpSpPr/>
          <p:nvPr/>
        </p:nvGrpSpPr>
        <p:grpSpPr>
          <a:xfrm>
            <a:off x="9183030" y="2672107"/>
            <a:ext cx="3026718" cy="406778"/>
            <a:chOff x="994454" y="3058452"/>
            <a:chExt cx="3345699" cy="384691"/>
          </a:xfrm>
        </p:grpSpPr>
        <p:grpSp>
          <p:nvGrpSpPr>
            <p:cNvPr id="902" name="Group 901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04" name="Pentagon 903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05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03" name="Oval 902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07" name="TextBox 906"/>
          <p:cNvSpPr txBox="1"/>
          <p:nvPr/>
        </p:nvSpPr>
        <p:spPr>
          <a:xfrm>
            <a:off x="9738529" y="267978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ST_P2_P0</a:t>
            </a:r>
          </a:p>
        </p:txBody>
      </p:sp>
      <p:sp>
        <p:nvSpPr>
          <p:cNvPr id="908" name="TextBox 907"/>
          <p:cNvSpPr txBox="1"/>
          <p:nvPr/>
        </p:nvSpPr>
        <p:spPr>
          <a:xfrm>
            <a:off x="9388691" y="303558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09" name="Group 908"/>
          <p:cNvGrpSpPr/>
          <p:nvPr/>
        </p:nvGrpSpPr>
        <p:grpSpPr>
          <a:xfrm>
            <a:off x="9182003" y="3027898"/>
            <a:ext cx="3036128" cy="406778"/>
            <a:chOff x="994454" y="3058452"/>
            <a:chExt cx="3345699" cy="384691"/>
          </a:xfrm>
        </p:grpSpPr>
        <p:grpSp>
          <p:nvGrpSpPr>
            <p:cNvPr id="910" name="Group 909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12" name="Pentagon 911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13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11" name="Oval 910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15" name="TextBox 914"/>
          <p:cNvSpPr txBox="1"/>
          <p:nvPr/>
        </p:nvSpPr>
        <p:spPr>
          <a:xfrm>
            <a:off x="9737502" y="303558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ST_P1_TXDETRX</a:t>
            </a:r>
          </a:p>
        </p:txBody>
      </p:sp>
      <p:sp>
        <p:nvSpPr>
          <p:cNvPr id="916" name="TextBox 915"/>
          <p:cNvSpPr txBox="1"/>
          <p:nvPr/>
        </p:nvSpPr>
        <p:spPr>
          <a:xfrm>
            <a:off x="9381335" y="3428392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17" name="Group 916"/>
          <p:cNvGrpSpPr/>
          <p:nvPr/>
        </p:nvGrpSpPr>
        <p:grpSpPr>
          <a:xfrm>
            <a:off x="9174647" y="3420707"/>
            <a:ext cx="3034074" cy="406778"/>
            <a:chOff x="994454" y="3058452"/>
            <a:chExt cx="3345699" cy="384691"/>
          </a:xfrm>
        </p:grpSpPr>
        <p:grpSp>
          <p:nvGrpSpPr>
            <p:cNvPr id="918" name="Group 917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20" name="Pentagon 919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21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19" name="Oval 918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23" name="TextBox 922"/>
          <p:cNvSpPr txBox="1"/>
          <p:nvPr/>
        </p:nvSpPr>
        <p:spPr>
          <a:xfrm>
            <a:off x="9730146" y="3428389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ST_RXALIGN90_TRACK</a:t>
            </a:r>
          </a:p>
        </p:txBody>
      </p:sp>
      <p:sp>
        <p:nvSpPr>
          <p:cNvPr id="924" name="TextBox 923"/>
          <p:cNvSpPr txBox="1"/>
          <p:nvPr/>
        </p:nvSpPr>
        <p:spPr>
          <a:xfrm>
            <a:off x="9380308" y="378418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25" name="Group 924"/>
          <p:cNvGrpSpPr/>
          <p:nvPr/>
        </p:nvGrpSpPr>
        <p:grpSpPr>
          <a:xfrm>
            <a:off x="9173620" y="3776498"/>
            <a:ext cx="3034074" cy="406778"/>
            <a:chOff x="994454" y="3058452"/>
            <a:chExt cx="3345699" cy="384691"/>
          </a:xfrm>
        </p:grpSpPr>
        <p:grpSp>
          <p:nvGrpSpPr>
            <p:cNvPr id="926" name="Group 925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28" name="Pentagon 927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29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27" name="Oval 926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31" name="TextBox 930"/>
          <p:cNvSpPr txBox="1"/>
          <p:nvPr/>
        </p:nvSpPr>
        <p:spPr>
          <a:xfrm>
            <a:off x="9729119" y="378418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ST_PLLAMP_CAL_CONT</a:t>
            </a:r>
          </a:p>
        </p:txBody>
      </p:sp>
      <p:sp>
        <p:nvSpPr>
          <p:cNvPr id="932" name="TextBox 931"/>
          <p:cNvSpPr txBox="1"/>
          <p:nvPr/>
        </p:nvSpPr>
        <p:spPr>
          <a:xfrm>
            <a:off x="9372952" y="418436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33" name="Group 932"/>
          <p:cNvGrpSpPr/>
          <p:nvPr/>
        </p:nvGrpSpPr>
        <p:grpSpPr>
          <a:xfrm>
            <a:off x="9166264" y="4176681"/>
            <a:ext cx="3034074" cy="406778"/>
            <a:chOff x="994454" y="3058452"/>
            <a:chExt cx="3345699" cy="384691"/>
          </a:xfrm>
        </p:grpSpPr>
        <p:grpSp>
          <p:nvGrpSpPr>
            <p:cNvPr id="934" name="Group 933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36" name="Pentagon 935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37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35" name="Oval 934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39" name="TextBox 938"/>
          <p:cNvSpPr txBox="1"/>
          <p:nvPr/>
        </p:nvSpPr>
        <p:spPr>
          <a:xfrm>
            <a:off x="9721763" y="418436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ST_PLL_CAL_RING_CAL</a:t>
            </a:r>
          </a:p>
        </p:txBody>
      </p:sp>
      <p:sp>
        <p:nvSpPr>
          <p:cNvPr id="940" name="TextBox 939"/>
          <p:cNvSpPr txBox="1"/>
          <p:nvPr/>
        </p:nvSpPr>
        <p:spPr>
          <a:xfrm>
            <a:off x="9371925" y="4540157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41" name="Group 940"/>
          <p:cNvGrpSpPr/>
          <p:nvPr/>
        </p:nvGrpSpPr>
        <p:grpSpPr>
          <a:xfrm>
            <a:off x="9165237" y="4532472"/>
            <a:ext cx="3034074" cy="406778"/>
            <a:chOff x="994454" y="3058452"/>
            <a:chExt cx="3345699" cy="384691"/>
          </a:xfrm>
        </p:grpSpPr>
        <p:grpSp>
          <p:nvGrpSpPr>
            <p:cNvPr id="942" name="Group 941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44" name="Pentagon 943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45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43" name="Oval 942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47" name="TextBox 946"/>
          <p:cNvSpPr txBox="1"/>
          <p:nvPr/>
        </p:nvSpPr>
        <p:spPr>
          <a:xfrm>
            <a:off x="9720736" y="4540154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ST_PLL_PU</a:t>
            </a:r>
          </a:p>
        </p:txBody>
      </p:sp>
      <p:sp>
        <p:nvSpPr>
          <p:cNvPr id="948" name="TextBox 947"/>
          <p:cNvSpPr txBox="1"/>
          <p:nvPr/>
        </p:nvSpPr>
        <p:spPr>
          <a:xfrm>
            <a:off x="9380308" y="4933996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9173620" y="4926311"/>
            <a:ext cx="3034074" cy="406778"/>
            <a:chOff x="994454" y="3058452"/>
            <a:chExt cx="3345699" cy="384691"/>
          </a:xfrm>
        </p:grpSpPr>
        <p:grpSp>
          <p:nvGrpSpPr>
            <p:cNvPr id="950" name="Group 949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52" name="Pentagon 951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53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51" name="Oval 950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55" name="TextBox 954"/>
          <p:cNvSpPr txBox="1"/>
          <p:nvPr/>
        </p:nvSpPr>
        <p:spPr>
          <a:xfrm>
            <a:off x="9729119" y="493399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ST_APTA_TXTRAIN</a:t>
            </a:r>
          </a:p>
        </p:txBody>
      </p:sp>
      <p:sp>
        <p:nvSpPr>
          <p:cNvPr id="956" name="TextBox 955"/>
          <p:cNvSpPr txBox="1"/>
          <p:nvPr/>
        </p:nvSpPr>
        <p:spPr>
          <a:xfrm>
            <a:off x="9379281" y="5289787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57" name="Group 956"/>
          <p:cNvGrpSpPr/>
          <p:nvPr/>
        </p:nvGrpSpPr>
        <p:grpSpPr>
          <a:xfrm>
            <a:off x="9172593" y="5282102"/>
            <a:ext cx="3034074" cy="406778"/>
            <a:chOff x="994454" y="3058452"/>
            <a:chExt cx="3345699" cy="384691"/>
          </a:xfrm>
        </p:grpSpPr>
        <p:grpSp>
          <p:nvGrpSpPr>
            <p:cNvPr id="958" name="Group 957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60" name="Pentagon 959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61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59" name="Oval 958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63" name="TextBox 962"/>
          <p:cNvSpPr txBox="1"/>
          <p:nvPr/>
        </p:nvSpPr>
        <p:spPr>
          <a:xfrm>
            <a:off x="9728092" y="5289784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ST_TXDCC_PDIV_CAL</a:t>
            </a:r>
          </a:p>
        </p:txBody>
      </p:sp>
      <p:sp>
        <p:nvSpPr>
          <p:cNvPr id="964" name="TextBox 963"/>
          <p:cNvSpPr txBox="1"/>
          <p:nvPr/>
        </p:nvSpPr>
        <p:spPr>
          <a:xfrm>
            <a:off x="9379281" y="5677593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65" name="Group 964"/>
          <p:cNvGrpSpPr/>
          <p:nvPr/>
        </p:nvGrpSpPr>
        <p:grpSpPr>
          <a:xfrm>
            <a:off x="9172593" y="5669908"/>
            <a:ext cx="3034074" cy="406778"/>
            <a:chOff x="994454" y="3058452"/>
            <a:chExt cx="3345699" cy="384691"/>
          </a:xfrm>
        </p:grpSpPr>
        <p:grpSp>
          <p:nvGrpSpPr>
            <p:cNvPr id="966" name="Group 965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68" name="Pentagon 967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69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67" name="Oval 966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71" name="TextBox 970"/>
          <p:cNvSpPr txBox="1"/>
          <p:nvPr/>
        </p:nvSpPr>
        <p:spPr>
          <a:xfrm>
            <a:off x="9728092" y="5677590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ST_RING_PLL_CONT</a:t>
            </a:r>
          </a:p>
        </p:txBody>
      </p:sp>
      <p:sp>
        <p:nvSpPr>
          <p:cNvPr id="972" name="TextBox 971"/>
          <p:cNvSpPr txBox="1"/>
          <p:nvPr/>
        </p:nvSpPr>
        <p:spPr>
          <a:xfrm>
            <a:off x="9378254" y="6033384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ST_OOR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73" name="Group 972"/>
          <p:cNvGrpSpPr/>
          <p:nvPr/>
        </p:nvGrpSpPr>
        <p:grpSpPr>
          <a:xfrm>
            <a:off x="9171566" y="6025699"/>
            <a:ext cx="3034074" cy="393881"/>
            <a:chOff x="994454" y="3058452"/>
            <a:chExt cx="3345699" cy="384691"/>
          </a:xfrm>
        </p:grpSpPr>
        <p:grpSp>
          <p:nvGrpSpPr>
            <p:cNvPr id="974" name="Group 973"/>
            <p:cNvGrpSpPr/>
            <p:nvPr/>
          </p:nvGrpSpPr>
          <p:grpSpPr>
            <a:xfrm>
              <a:off x="1130729" y="3058452"/>
              <a:ext cx="3209424" cy="384691"/>
              <a:chOff x="647762" y="163"/>
              <a:chExt cx="3209424" cy="384691"/>
            </a:xfrm>
          </p:grpSpPr>
          <p:sp>
            <p:nvSpPr>
              <p:cNvPr id="976" name="Pentagon 975"/>
              <p:cNvSpPr/>
              <p:nvPr/>
            </p:nvSpPr>
            <p:spPr>
              <a:xfrm rot="10800000">
                <a:off x="647762" y="163"/>
                <a:ext cx="3209424" cy="384690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977" name="Pentagon 4"/>
              <p:cNvSpPr/>
              <p:nvPr/>
            </p:nvSpPr>
            <p:spPr>
              <a:xfrm rot="21600000">
                <a:off x="1048191" y="164"/>
                <a:ext cx="2808995" cy="384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638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sp>
          <p:nvSpPr>
            <p:cNvPr id="975" name="Oval 974"/>
            <p:cNvSpPr/>
            <p:nvPr/>
          </p:nvSpPr>
          <p:spPr>
            <a:xfrm>
              <a:off x="994454" y="3058453"/>
              <a:ext cx="588820" cy="384690"/>
            </a:xfrm>
            <a:prstGeom prst="ellipse">
              <a:avLst/>
            </a:prstGeom>
            <a:ln>
              <a:solidFill>
                <a:srgbClr val="E11E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79" name="TextBox 978"/>
          <p:cNvSpPr txBox="1"/>
          <p:nvPr/>
        </p:nvSpPr>
        <p:spPr>
          <a:xfrm>
            <a:off x="9727065" y="6033381"/>
            <a:ext cx="260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ST_LANE_MARGIN_EN</a:t>
            </a:r>
          </a:p>
        </p:txBody>
      </p:sp>
      <p:sp>
        <p:nvSpPr>
          <p:cNvPr id="999" name="TextBox 998"/>
          <p:cNvSpPr txBox="1"/>
          <p:nvPr/>
        </p:nvSpPr>
        <p:spPr>
          <a:xfrm>
            <a:off x="-6302" y="5274895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0x0C</a:t>
            </a:r>
            <a:endParaRPr lang="en-US" sz="1400" dirty="0"/>
          </a:p>
        </p:txBody>
      </p:sp>
      <p:sp>
        <p:nvSpPr>
          <p:cNvPr id="1000" name="TextBox 999"/>
          <p:cNvSpPr txBox="1"/>
          <p:nvPr/>
        </p:nvSpPr>
        <p:spPr>
          <a:xfrm>
            <a:off x="17876" y="2271910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0x04</a:t>
            </a:r>
            <a:endParaRPr lang="en-US" sz="1400" dirty="0"/>
          </a:p>
        </p:txBody>
      </p:sp>
      <p:sp>
        <p:nvSpPr>
          <p:cNvPr id="1001" name="TextBox 1000"/>
          <p:cNvSpPr txBox="1"/>
          <p:nvPr/>
        </p:nvSpPr>
        <p:spPr>
          <a:xfrm>
            <a:off x="6329" y="1900867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0x03</a:t>
            </a:r>
            <a:endParaRPr lang="en-US" sz="1400" dirty="0"/>
          </a:p>
        </p:txBody>
      </p:sp>
      <p:sp>
        <p:nvSpPr>
          <p:cNvPr id="1002" name="TextBox 1001"/>
          <p:cNvSpPr txBox="1"/>
          <p:nvPr/>
        </p:nvSpPr>
        <p:spPr>
          <a:xfrm>
            <a:off x="13778" y="152141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0x02</a:t>
            </a:r>
            <a:endParaRPr lang="en-US" sz="1400" dirty="0"/>
          </a:p>
        </p:txBody>
      </p:sp>
      <p:sp>
        <p:nvSpPr>
          <p:cNvPr id="1003" name="TextBox 1002"/>
          <p:cNvSpPr txBox="1"/>
          <p:nvPr/>
        </p:nvSpPr>
        <p:spPr>
          <a:xfrm>
            <a:off x="17876" y="1158126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0x01</a:t>
            </a:r>
            <a:endParaRPr lang="en-US" sz="1400" dirty="0"/>
          </a:p>
        </p:txBody>
      </p:sp>
      <p:sp>
        <p:nvSpPr>
          <p:cNvPr id="1004" name="TextBox 1003"/>
          <p:cNvSpPr txBox="1"/>
          <p:nvPr/>
        </p:nvSpPr>
        <p:spPr>
          <a:xfrm>
            <a:off x="13778" y="786756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0x00</a:t>
            </a:r>
            <a:endParaRPr lang="en-US" sz="1400" dirty="0"/>
          </a:p>
        </p:txBody>
      </p:sp>
      <p:sp>
        <p:nvSpPr>
          <p:cNvPr id="1005" name="TextBox 1004"/>
          <p:cNvSpPr txBox="1"/>
          <p:nvPr/>
        </p:nvSpPr>
        <p:spPr>
          <a:xfrm>
            <a:off x="3049673" y="2622201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0x14</a:t>
            </a:r>
            <a:endParaRPr lang="en-US" sz="1400" dirty="0"/>
          </a:p>
        </p:txBody>
      </p:sp>
      <p:sp>
        <p:nvSpPr>
          <p:cNvPr id="1006" name="TextBox 1005"/>
          <p:cNvSpPr txBox="1"/>
          <p:nvPr/>
        </p:nvSpPr>
        <p:spPr>
          <a:xfrm>
            <a:off x="3058056" y="3016040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1007" name="TextBox 1006"/>
          <p:cNvSpPr txBox="1"/>
          <p:nvPr/>
        </p:nvSpPr>
        <p:spPr>
          <a:xfrm>
            <a:off x="3057029" y="3371831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0x16</a:t>
            </a:r>
            <a:endParaRPr lang="en-US" sz="1400" dirty="0"/>
          </a:p>
        </p:txBody>
      </p:sp>
      <p:sp>
        <p:nvSpPr>
          <p:cNvPr id="1008" name="TextBox 1007"/>
          <p:cNvSpPr txBox="1"/>
          <p:nvPr/>
        </p:nvSpPr>
        <p:spPr>
          <a:xfrm>
            <a:off x="3049673" y="3764640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0x17</a:t>
            </a:r>
            <a:endParaRPr lang="en-US" sz="1400" dirty="0"/>
          </a:p>
        </p:txBody>
      </p:sp>
      <p:sp>
        <p:nvSpPr>
          <p:cNvPr id="1009" name="TextBox 1008"/>
          <p:cNvSpPr txBox="1"/>
          <p:nvPr/>
        </p:nvSpPr>
        <p:spPr>
          <a:xfrm>
            <a:off x="3048646" y="4120431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0x18</a:t>
            </a:r>
            <a:endParaRPr lang="en-US" sz="1400" dirty="0"/>
          </a:p>
        </p:txBody>
      </p:sp>
      <p:sp>
        <p:nvSpPr>
          <p:cNvPr id="1010" name="TextBox 1009"/>
          <p:cNvSpPr txBox="1"/>
          <p:nvPr/>
        </p:nvSpPr>
        <p:spPr>
          <a:xfrm>
            <a:off x="3041290" y="4520614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0x19</a:t>
            </a:r>
            <a:endParaRPr lang="en-US" sz="1400" dirty="0"/>
          </a:p>
        </p:txBody>
      </p:sp>
      <p:sp>
        <p:nvSpPr>
          <p:cNvPr id="1011" name="TextBox 1010"/>
          <p:cNvSpPr txBox="1"/>
          <p:nvPr/>
        </p:nvSpPr>
        <p:spPr>
          <a:xfrm>
            <a:off x="3040263" y="4876405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0x1A</a:t>
            </a:r>
            <a:endParaRPr lang="en-US" sz="1400" dirty="0"/>
          </a:p>
        </p:txBody>
      </p:sp>
      <p:sp>
        <p:nvSpPr>
          <p:cNvPr id="1012" name="TextBox 1011"/>
          <p:cNvSpPr txBox="1"/>
          <p:nvPr/>
        </p:nvSpPr>
        <p:spPr>
          <a:xfrm>
            <a:off x="3047619" y="5626035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0x1C</a:t>
            </a:r>
            <a:endParaRPr lang="en-US" sz="1400" dirty="0"/>
          </a:p>
        </p:txBody>
      </p:sp>
      <p:sp>
        <p:nvSpPr>
          <p:cNvPr id="1013" name="TextBox 1012"/>
          <p:cNvSpPr txBox="1"/>
          <p:nvPr/>
        </p:nvSpPr>
        <p:spPr>
          <a:xfrm>
            <a:off x="3045425" y="6012031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0x1D</a:t>
            </a:r>
            <a:endParaRPr lang="en-US" sz="1400" dirty="0"/>
          </a:p>
        </p:txBody>
      </p:sp>
      <p:sp>
        <p:nvSpPr>
          <p:cNvPr id="1014" name="TextBox 1013"/>
          <p:cNvSpPr txBox="1"/>
          <p:nvPr/>
        </p:nvSpPr>
        <p:spPr>
          <a:xfrm>
            <a:off x="3045425" y="528613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0x1B</a:t>
            </a:r>
            <a:endParaRPr lang="en-US" sz="1400" dirty="0"/>
          </a:p>
        </p:txBody>
      </p:sp>
      <p:sp>
        <p:nvSpPr>
          <p:cNvPr id="1015" name="TextBox 1014"/>
          <p:cNvSpPr txBox="1"/>
          <p:nvPr/>
        </p:nvSpPr>
        <p:spPr>
          <a:xfrm>
            <a:off x="3069603" y="2283148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0x13</a:t>
            </a:r>
            <a:endParaRPr lang="en-US" sz="1400" dirty="0"/>
          </a:p>
        </p:txBody>
      </p:sp>
      <p:sp>
        <p:nvSpPr>
          <p:cNvPr id="1016" name="TextBox 1015"/>
          <p:cNvSpPr txBox="1"/>
          <p:nvPr/>
        </p:nvSpPr>
        <p:spPr>
          <a:xfrm>
            <a:off x="3058056" y="1912105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0x12</a:t>
            </a:r>
            <a:endParaRPr lang="en-US" sz="1400" dirty="0"/>
          </a:p>
        </p:txBody>
      </p:sp>
      <p:sp>
        <p:nvSpPr>
          <p:cNvPr id="1017" name="TextBox 1016"/>
          <p:cNvSpPr txBox="1"/>
          <p:nvPr/>
        </p:nvSpPr>
        <p:spPr>
          <a:xfrm>
            <a:off x="3065505" y="1532651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0x11</a:t>
            </a:r>
            <a:endParaRPr lang="en-US" sz="1400" dirty="0"/>
          </a:p>
        </p:txBody>
      </p:sp>
      <p:sp>
        <p:nvSpPr>
          <p:cNvPr id="1018" name="TextBox 1017"/>
          <p:cNvSpPr txBox="1"/>
          <p:nvPr/>
        </p:nvSpPr>
        <p:spPr>
          <a:xfrm>
            <a:off x="3069603" y="1169364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0x10</a:t>
            </a:r>
            <a:endParaRPr lang="en-US" sz="1400" dirty="0"/>
          </a:p>
        </p:txBody>
      </p:sp>
      <p:sp>
        <p:nvSpPr>
          <p:cNvPr id="1019" name="TextBox 1018"/>
          <p:cNvSpPr txBox="1"/>
          <p:nvPr/>
        </p:nvSpPr>
        <p:spPr>
          <a:xfrm>
            <a:off x="3065505" y="774549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0x0F</a:t>
            </a:r>
            <a:endParaRPr lang="en-US" sz="1400" dirty="0"/>
          </a:p>
        </p:txBody>
      </p:sp>
      <p:sp>
        <p:nvSpPr>
          <p:cNvPr id="1141" name="TextBox 1140"/>
          <p:cNvSpPr txBox="1"/>
          <p:nvPr/>
        </p:nvSpPr>
        <p:spPr>
          <a:xfrm>
            <a:off x="6094184" y="2650769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0x23</a:t>
            </a:r>
            <a:endParaRPr lang="en-US" sz="1400" dirty="0"/>
          </a:p>
        </p:txBody>
      </p:sp>
      <p:sp>
        <p:nvSpPr>
          <p:cNvPr id="1142" name="TextBox 1141"/>
          <p:cNvSpPr txBox="1"/>
          <p:nvPr/>
        </p:nvSpPr>
        <p:spPr>
          <a:xfrm>
            <a:off x="6102567" y="3044608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0x24</a:t>
            </a:r>
            <a:endParaRPr lang="en-US" sz="1400" dirty="0"/>
          </a:p>
        </p:txBody>
      </p:sp>
      <p:sp>
        <p:nvSpPr>
          <p:cNvPr id="1143" name="TextBox 1142"/>
          <p:cNvSpPr txBox="1"/>
          <p:nvPr/>
        </p:nvSpPr>
        <p:spPr>
          <a:xfrm>
            <a:off x="6101540" y="3400399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0x25</a:t>
            </a:r>
            <a:endParaRPr lang="en-US" sz="1400" dirty="0"/>
          </a:p>
        </p:txBody>
      </p:sp>
      <p:sp>
        <p:nvSpPr>
          <p:cNvPr id="1144" name="TextBox 1143"/>
          <p:cNvSpPr txBox="1"/>
          <p:nvPr/>
        </p:nvSpPr>
        <p:spPr>
          <a:xfrm>
            <a:off x="6094184" y="3793208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0x26</a:t>
            </a:r>
            <a:endParaRPr lang="en-US" sz="1400" dirty="0"/>
          </a:p>
        </p:txBody>
      </p:sp>
      <p:sp>
        <p:nvSpPr>
          <p:cNvPr id="1145" name="TextBox 1144"/>
          <p:cNvSpPr txBox="1"/>
          <p:nvPr/>
        </p:nvSpPr>
        <p:spPr>
          <a:xfrm>
            <a:off x="6093157" y="4148999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0x27</a:t>
            </a:r>
            <a:endParaRPr lang="en-US" sz="1400" dirty="0"/>
          </a:p>
        </p:txBody>
      </p:sp>
      <p:sp>
        <p:nvSpPr>
          <p:cNvPr id="1146" name="TextBox 1145"/>
          <p:cNvSpPr txBox="1"/>
          <p:nvPr/>
        </p:nvSpPr>
        <p:spPr>
          <a:xfrm>
            <a:off x="6085801" y="4549182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0x28</a:t>
            </a:r>
            <a:endParaRPr lang="en-US" sz="1400" dirty="0"/>
          </a:p>
        </p:txBody>
      </p:sp>
      <p:sp>
        <p:nvSpPr>
          <p:cNvPr id="1147" name="TextBox 1146"/>
          <p:cNvSpPr txBox="1"/>
          <p:nvPr/>
        </p:nvSpPr>
        <p:spPr>
          <a:xfrm>
            <a:off x="6084774" y="490497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0x29</a:t>
            </a:r>
            <a:endParaRPr lang="en-US" sz="1400" dirty="0"/>
          </a:p>
        </p:txBody>
      </p:sp>
      <p:sp>
        <p:nvSpPr>
          <p:cNvPr id="1148" name="TextBox 1147"/>
          <p:cNvSpPr txBox="1"/>
          <p:nvPr/>
        </p:nvSpPr>
        <p:spPr>
          <a:xfrm>
            <a:off x="6092130" y="565460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0x2B</a:t>
            </a:r>
            <a:endParaRPr lang="en-US" sz="1400" dirty="0"/>
          </a:p>
        </p:txBody>
      </p:sp>
      <p:sp>
        <p:nvSpPr>
          <p:cNvPr id="1149" name="TextBox 1148"/>
          <p:cNvSpPr txBox="1"/>
          <p:nvPr/>
        </p:nvSpPr>
        <p:spPr>
          <a:xfrm>
            <a:off x="6089936" y="6040599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0x2C</a:t>
            </a:r>
            <a:endParaRPr lang="en-US" sz="1400" dirty="0"/>
          </a:p>
        </p:txBody>
      </p:sp>
      <p:sp>
        <p:nvSpPr>
          <p:cNvPr id="1150" name="TextBox 1149"/>
          <p:cNvSpPr txBox="1"/>
          <p:nvPr/>
        </p:nvSpPr>
        <p:spPr>
          <a:xfrm>
            <a:off x="6089936" y="5314701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0x2A</a:t>
            </a:r>
            <a:endParaRPr lang="en-US" sz="1400" dirty="0"/>
          </a:p>
        </p:txBody>
      </p:sp>
      <p:sp>
        <p:nvSpPr>
          <p:cNvPr id="1151" name="TextBox 1150"/>
          <p:cNvSpPr txBox="1"/>
          <p:nvPr/>
        </p:nvSpPr>
        <p:spPr>
          <a:xfrm>
            <a:off x="6114114" y="2311716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0x22</a:t>
            </a:r>
            <a:endParaRPr lang="en-US" sz="1400" dirty="0"/>
          </a:p>
        </p:txBody>
      </p:sp>
      <p:sp>
        <p:nvSpPr>
          <p:cNvPr id="1152" name="TextBox 1151"/>
          <p:cNvSpPr txBox="1"/>
          <p:nvPr/>
        </p:nvSpPr>
        <p:spPr>
          <a:xfrm>
            <a:off x="6102567" y="194067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0x21</a:t>
            </a:r>
            <a:endParaRPr lang="en-US" sz="1400" dirty="0"/>
          </a:p>
        </p:txBody>
      </p:sp>
      <p:sp>
        <p:nvSpPr>
          <p:cNvPr id="1153" name="TextBox 1152"/>
          <p:cNvSpPr txBox="1"/>
          <p:nvPr/>
        </p:nvSpPr>
        <p:spPr>
          <a:xfrm>
            <a:off x="6110016" y="1545589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0x20</a:t>
            </a:r>
            <a:endParaRPr lang="en-US" sz="1400" dirty="0"/>
          </a:p>
        </p:txBody>
      </p:sp>
      <p:sp>
        <p:nvSpPr>
          <p:cNvPr id="1154" name="TextBox 1153"/>
          <p:cNvSpPr txBox="1"/>
          <p:nvPr/>
        </p:nvSpPr>
        <p:spPr>
          <a:xfrm>
            <a:off x="6114114" y="1182302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0x1F</a:t>
            </a:r>
            <a:endParaRPr lang="en-US" sz="1400" dirty="0"/>
          </a:p>
        </p:txBody>
      </p:sp>
      <p:sp>
        <p:nvSpPr>
          <p:cNvPr id="1155" name="TextBox 1154"/>
          <p:cNvSpPr txBox="1"/>
          <p:nvPr/>
        </p:nvSpPr>
        <p:spPr>
          <a:xfrm>
            <a:off x="6110016" y="779672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0x1E</a:t>
            </a:r>
            <a:endParaRPr lang="en-US" sz="1400" dirty="0"/>
          </a:p>
        </p:txBody>
      </p:sp>
      <p:sp>
        <p:nvSpPr>
          <p:cNvPr id="1156" name="TextBox 1155"/>
          <p:cNvSpPr txBox="1"/>
          <p:nvPr/>
        </p:nvSpPr>
        <p:spPr>
          <a:xfrm>
            <a:off x="9130493" y="266290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0x32</a:t>
            </a:r>
            <a:endParaRPr lang="en-US" sz="1400" dirty="0"/>
          </a:p>
        </p:txBody>
      </p:sp>
      <p:sp>
        <p:nvSpPr>
          <p:cNvPr id="1157" name="TextBox 1156"/>
          <p:cNvSpPr txBox="1"/>
          <p:nvPr/>
        </p:nvSpPr>
        <p:spPr>
          <a:xfrm>
            <a:off x="9138876" y="3056742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0x33</a:t>
            </a:r>
            <a:endParaRPr lang="en-US" sz="1400" dirty="0"/>
          </a:p>
        </p:txBody>
      </p:sp>
      <p:sp>
        <p:nvSpPr>
          <p:cNvPr id="1158" name="TextBox 1157"/>
          <p:cNvSpPr txBox="1"/>
          <p:nvPr/>
        </p:nvSpPr>
        <p:spPr>
          <a:xfrm>
            <a:off x="9137849" y="341253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0x34</a:t>
            </a:r>
            <a:endParaRPr lang="en-US" sz="1400" dirty="0"/>
          </a:p>
        </p:txBody>
      </p:sp>
      <p:sp>
        <p:nvSpPr>
          <p:cNvPr id="1159" name="TextBox 1158"/>
          <p:cNvSpPr txBox="1"/>
          <p:nvPr/>
        </p:nvSpPr>
        <p:spPr>
          <a:xfrm>
            <a:off x="9130493" y="3805342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0x35</a:t>
            </a:r>
            <a:endParaRPr lang="en-US" sz="1400" dirty="0"/>
          </a:p>
        </p:txBody>
      </p:sp>
      <p:sp>
        <p:nvSpPr>
          <p:cNvPr id="1160" name="TextBox 1159"/>
          <p:cNvSpPr txBox="1"/>
          <p:nvPr/>
        </p:nvSpPr>
        <p:spPr>
          <a:xfrm>
            <a:off x="9129466" y="416113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0x36</a:t>
            </a:r>
            <a:endParaRPr lang="en-US" sz="1400" dirty="0"/>
          </a:p>
        </p:txBody>
      </p:sp>
      <p:sp>
        <p:nvSpPr>
          <p:cNvPr id="1161" name="TextBox 1160"/>
          <p:cNvSpPr txBox="1"/>
          <p:nvPr/>
        </p:nvSpPr>
        <p:spPr>
          <a:xfrm>
            <a:off x="9122110" y="4561316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0x37</a:t>
            </a:r>
            <a:endParaRPr lang="en-US" sz="1400" dirty="0"/>
          </a:p>
        </p:txBody>
      </p:sp>
      <p:sp>
        <p:nvSpPr>
          <p:cNvPr id="1162" name="TextBox 1161"/>
          <p:cNvSpPr txBox="1"/>
          <p:nvPr/>
        </p:nvSpPr>
        <p:spPr>
          <a:xfrm>
            <a:off x="9121083" y="4917107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0x38</a:t>
            </a:r>
            <a:endParaRPr lang="en-US" sz="1400" dirty="0"/>
          </a:p>
        </p:txBody>
      </p:sp>
      <p:sp>
        <p:nvSpPr>
          <p:cNvPr id="1163" name="TextBox 1162"/>
          <p:cNvSpPr txBox="1"/>
          <p:nvPr/>
        </p:nvSpPr>
        <p:spPr>
          <a:xfrm>
            <a:off x="9128439" y="5666737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0x3A</a:t>
            </a:r>
            <a:endParaRPr lang="en-US" sz="1400" dirty="0"/>
          </a:p>
        </p:txBody>
      </p:sp>
      <p:sp>
        <p:nvSpPr>
          <p:cNvPr id="1164" name="TextBox 1163"/>
          <p:cNvSpPr txBox="1"/>
          <p:nvPr/>
        </p:nvSpPr>
        <p:spPr>
          <a:xfrm>
            <a:off x="9126245" y="605273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0x3B</a:t>
            </a:r>
            <a:endParaRPr lang="en-US" sz="1400" dirty="0"/>
          </a:p>
        </p:txBody>
      </p:sp>
      <p:sp>
        <p:nvSpPr>
          <p:cNvPr id="1165" name="TextBox 1164"/>
          <p:cNvSpPr txBox="1"/>
          <p:nvPr/>
        </p:nvSpPr>
        <p:spPr>
          <a:xfrm>
            <a:off x="9126245" y="5326835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0x39</a:t>
            </a:r>
            <a:endParaRPr lang="en-US" sz="1400" dirty="0"/>
          </a:p>
        </p:txBody>
      </p:sp>
      <p:sp>
        <p:nvSpPr>
          <p:cNvPr id="1166" name="TextBox 1165"/>
          <p:cNvSpPr txBox="1"/>
          <p:nvPr/>
        </p:nvSpPr>
        <p:spPr>
          <a:xfrm>
            <a:off x="9150423" y="2323850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0x31</a:t>
            </a:r>
            <a:endParaRPr lang="en-US" sz="1400" dirty="0"/>
          </a:p>
        </p:txBody>
      </p:sp>
      <p:sp>
        <p:nvSpPr>
          <p:cNvPr id="1167" name="TextBox 1166"/>
          <p:cNvSpPr txBox="1"/>
          <p:nvPr/>
        </p:nvSpPr>
        <p:spPr>
          <a:xfrm>
            <a:off x="9138876" y="1952807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0x30</a:t>
            </a:r>
            <a:endParaRPr lang="en-US" sz="1400" dirty="0"/>
          </a:p>
        </p:txBody>
      </p:sp>
      <p:sp>
        <p:nvSpPr>
          <p:cNvPr id="1168" name="TextBox 1167"/>
          <p:cNvSpPr txBox="1"/>
          <p:nvPr/>
        </p:nvSpPr>
        <p:spPr>
          <a:xfrm>
            <a:off x="9146325" y="1573353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0x2F</a:t>
            </a:r>
            <a:endParaRPr lang="en-US" sz="1400" dirty="0"/>
          </a:p>
        </p:txBody>
      </p:sp>
      <p:sp>
        <p:nvSpPr>
          <p:cNvPr id="1169" name="TextBox 1168"/>
          <p:cNvSpPr txBox="1"/>
          <p:nvPr/>
        </p:nvSpPr>
        <p:spPr>
          <a:xfrm>
            <a:off x="9150423" y="1210066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0x2E</a:t>
            </a:r>
            <a:endParaRPr lang="en-US" sz="1400" dirty="0"/>
          </a:p>
        </p:txBody>
      </p:sp>
      <p:sp>
        <p:nvSpPr>
          <p:cNvPr id="1170" name="TextBox 1169"/>
          <p:cNvSpPr txBox="1"/>
          <p:nvPr/>
        </p:nvSpPr>
        <p:spPr>
          <a:xfrm>
            <a:off x="9146325" y="823066"/>
            <a:ext cx="70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0x2D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1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FIRMWARE TOP LEVEL – MEMORY INTERNAL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45394" y="1258954"/>
            <a:ext cx="10515600" cy="46653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PRAM 64K Byte</a:t>
            </a:r>
          </a:p>
          <a:p>
            <a:r>
              <a:rPr lang="en-US" sz="2400" dirty="0" smtClean="0"/>
              <a:t>ROM 32K Byte</a:t>
            </a:r>
            <a:endParaRPr lang="en-US" sz="2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198256" y="2457123"/>
            <a:ext cx="8659291" cy="3817279"/>
            <a:chOff x="406331" y="2274038"/>
            <a:chExt cx="9315085" cy="3961903"/>
          </a:xfrm>
        </p:grpSpPr>
        <p:grpSp>
          <p:nvGrpSpPr>
            <p:cNvPr id="36" name="Group 35"/>
            <p:cNvGrpSpPr/>
            <p:nvPr/>
          </p:nvGrpSpPr>
          <p:grpSpPr>
            <a:xfrm>
              <a:off x="406331" y="2274038"/>
              <a:ext cx="2875397" cy="3961903"/>
              <a:chOff x="406331" y="2274038"/>
              <a:chExt cx="2875397" cy="396190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47261" y="2328985"/>
                <a:ext cx="1977292" cy="3876496"/>
                <a:chOff x="1047261" y="2328985"/>
                <a:chExt cx="1977292" cy="3876496"/>
              </a:xfrm>
            </p:grpSpPr>
            <p:sp>
              <p:nvSpPr>
                <p:cNvPr id="7" name="Flowchart: Process 6"/>
                <p:cNvSpPr/>
                <p:nvPr/>
              </p:nvSpPr>
              <p:spPr>
                <a:xfrm>
                  <a:off x="1047262" y="2328985"/>
                  <a:ext cx="1977291" cy="484553"/>
                </a:xfrm>
                <a:prstGeom prst="flowChartProcess">
                  <a:avLst/>
                </a:prstGeom>
                <a:noFill/>
                <a:ln w="28575">
                  <a:solidFill>
                    <a:srgbClr val="E11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Common XDATA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Flowchart: Process 9"/>
                <p:cNvSpPr/>
                <p:nvPr/>
              </p:nvSpPr>
              <p:spPr>
                <a:xfrm>
                  <a:off x="1047263" y="2813538"/>
                  <a:ext cx="1977290" cy="484553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PIPE Common REG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Flowchart: Process 10"/>
                <p:cNvSpPr/>
                <p:nvPr/>
              </p:nvSpPr>
              <p:spPr>
                <a:xfrm>
                  <a:off x="1047263" y="3298091"/>
                  <a:ext cx="1977290" cy="484553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Digital Common REG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lowchart: Process 11"/>
                <p:cNvSpPr/>
                <p:nvPr/>
              </p:nvSpPr>
              <p:spPr>
                <a:xfrm>
                  <a:off x="1047263" y="3782644"/>
                  <a:ext cx="1977290" cy="484553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Analog Common REG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Flowchart: Process 12"/>
                <p:cNvSpPr/>
                <p:nvPr/>
              </p:nvSpPr>
              <p:spPr>
                <a:xfrm>
                  <a:off x="1047263" y="4264418"/>
                  <a:ext cx="1977290" cy="484553"/>
                </a:xfrm>
                <a:prstGeom prst="flowChart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E11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Lane XDATA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Flowchart: Process 13"/>
                <p:cNvSpPr/>
                <p:nvPr/>
              </p:nvSpPr>
              <p:spPr>
                <a:xfrm>
                  <a:off x="1047262" y="4755132"/>
                  <a:ext cx="1977290" cy="484553"/>
                </a:xfrm>
                <a:prstGeom prst="flowChart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PIPE Lane REG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Flowchart: Process 14"/>
                <p:cNvSpPr/>
                <p:nvPr/>
              </p:nvSpPr>
              <p:spPr>
                <a:xfrm>
                  <a:off x="1047261" y="5239685"/>
                  <a:ext cx="1977290" cy="484553"/>
                </a:xfrm>
                <a:prstGeom prst="flowChart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Digital Lane REG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Flowchart: Process 15"/>
                <p:cNvSpPr/>
                <p:nvPr/>
              </p:nvSpPr>
              <p:spPr>
                <a:xfrm>
                  <a:off x="1047263" y="5720928"/>
                  <a:ext cx="1977290" cy="484553"/>
                </a:xfrm>
                <a:prstGeom prst="flowChart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Analog Lane REG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4553" y="3978031"/>
                <a:ext cx="257175" cy="2187138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06331" y="2274038"/>
                <a:ext cx="6799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0xFFFF</a:t>
                </a:r>
                <a:endParaRPr 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6331" y="2672859"/>
                <a:ext cx="6639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0xE000</a:t>
                </a:r>
                <a:endParaRPr lang="en-US" sz="11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7999" y="3171799"/>
                <a:ext cx="67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0xC000</a:t>
                </a:r>
                <a:endParaRPr lang="en-US" sz="11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4346" y="3644873"/>
                <a:ext cx="6639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0xA000</a:t>
                </a:r>
                <a:endParaRPr lang="en-US" sz="11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26014" y="4131721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0x8000</a:t>
                </a:r>
                <a:endParaRPr lang="en-US" sz="11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30021" y="4597177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0x6000</a:t>
                </a:r>
                <a:endParaRPr lang="en-US" sz="11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6014" y="5069870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0x4000</a:t>
                </a:r>
                <a:endParaRPr lang="en-US" sz="11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2360" y="5534948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0x2000</a:t>
                </a:r>
                <a:endParaRPr lang="en-US" sz="11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6014" y="5974331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0x0000</a:t>
                </a:r>
                <a:endParaRPr lang="en-US" sz="11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266239" y="4211968"/>
              <a:ext cx="1960403" cy="1973475"/>
              <a:chOff x="3188086" y="4211968"/>
              <a:chExt cx="1960403" cy="1973475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3922731" y="4267197"/>
                <a:ext cx="1225758" cy="1897973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Program RAM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88086" y="4211968"/>
                <a:ext cx="697004" cy="271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0x8000</a:t>
                </a:r>
                <a:endParaRPr lang="en-US" sz="11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15656" y="5913921"/>
                <a:ext cx="697004" cy="271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0x0000</a:t>
                </a:r>
                <a:endParaRPr lang="en-US" sz="1100" dirty="0"/>
              </a:p>
            </p:txBody>
          </p:sp>
        </p:grpSp>
        <p:sp>
          <p:nvSpPr>
            <p:cNvPr id="35" name="Flowchart: Process 34"/>
            <p:cNvSpPr/>
            <p:nvPr/>
          </p:nvSpPr>
          <p:spPr>
            <a:xfrm>
              <a:off x="6192374" y="4267198"/>
              <a:ext cx="1225758" cy="189797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Program ROM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6192374" y="2328985"/>
              <a:ext cx="1216608" cy="193821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EMPTY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2422" y="5903559"/>
              <a:ext cx="697004" cy="271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0x0000</a:t>
              </a:r>
              <a:endParaRPr lang="en-US" sz="11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820532" y="2395951"/>
              <a:ext cx="1900884" cy="3768137"/>
              <a:chOff x="3247349" y="2417306"/>
              <a:chExt cx="1900884" cy="3768137"/>
            </a:xfrm>
          </p:grpSpPr>
          <p:sp>
            <p:nvSpPr>
              <p:cNvPr id="40" name="Flowchart: Process 39"/>
              <p:cNvSpPr/>
              <p:nvPr/>
            </p:nvSpPr>
            <p:spPr>
              <a:xfrm>
                <a:off x="3944993" y="4288552"/>
                <a:ext cx="1203240" cy="1876618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External Program RAM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47349" y="2417306"/>
                <a:ext cx="731492" cy="271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0xFFFF</a:t>
                </a:r>
                <a:endParaRPr lang="en-US" sz="11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58423" y="5913921"/>
                <a:ext cx="697004" cy="271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0x0000</a:t>
                </a:r>
                <a:endParaRPr lang="en-US" sz="1100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471209" y="4193615"/>
              <a:ext cx="697004" cy="271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0x8000</a:t>
              </a:r>
              <a:endParaRPr lang="en-US" sz="11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414" y="4212801"/>
            <a:ext cx="303204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XDATA Lane Registers: </a:t>
            </a:r>
          </a:p>
          <a:p>
            <a:r>
              <a:rPr lang="en-US" sz="1600" dirty="0" smtClean="0"/>
              <a:t>0x6000 – 0x7FFF</a:t>
            </a:r>
          </a:p>
          <a:p>
            <a:r>
              <a:rPr lang="en-US" sz="1600" dirty="0" err="1"/>
              <a:t>SpeedBlock</a:t>
            </a:r>
            <a:r>
              <a:rPr lang="en-US" sz="1600" dirty="0"/>
              <a:t>: 0x6304 – 0x65F4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414" y="2501222"/>
            <a:ext cx="303205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XDATA Common: </a:t>
            </a:r>
          </a:p>
          <a:p>
            <a:r>
              <a:rPr lang="en-US" sz="1600" dirty="0" smtClean="0"/>
              <a:t>0xE600 – 0XFFFF</a:t>
            </a:r>
          </a:p>
          <a:p>
            <a:r>
              <a:rPr lang="en-US" sz="1600" dirty="0" err="1"/>
              <a:t>SpeedBlock</a:t>
            </a:r>
            <a:r>
              <a:rPr lang="en-US" sz="1600" dirty="0"/>
              <a:t>: </a:t>
            </a:r>
            <a:r>
              <a:rPr lang="en-US" sz="1600" dirty="0" smtClean="0"/>
              <a:t>0xE000–0xE5DC</a:t>
            </a:r>
            <a:endParaRPr lang="en-US" sz="1600" dirty="0"/>
          </a:p>
        </p:txBody>
      </p:sp>
      <p:sp>
        <p:nvSpPr>
          <p:cNvPr id="52" name="Flowchart: Process 51"/>
          <p:cNvSpPr/>
          <p:nvPr/>
        </p:nvSpPr>
        <p:spPr>
          <a:xfrm>
            <a:off x="6540939" y="2544480"/>
            <a:ext cx="1139463" cy="182869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 RAM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BANK1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6823" y="2548129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0xFFFF</a:t>
            </a:r>
            <a:endParaRPr lang="en-US" sz="1100" dirty="0"/>
          </a:p>
        </p:txBody>
      </p:sp>
      <p:sp>
        <p:nvSpPr>
          <p:cNvPr id="54" name="Flowchart: Process 53"/>
          <p:cNvSpPr/>
          <p:nvPr/>
        </p:nvSpPr>
        <p:spPr>
          <a:xfrm>
            <a:off x="10747223" y="2569410"/>
            <a:ext cx="1112959" cy="1808114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Program RAM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BANK5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99289" y="4332248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0x8000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563907" y="211497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STC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8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FIRMWARE TOP LEVEL – SEQUENCE (User Manual)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00398375"/>
              </p:ext>
            </p:extLst>
          </p:nvPr>
        </p:nvGraphicFramePr>
        <p:xfrm>
          <a:off x="496477" y="1079258"/>
          <a:ext cx="11199045" cy="2966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5037" y="2166822"/>
            <a:ext cx="264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PIN_DIRECT_ACCESS_EN=1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5037" y="2643792"/>
            <a:ext cx="2537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Starting address:</a:t>
            </a:r>
          </a:p>
          <a:p>
            <a:r>
              <a:rPr lang="en-US" sz="1400" dirty="0" smtClean="0"/>
              <a:t>PIN_PADDR[16:0] = 0x10000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0918" y="2047744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Configure </a:t>
            </a:r>
          </a:p>
          <a:p>
            <a:r>
              <a:rPr lang="en-US" sz="1400" dirty="0" smtClean="0"/>
              <a:t>PMEM_CHECKSUM_EXP[31:0]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93982" y="1903500"/>
            <a:ext cx="2787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</a:t>
            </a:r>
          </a:p>
          <a:p>
            <a:r>
              <a:rPr lang="en-US" sz="1200" dirty="0"/>
              <a:t>&lt;PHY_MODE&gt;_&lt;REFCLK&gt;_CMN.dat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0918" y="3187775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Firmware download successful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0918" y="2617218"/>
            <a:ext cx="27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</a:t>
            </a:r>
          </a:p>
          <a:p>
            <a:r>
              <a:rPr lang="en-US" sz="1400" dirty="0" smtClean="0"/>
              <a:t>PMEM_CHECKSUM_PASS =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693982" y="2729586"/>
            <a:ext cx="2950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</a:t>
            </a:r>
          </a:p>
          <a:p>
            <a:r>
              <a:rPr lang="en-US" sz="1200" dirty="0"/>
              <a:t>&lt;PHY_MODE&gt;_LANE.dat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93982" y="2364225"/>
            <a:ext cx="179247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CHECKSUM_CMN*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693982" y="3212822"/>
            <a:ext cx="18533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CHECKSUM_LANE*</a:t>
            </a: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9698878" y="4014536"/>
            <a:ext cx="857184" cy="600029"/>
            <a:chOff x="6780495" y="1191617"/>
            <a:chExt cx="857184" cy="600029"/>
          </a:xfrm>
        </p:grpSpPr>
        <p:sp>
          <p:nvSpPr>
            <p:cNvPr id="23" name="Right Arrow 22"/>
            <p:cNvSpPr/>
            <p:nvPr/>
          </p:nvSpPr>
          <p:spPr>
            <a:xfrm rot="21598392">
              <a:off x="6780495" y="1191617"/>
              <a:ext cx="857184" cy="600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 rot="21598392">
              <a:off x="6780495" y="1311665"/>
              <a:ext cx="677175" cy="36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633443" y="4792003"/>
            <a:ext cx="2577645" cy="1123200"/>
            <a:chOff x="7993492" y="1116301"/>
            <a:chExt cx="2410036" cy="1123200"/>
          </a:xfrm>
        </p:grpSpPr>
        <p:sp>
          <p:nvSpPr>
            <p:cNvPr id="26" name="Rounded Rectangle 25"/>
            <p:cNvSpPr/>
            <p:nvPr/>
          </p:nvSpPr>
          <p:spPr>
            <a:xfrm>
              <a:off x="7993492" y="1116301"/>
              <a:ext cx="2410036" cy="1123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7993492" y="1116301"/>
              <a:ext cx="2410036" cy="74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84912" rIns="184912" bIns="99060" numCol="1" spcCol="1270" anchor="t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E11E00"/>
                  </a:solidFill>
                </a:rPr>
                <a:t>DOWNLOAD COMPLETED</a:t>
              </a:r>
              <a:endParaRPr lang="en-US" sz="2400" b="1" kern="1200" dirty="0">
                <a:solidFill>
                  <a:srgbClr val="E11E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09424" y="5689599"/>
            <a:ext cx="2860784" cy="593882"/>
            <a:chOff x="375277" y="1763744"/>
            <a:chExt cx="2592259" cy="1689307"/>
          </a:xfrm>
        </p:grpSpPr>
        <p:sp>
          <p:nvSpPr>
            <p:cNvPr id="29" name="Rounded Rectangle 28"/>
            <p:cNvSpPr/>
            <p:nvPr/>
          </p:nvSpPr>
          <p:spPr>
            <a:xfrm>
              <a:off x="375277" y="1763744"/>
              <a:ext cx="2592259" cy="168930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424755" y="1813222"/>
              <a:ext cx="2493303" cy="1590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184912" rIns="184912" bIns="184912" numCol="1" spcCol="1270" anchor="t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600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45587" y="5809234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PIN_DIRECT_ACCESS_EN = 0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55" y="4410820"/>
            <a:ext cx="1721946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CHECKSUM_CMN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208376" y="4718598"/>
            <a:ext cx="4734604" cy="517828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xtBox 33"/>
          <p:cNvSpPr txBox="1"/>
          <p:nvPr/>
        </p:nvSpPr>
        <p:spPr>
          <a:xfrm>
            <a:off x="208376" y="4718597"/>
            <a:ext cx="473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Configure XDATA_MEM_CHECKSUM_EXP_CMN[31:0]</a:t>
            </a:r>
          </a:p>
          <a:p>
            <a:r>
              <a:rPr lang="en-US" sz="1400" dirty="0" smtClean="0"/>
              <a:t>Check XDATA_MEM_CHECKSUM_PASS_CMN=1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355" y="5236531"/>
            <a:ext cx="178286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CHECKSUM_LANE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08375" y="5546868"/>
            <a:ext cx="4734605" cy="571189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TextBox 36"/>
          <p:cNvSpPr txBox="1"/>
          <p:nvPr/>
        </p:nvSpPr>
        <p:spPr>
          <a:xfrm>
            <a:off x="208375" y="5559537"/>
            <a:ext cx="473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Configure XDATA_MEM_CHECKSUM_EXP_LANE[31:0]</a:t>
            </a:r>
          </a:p>
          <a:p>
            <a:r>
              <a:rPr lang="en-US" sz="1400" dirty="0" smtClean="0"/>
              <a:t>Check XDATA_MEM_CHECKSUM_PASS_LANE=1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548923" y="4563219"/>
            <a:ext cx="2071077" cy="1351984"/>
          </a:xfrm>
          <a:prstGeom prst="cloudCallout">
            <a:avLst>
              <a:gd name="adj1" fmla="val -20078"/>
              <a:gd name="adj2" fmla="val 445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*: register dedicated per lane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FIRMWARE TOP LEVEL – SEQUENCE2 (User Manual)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9445886" y="4222016"/>
            <a:ext cx="588246" cy="480224"/>
            <a:chOff x="6780495" y="1191617"/>
            <a:chExt cx="857184" cy="600029"/>
          </a:xfrm>
        </p:grpSpPr>
        <p:sp>
          <p:nvSpPr>
            <p:cNvPr id="23" name="Right Arrow 22"/>
            <p:cNvSpPr/>
            <p:nvPr/>
          </p:nvSpPr>
          <p:spPr>
            <a:xfrm rot="21598392">
              <a:off x="6780495" y="1191617"/>
              <a:ext cx="857184" cy="600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 rot="21598392">
              <a:off x="6780495" y="1311665"/>
              <a:ext cx="677175" cy="36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290672" y="4758337"/>
            <a:ext cx="2898675" cy="1123200"/>
            <a:chOff x="7993492" y="1116301"/>
            <a:chExt cx="2410036" cy="1123200"/>
          </a:xfrm>
        </p:grpSpPr>
        <p:sp>
          <p:nvSpPr>
            <p:cNvPr id="26" name="Rounded Rectangle 25"/>
            <p:cNvSpPr/>
            <p:nvPr/>
          </p:nvSpPr>
          <p:spPr>
            <a:xfrm>
              <a:off x="7993492" y="1116301"/>
              <a:ext cx="2410036" cy="1123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7993492" y="1116301"/>
              <a:ext cx="2410036" cy="74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84912" rIns="184912" bIns="99060" numCol="1" spcCol="1270" anchor="t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rgbClr val="E11E00"/>
                  </a:solidFill>
                </a:rPr>
                <a:t>MONITOR</a:t>
              </a:r>
              <a:endParaRPr lang="en-US" sz="2400" b="1" kern="1200" dirty="0">
                <a:solidFill>
                  <a:srgbClr val="E11E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641752" y="5452649"/>
            <a:ext cx="2860784" cy="593882"/>
            <a:chOff x="375277" y="1763744"/>
            <a:chExt cx="2592259" cy="1689307"/>
          </a:xfrm>
        </p:grpSpPr>
        <p:sp>
          <p:nvSpPr>
            <p:cNvPr id="29" name="Rounded Rectangle 28"/>
            <p:cNvSpPr/>
            <p:nvPr/>
          </p:nvSpPr>
          <p:spPr>
            <a:xfrm>
              <a:off x="375277" y="1763744"/>
              <a:ext cx="2592259" cy="168930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424755" y="1813222"/>
              <a:ext cx="2493303" cy="1590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184912" rIns="184912" bIns="184912" numCol="1" spcCol="1270" anchor="t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600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66028" y="5595701"/>
            <a:ext cx="2884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PIN_PLL_READY_TX*/RX* </a:t>
            </a:r>
            <a:r>
              <a:rPr lang="en-US" sz="1400" dirty="0"/>
              <a:t>= 0x1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52951" y="1132866"/>
            <a:ext cx="2410036" cy="1468799"/>
            <a:chOff x="3567" y="27552"/>
            <a:chExt cx="2410036" cy="1468799"/>
          </a:xfrm>
        </p:grpSpPr>
        <p:sp>
          <p:nvSpPr>
            <p:cNvPr id="39" name="Rounded Rectangle 38"/>
            <p:cNvSpPr/>
            <p:nvPr/>
          </p:nvSpPr>
          <p:spPr>
            <a:xfrm>
              <a:off x="3567" y="27552"/>
              <a:ext cx="2410036" cy="14687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3567" y="27552"/>
              <a:ext cx="2410036" cy="964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E11E00"/>
                  </a:solidFill>
                </a:rPr>
                <a:t>PROGRAM (1)</a:t>
              </a:r>
              <a:endParaRPr lang="en-US" sz="2400" b="1" kern="1200" dirty="0">
                <a:solidFill>
                  <a:srgbClr val="E11E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75415" y="1840507"/>
            <a:ext cx="2565661" cy="2275128"/>
            <a:chOff x="374723" y="901940"/>
            <a:chExt cx="2592259" cy="1935388"/>
          </a:xfrm>
        </p:grpSpPr>
        <p:sp>
          <p:nvSpPr>
            <p:cNvPr id="43" name="Rounded Rectangle 42"/>
            <p:cNvSpPr/>
            <p:nvPr/>
          </p:nvSpPr>
          <p:spPr>
            <a:xfrm>
              <a:off x="374723" y="901940"/>
              <a:ext cx="2592259" cy="19353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431409" y="958626"/>
              <a:ext cx="2478887" cy="1822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808" tIns="241808" rIns="241808" bIns="241808" numCol="1" spcCol="1270" anchor="t" anchorCtr="0">
              <a:noAutofit/>
            </a:bodyPr>
            <a:lstStyle/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400" kern="1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22831" y="1934172"/>
            <a:ext cx="2418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Assert</a:t>
            </a:r>
          </a:p>
          <a:p>
            <a:r>
              <a:rPr lang="en-US" sz="1400" dirty="0" smtClean="0"/>
              <a:t>EN_LANE* = 1</a:t>
            </a:r>
          </a:p>
          <a:p>
            <a:endParaRPr lang="en-US" sz="1400" dirty="0"/>
          </a:p>
          <a:p>
            <a:r>
              <a:rPr lang="en-US" sz="1400" dirty="0" smtClean="0"/>
              <a:t>Program </a:t>
            </a:r>
            <a:endParaRPr lang="en-US" sz="1400" dirty="0"/>
          </a:p>
          <a:p>
            <a:r>
              <a:rPr lang="en-US" sz="1400" dirty="0" smtClean="0"/>
              <a:t>PIN_PHY_MODE</a:t>
            </a:r>
          </a:p>
          <a:p>
            <a:r>
              <a:rPr lang="en-US" sz="1400" dirty="0" smtClean="0"/>
              <a:t>PIN_REFCLK_SEL</a:t>
            </a:r>
          </a:p>
          <a:p>
            <a:r>
              <a:rPr lang="en-US" sz="1400" dirty="0"/>
              <a:t>PIN_REF_FREF_SEL[4:0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PIN_PHY_GEN_TX/RX</a:t>
            </a:r>
          </a:p>
          <a:p>
            <a:r>
              <a:rPr lang="en-US" sz="1400" dirty="0"/>
              <a:t>PHY_GEN_MAX</a:t>
            </a:r>
            <a:endParaRPr lang="en-US" sz="140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4153214" y="1132866"/>
            <a:ext cx="2410036" cy="1468799"/>
            <a:chOff x="3567" y="27552"/>
            <a:chExt cx="2410036" cy="1468799"/>
          </a:xfrm>
        </p:grpSpPr>
        <p:sp>
          <p:nvSpPr>
            <p:cNvPr id="53" name="Rounded Rectangle 52"/>
            <p:cNvSpPr/>
            <p:nvPr/>
          </p:nvSpPr>
          <p:spPr>
            <a:xfrm>
              <a:off x="3567" y="27552"/>
              <a:ext cx="2410036" cy="14687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3567" y="27552"/>
              <a:ext cx="2410036" cy="964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E11E00"/>
                  </a:solidFill>
                </a:rPr>
                <a:t>INITIALIZE</a:t>
              </a:r>
              <a:endParaRPr lang="en-US" sz="2400" b="1" kern="1200" dirty="0">
                <a:solidFill>
                  <a:srgbClr val="E11E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75678" y="1840507"/>
            <a:ext cx="2565661" cy="2275128"/>
            <a:chOff x="374723" y="901940"/>
            <a:chExt cx="2592259" cy="1935388"/>
          </a:xfrm>
        </p:grpSpPr>
        <p:sp>
          <p:nvSpPr>
            <p:cNvPr id="56" name="Rounded Rectangle 55"/>
            <p:cNvSpPr/>
            <p:nvPr/>
          </p:nvSpPr>
          <p:spPr>
            <a:xfrm>
              <a:off x="374723" y="901940"/>
              <a:ext cx="2592259" cy="19353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431409" y="958626"/>
              <a:ext cx="2478887" cy="1822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808" tIns="241808" rIns="241808" bIns="241808" numCol="1" spcCol="1270" anchor="t" anchorCtr="0">
              <a:noAutofit/>
            </a:bodyPr>
            <a:lstStyle/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400" kern="12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723094" y="1934172"/>
            <a:ext cx="24182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keep PIN_TXP* during PHY initialization:</a:t>
            </a:r>
          </a:p>
          <a:p>
            <a:endParaRPr lang="en-US" sz="1400" dirty="0"/>
          </a:p>
          <a:p>
            <a:r>
              <a:rPr lang="en-US" sz="1400" dirty="0" smtClean="0"/>
              <a:t>PIN_TX_IDLE </a:t>
            </a:r>
            <a:r>
              <a:rPr lang="en-US" sz="1400" dirty="0"/>
              <a:t>= 0x1</a:t>
            </a:r>
          </a:p>
          <a:p>
            <a:r>
              <a:rPr lang="en-US" sz="1400" dirty="0"/>
              <a:t>PIN_PU_IVREF = </a:t>
            </a:r>
            <a:r>
              <a:rPr lang="en-US" sz="1400" dirty="0" smtClean="0"/>
              <a:t>0x1</a:t>
            </a:r>
          </a:p>
          <a:p>
            <a:r>
              <a:rPr lang="fr-FR" sz="1400" dirty="0"/>
              <a:t>PIN_PU_PLL = </a:t>
            </a:r>
            <a:r>
              <a:rPr lang="fr-FR" sz="1400" dirty="0" smtClean="0"/>
              <a:t>0x0</a:t>
            </a:r>
          </a:p>
          <a:p>
            <a:r>
              <a:rPr lang="fr-FR" sz="1400" dirty="0" smtClean="0"/>
              <a:t>PIN_PU_RX* </a:t>
            </a:r>
            <a:r>
              <a:rPr lang="fr-FR" sz="1400" dirty="0"/>
              <a:t>= </a:t>
            </a:r>
            <a:r>
              <a:rPr lang="fr-FR" sz="1400" dirty="0" smtClean="0"/>
              <a:t>0x0</a:t>
            </a:r>
          </a:p>
          <a:p>
            <a:r>
              <a:rPr lang="fr-FR" sz="1400" dirty="0" smtClean="0"/>
              <a:t>PIN_PU_TX* </a:t>
            </a:r>
            <a:r>
              <a:rPr lang="fr-FR" sz="1400" dirty="0"/>
              <a:t>= </a:t>
            </a:r>
            <a:r>
              <a:rPr lang="fr-FR" sz="1400" dirty="0" smtClean="0"/>
              <a:t>0x0</a:t>
            </a:r>
            <a:endParaRPr lang="en-US" sz="1400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7868208" y="1142576"/>
            <a:ext cx="2410036" cy="1468799"/>
            <a:chOff x="3567" y="27552"/>
            <a:chExt cx="2410036" cy="1468799"/>
          </a:xfrm>
        </p:grpSpPr>
        <p:sp>
          <p:nvSpPr>
            <p:cNvPr id="60" name="Rounded Rectangle 59"/>
            <p:cNvSpPr/>
            <p:nvPr/>
          </p:nvSpPr>
          <p:spPr>
            <a:xfrm>
              <a:off x="3567" y="27552"/>
              <a:ext cx="2410036" cy="14687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3567" y="27552"/>
              <a:ext cx="2410036" cy="964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E11E00"/>
                  </a:solidFill>
                </a:rPr>
                <a:t>PROGRAM (2)</a:t>
              </a:r>
              <a:endParaRPr lang="en-US" sz="2400" b="1" kern="1200" dirty="0">
                <a:solidFill>
                  <a:srgbClr val="E11E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290672" y="1850217"/>
            <a:ext cx="2565661" cy="2275128"/>
            <a:chOff x="374723" y="901940"/>
            <a:chExt cx="2592259" cy="1935388"/>
          </a:xfrm>
        </p:grpSpPr>
        <p:sp>
          <p:nvSpPr>
            <p:cNvPr id="63" name="Rounded Rectangle 62"/>
            <p:cNvSpPr/>
            <p:nvPr/>
          </p:nvSpPr>
          <p:spPr>
            <a:xfrm>
              <a:off x="374723" y="901940"/>
              <a:ext cx="2592259" cy="19353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431409" y="958626"/>
              <a:ext cx="2478887" cy="1822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808" tIns="241808" rIns="241808" bIns="241808" numCol="1" spcCol="1270" anchor="t" anchorCtr="0">
              <a:noAutofit/>
            </a:bodyPr>
            <a:lstStyle/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400" kern="12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438088" y="1943882"/>
            <a:ext cx="24182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TX/RX_SEL_BITS_LANE </a:t>
            </a:r>
          </a:p>
          <a:p>
            <a:endParaRPr lang="en-US" sz="1400" dirty="0"/>
          </a:p>
          <a:p>
            <a:r>
              <a:rPr lang="en-US" sz="1400" dirty="0" smtClean="0"/>
              <a:t>Assert </a:t>
            </a:r>
          </a:p>
          <a:p>
            <a:r>
              <a:rPr lang="en-US" sz="1400" dirty="0" smtClean="0"/>
              <a:t>MCU_EN_LANE* = 1</a:t>
            </a:r>
          </a:p>
          <a:p>
            <a:endParaRPr lang="en-US" sz="1400" dirty="0" smtClean="0"/>
          </a:p>
          <a:p>
            <a:r>
              <a:rPr lang="fr-FR" sz="1400" dirty="0" smtClean="0"/>
              <a:t>PIN_PU_PLL </a:t>
            </a:r>
            <a:r>
              <a:rPr lang="fr-FR" sz="1400" dirty="0"/>
              <a:t>= </a:t>
            </a:r>
            <a:r>
              <a:rPr lang="fr-FR" sz="1400" dirty="0" smtClean="0"/>
              <a:t>0x1</a:t>
            </a:r>
            <a:endParaRPr lang="fr-FR" sz="1400" dirty="0"/>
          </a:p>
          <a:p>
            <a:r>
              <a:rPr lang="fr-FR" sz="1400" dirty="0" smtClean="0"/>
              <a:t>PIN_PU_RX* </a:t>
            </a:r>
            <a:r>
              <a:rPr lang="fr-FR" sz="1400" dirty="0"/>
              <a:t>= </a:t>
            </a:r>
            <a:r>
              <a:rPr lang="fr-FR" sz="1400" dirty="0" smtClean="0"/>
              <a:t>0x1</a:t>
            </a:r>
            <a:endParaRPr lang="fr-FR" sz="1400" dirty="0"/>
          </a:p>
          <a:p>
            <a:r>
              <a:rPr lang="fr-FR" sz="1400" dirty="0" smtClean="0"/>
              <a:t>PIN_PU_TX* </a:t>
            </a:r>
            <a:r>
              <a:rPr lang="fr-FR" sz="1400" dirty="0"/>
              <a:t>= </a:t>
            </a:r>
            <a:r>
              <a:rPr lang="fr-FR" sz="1400" dirty="0" smtClean="0"/>
              <a:t>0x1</a:t>
            </a:r>
            <a:endParaRPr lang="en-US" sz="1400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480672" y="4763712"/>
            <a:ext cx="2898675" cy="1123200"/>
            <a:chOff x="7993492" y="1116301"/>
            <a:chExt cx="2410036" cy="1123200"/>
          </a:xfrm>
        </p:grpSpPr>
        <p:sp>
          <p:nvSpPr>
            <p:cNvPr id="74" name="Rounded Rectangle 73"/>
            <p:cNvSpPr/>
            <p:nvPr/>
          </p:nvSpPr>
          <p:spPr>
            <a:xfrm>
              <a:off x="7993492" y="1116301"/>
              <a:ext cx="2410036" cy="1123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ounded Rectangle 4"/>
            <p:cNvSpPr/>
            <p:nvPr/>
          </p:nvSpPr>
          <p:spPr>
            <a:xfrm>
              <a:off x="7993492" y="1116301"/>
              <a:ext cx="2410036" cy="74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84912" rIns="184912" bIns="99060" numCol="1" spcCol="1270" anchor="t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rgbClr val="E11E00"/>
                  </a:solidFill>
                </a:rPr>
                <a:t>PROGRAM (3)</a:t>
              </a:r>
              <a:endParaRPr lang="en-US" sz="2400" b="1" kern="1200" dirty="0">
                <a:solidFill>
                  <a:srgbClr val="E11E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31752" y="5458024"/>
            <a:ext cx="2860784" cy="593882"/>
            <a:chOff x="375277" y="1763744"/>
            <a:chExt cx="2592259" cy="1689307"/>
          </a:xfrm>
        </p:grpSpPr>
        <p:sp>
          <p:nvSpPr>
            <p:cNvPr id="77" name="Rounded Rectangle 76"/>
            <p:cNvSpPr/>
            <p:nvPr/>
          </p:nvSpPr>
          <p:spPr>
            <a:xfrm>
              <a:off x="375277" y="1763744"/>
              <a:ext cx="2592259" cy="168930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Rounded Rectangle 4"/>
            <p:cNvSpPr/>
            <p:nvPr/>
          </p:nvSpPr>
          <p:spPr>
            <a:xfrm>
              <a:off x="424755" y="1813222"/>
              <a:ext cx="2493303" cy="1590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184912" rIns="184912" bIns="184912" numCol="1" spcCol="1270" anchor="t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600" kern="12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856028" y="5601076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PIN_TX_IDLE = 0</a:t>
            </a:r>
            <a:endParaRPr lang="en-US" sz="14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463745" y="4758337"/>
            <a:ext cx="2898675" cy="1123200"/>
            <a:chOff x="7993492" y="1116301"/>
            <a:chExt cx="2410036" cy="1123200"/>
          </a:xfrm>
        </p:grpSpPr>
        <p:sp>
          <p:nvSpPr>
            <p:cNvPr id="81" name="Rounded Rectangle 80"/>
            <p:cNvSpPr/>
            <p:nvPr/>
          </p:nvSpPr>
          <p:spPr>
            <a:xfrm>
              <a:off x="7993492" y="1116301"/>
              <a:ext cx="2410036" cy="1123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7993492" y="1116301"/>
              <a:ext cx="2410036" cy="74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84912" rIns="184912" bIns="99060" numCol="1" spcCol="1270" anchor="t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rgbClr val="E11E00"/>
                  </a:solidFill>
                </a:rPr>
                <a:t>NORMAL MODE</a:t>
              </a:r>
              <a:endParaRPr lang="en-US" sz="2400" b="1" kern="1200" dirty="0">
                <a:solidFill>
                  <a:srgbClr val="E11E0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14825" y="5452649"/>
            <a:ext cx="2860784" cy="819658"/>
            <a:chOff x="375277" y="1763744"/>
            <a:chExt cx="2592259" cy="1689307"/>
          </a:xfrm>
        </p:grpSpPr>
        <p:sp>
          <p:nvSpPr>
            <p:cNvPr id="84" name="Rounded Rectangle 83"/>
            <p:cNvSpPr/>
            <p:nvPr/>
          </p:nvSpPr>
          <p:spPr>
            <a:xfrm>
              <a:off x="375277" y="1763744"/>
              <a:ext cx="2592259" cy="168930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Rounded Rectangle 4"/>
            <p:cNvSpPr/>
            <p:nvPr/>
          </p:nvSpPr>
          <p:spPr>
            <a:xfrm>
              <a:off x="424755" y="1813222"/>
              <a:ext cx="2493303" cy="1590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184912" rIns="184912" bIns="184912" numCol="1" spcCol="1270" anchor="t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600" kern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39101" y="5595701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Toggle PIN_RX_INIT* 0 -&gt; 1 -&gt; 0</a:t>
            </a:r>
          </a:p>
          <a:p>
            <a:r>
              <a:rPr lang="en-US" sz="1400" dirty="0" smtClean="0"/>
              <a:t>Monitor PIN_RX_INIT_DONE* = 1</a:t>
            </a:r>
            <a:endParaRPr lang="en-US" sz="1400" dirty="0"/>
          </a:p>
        </p:txBody>
      </p:sp>
      <p:grpSp>
        <p:nvGrpSpPr>
          <p:cNvPr id="87" name="Group 86"/>
          <p:cNvGrpSpPr/>
          <p:nvPr/>
        </p:nvGrpSpPr>
        <p:grpSpPr>
          <a:xfrm rot="10800000">
            <a:off x="7488846" y="4936393"/>
            <a:ext cx="588246" cy="480224"/>
            <a:chOff x="6780495" y="1191617"/>
            <a:chExt cx="857184" cy="600029"/>
          </a:xfrm>
        </p:grpSpPr>
        <p:sp>
          <p:nvSpPr>
            <p:cNvPr id="88" name="Right Arrow 87"/>
            <p:cNvSpPr/>
            <p:nvPr/>
          </p:nvSpPr>
          <p:spPr>
            <a:xfrm rot="21598392">
              <a:off x="6780495" y="1191617"/>
              <a:ext cx="857184" cy="600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ight Arrow 4"/>
            <p:cNvSpPr/>
            <p:nvPr/>
          </p:nvSpPr>
          <p:spPr>
            <a:xfrm rot="21598392">
              <a:off x="6780495" y="1311665"/>
              <a:ext cx="677175" cy="36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</p:grpSp>
      <p:grpSp>
        <p:nvGrpSpPr>
          <p:cNvPr id="90" name="Group 89"/>
          <p:cNvGrpSpPr/>
          <p:nvPr/>
        </p:nvGrpSpPr>
        <p:grpSpPr>
          <a:xfrm rot="10800000">
            <a:off x="3623938" y="4944583"/>
            <a:ext cx="588246" cy="480224"/>
            <a:chOff x="6780495" y="1191617"/>
            <a:chExt cx="857184" cy="600029"/>
          </a:xfrm>
        </p:grpSpPr>
        <p:sp>
          <p:nvSpPr>
            <p:cNvPr id="91" name="Right Arrow 90"/>
            <p:cNvSpPr/>
            <p:nvPr/>
          </p:nvSpPr>
          <p:spPr>
            <a:xfrm rot="21598392">
              <a:off x="6780495" y="1191617"/>
              <a:ext cx="857184" cy="600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ight Arrow 4"/>
            <p:cNvSpPr/>
            <p:nvPr/>
          </p:nvSpPr>
          <p:spPr>
            <a:xfrm rot="21598392">
              <a:off x="6780495" y="1311665"/>
              <a:ext cx="677175" cy="36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75294" y="1396751"/>
            <a:ext cx="588246" cy="480224"/>
            <a:chOff x="6780495" y="1191617"/>
            <a:chExt cx="857184" cy="600029"/>
          </a:xfrm>
        </p:grpSpPr>
        <p:sp>
          <p:nvSpPr>
            <p:cNvPr id="94" name="Right Arrow 93"/>
            <p:cNvSpPr/>
            <p:nvPr/>
          </p:nvSpPr>
          <p:spPr>
            <a:xfrm rot="21598392">
              <a:off x="6780495" y="1191617"/>
              <a:ext cx="857184" cy="600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Right Arrow 4"/>
            <p:cNvSpPr/>
            <p:nvPr/>
          </p:nvSpPr>
          <p:spPr>
            <a:xfrm rot="21598392">
              <a:off x="6780495" y="1311665"/>
              <a:ext cx="677175" cy="36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95996" y="1329186"/>
            <a:ext cx="588246" cy="480224"/>
            <a:chOff x="6780495" y="1191617"/>
            <a:chExt cx="857184" cy="600029"/>
          </a:xfrm>
        </p:grpSpPr>
        <p:sp>
          <p:nvSpPr>
            <p:cNvPr id="97" name="Right Arrow 96"/>
            <p:cNvSpPr/>
            <p:nvPr/>
          </p:nvSpPr>
          <p:spPr>
            <a:xfrm rot="21598392">
              <a:off x="6780495" y="1191617"/>
              <a:ext cx="857184" cy="6000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Right Arrow 4"/>
            <p:cNvSpPr/>
            <p:nvPr/>
          </p:nvSpPr>
          <p:spPr>
            <a:xfrm rot="21598392">
              <a:off x="6780495" y="1311665"/>
              <a:ext cx="677175" cy="36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274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FIRMWARE TOP LEVEL – SEQUENCE in Summary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Power-On Sequence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2" y="2171938"/>
            <a:ext cx="9097475" cy="2571196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1547262" y="3384062"/>
            <a:ext cx="1774276" cy="367323"/>
          </a:xfrm>
          <a:prstGeom prst="flowChartProcess">
            <a:avLst/>
          </a:prstGeom>
          <a:noFill/>
          <a:ln w="28575"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CALIBRATION – BLOCK DIAGRAM (1) - INTERNAL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216"/>
            <a:ext cx="12192000" cy="30924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373989" y="4522002"/>
            <a:ext cx="0" cy="7363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64658" y="5258377"/>
            <a:ext cx="89093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4658" y="5258377"/>
            <a:ext cx="0" cy="5097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89482" y="5979229"/>
            <a:ext cx="2624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COMPHY_28G CAL_TOP SPEC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3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CALIBRATION – BLOCK DIAGRAM </a:t>
            </a:r>
            <a:r>
              <a:rPr lang="en-US" b="1" dirty="0" smtClean="0"/>
              <a:t>(2) - INTERNAL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2" y="1749406"/>
            <a:ext cx="10289255" cy="356957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45394" y="1448474"/>
            <a:ext cx="0" cy="16264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5394" y="3074973"/>
            <a:ext cx="5059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482" y="5979229"/>
            <a:ext cx="2624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COMPHY_28G CAL_TOP SPEC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72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CALIBRATION – BLOCK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5394" y="1918677"/>
            <a:ext cx="1383323" cy="83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 START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8068" y="2043723"/>
            <a:ext cx="1490784" cy="586153"/>
          </a:xfrm>
          <a:prstGeom prst="rect">
            <a:avLst/>
          </a:prstGeom>
          <a:noFill/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Process 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3739" y="1586525"/>
            <a:ext cx="1490784" cy="1492855"/>
          </a:xfrm>
          <a:prstGeom prst="rect">
            <a:avLst/>
          </a:prstGeom>
          <a:noFill/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 Cal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</a:rPr>
              <a:t>LCPLL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</a:rPr>
              <a:t>RING PLL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032" y="1223520"/>
            <a:ext cx="3559909" cy="2809218"/>
          </a:xfrm>
          <a:prstGeom prst="rect">
            <a:avLst/>
          </a:prstGeom>
          <a:solidFill>
            <a:srgbClr val="666666"/>
          </a:solidFill>
          <a:ln w="28575"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73816" y="1375920"/>
            <a:ext cx="3559909" cy="2805311"/>
          </a:xfrm>
          <a:prstGeom prst="rect">
            <a:avLst/>
          </a:prstGeom>
          <a:solidFill>
            <a:srgbClr val="666666"/>
          </a:solidFill>
          <a:ln w="28575"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3600" y="1546619"/>
            <a:ext cx="3559909" cy="2814366"/>
          </a:xfrm>
          <a:prstGeom prst="rect">
            <a:avLst/>
          </a:prstGeom>
          <a:solidFill>
            <a:srgbClr val="666666"/>
          </a:solidFill>
          <a:ln w="28575"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53384" y="1750647"/>
            <a:ext cx="3559909" cy="2797907"/>
          </a:xfrm>
          <a:prstGeom prst="rect">
            <a:avLst/>
          </a:prstGeom>
          <a:solidFill>
            <a:srgbClr val="666666"/>
          </a:solidFill>
          <a:ln w="28575"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3600" y="2047631"/>
            <a:ext cx="1490784" cy="586153"/>
          </a:xfrm>
          <a:prstGeom prst="rect">
            <a:avLst/>
          </a:prstGeom>
          <a:solidFill>
            <a:schemeClr val="bg1"/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TxDetect</a:t>
            </a:r>
            <a:r>
              <a:rPr lang="en-US" dirty="0" smtClean="0">
                <a:solidFill>
                  <a:schemeClr val="tx1"/>
                </a:solidFill>
              </a:rPr>
              <a:t> 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98793" y="2043722"/>
            <a:ext cx="1490784" cy="586153"/>
          </a:xfrm>
          <a:prstGeom prst="rect">
            <a:avLst/>
          </a:prstGeom>
          <a:solidFill>
            <a:schemeClr val="bg1"/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Align90 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3600" y="2840480"/>
            <a:ext cx="1490784" cy="586153"/>
          </a:xfrm>
          <a:prstGeom prst="rect">
            <a:avLst/>
          </a:prstGeom>
          <a:solidFill>
            <a:schemeClr val="bg1"/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EOM 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98793" y="2833903"/>
            <a:ext cx="1490784" cy="586153"/>
          </a:xfrm>
          <a:prstGeom prst="rect">
            <a:avLst/>
          </a:prstGeom>
          <a:solidFill>
            <a:schemeClr val="bg1"/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DCC 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600" y="3660684"/>
            <a:ext cx="1490784" cy="586153"/>
          </a:xfrm>
          <a:prstGeom prst="rect">
            <a:avLst/>
          </a:prstGeom>
          <a:solidFill>
            <a:schemeClr val="bg1"/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Squelch 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98793" y="3656060"/>
            <a:ext cx="1490784" cy="586153"/>
          </a:xfrm>
          <a:prstGeom prst="rect">
            <a:avLst/>
          </a:prstGeom>
          <a:solidFill>
            <a:schemeClr val="bg1"/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Sampler 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80898" y="121719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24800" y="5243126"/>
            <a:ext cx="1722316" cy="586153"/>
          </a:xfrm>
          <a:prstGeom prst="rect">
            <a:avLst/>
          </a:prstGeom>
          <a:noFill/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Impedance 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89577" y="5060052"/>
            <a:ext cx="1383323" cy="83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 DONE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72063" y="2080812"/>
            <a:ext cx="452659" cy="529526"/>
            <a:chOff x="2330227" y="1376976"/>
            <a:chExt cx="452659" cy="529526"/>
          </a:xfrm>
        </p:grpSpPr>
        <p:sp>
          <p:nvSpPr>
            <p:cNvPr id="23" name="Right Arrow 22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09966" y="2076109"/>
            <a:ext cx="452659" cy="529526"/>
            <a:chOff x="2330227" y="1376976"/>
            <a:chExt cx="452659" cy="529526"/>
          </a:xfrm>
        </p:grpSpPr>
        <p:sp>
          <p:nvSpPr>
            <p:cNvPr id="26" name="Right Arrow 25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55637" y="2091731"/>
            <a:ext cx="1063554" cy="529526"/>
            <a:chOff x="2330227" y="1376976"/>
            <a:chExt cx="452659" cy="529526"/>
          </a:xfrm>
        </p:grpSpPr>
        <p:sp>
          <p:nvSpPr>
            <p:cNvPr id="29" name="Right Arrow 28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8513703" y="4618068"/>
            <a:ext cx="531777" cy="529526"/>
            <a:chOff x="2330227" y="1376976"/>
            <a:chExt cx="452659" cy="529526"/>
          </a:xfrm>
        </p:grpSpPr>
        <p:sp>
          <p:nvSpPr>
            <p:cNvPr id="32" name="Right Arrow 31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726885" y="5234489"/>
            <a:ext cx="452659" cy="529526"/>
            <a:chOff x="2330227" y="1376976"/>
            <a:chExt cx="452659" cy="529526"/>
          </a:xfrm>
        </p:grpSpPr>
        <p:sp>
          <p:nvSpPr>
            <p:cNvPr id="35" name="Right Arrow 34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14063" y="3776170"/>
            <a:ext cx="3400181" cy="530084"/>
            <a:chOff x="1614" y="704894"/>
            <a:chExt cx="1665194" cy="629602"/>
          </a:xfrm>
        </p:grpSpPr>
        <p:sp>
          <p:nvSpPr>
            <p:cNvPr id="38" name="Rectangle 37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CONTINUOUS CALIBRATION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90156"/>
              </p:ext>
            </p:extLst>
          </p:nvPr>
        </p:nvGraphicFramePr>
        <p:xfrm>
          <a:off x="1814063" y="4166235"/>
          <a:ext cx="3400181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0181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Temperature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PLL Amplitude Calibration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PLL DCC Calibration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Ring PLL Calibration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DLL Calibration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TXDCC/RXDCC Calibration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Align90 Calibration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Detect Calibration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CALIBRATION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5721" y="2903357"/>
            <a:ext cx="5681784" cy="530084"/>
            <a:chOff x="1614" y="704894"/>
            <a:chExt cx="1665194" cy="629602"/>
          </a:xfrm>
        </p:grpSpPr>
        <p:sp>
          <p:nvSpPr>
            <p:cNvPr id="19" name="Rectangle 18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Process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23209"/>
              </p:ext>
            </p:extLst>
          </p:nvPr>
        </p:nvGraphicFramePr>
        <p:xfrm>
          <a:off x="265717" y="3315687"/>
          <a:ext cx="5681787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0158"/>
                <a:gridCol w="554892"/>
                <a:gridCol w="3016737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process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ANA_PROCESS_VALUE[3:0]</a:t>
                      </a:r>
                      <a:endParaRPr lang="en-US" sz="1400" b="0" i="0" u="none" strike="noStrike" kern="1200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</a:rPr>
                        <a:t>Result of process calibration to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</a:rPr>
                        <a:t> analog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CAL_PROC_SUBSS[7:0]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 Threshold  SUBSS[4:0].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CAL_PROC_SS2TT[7:0]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 Threshold  SS2TT[4:0].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CAL_PROC_TT2FF[7:0]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 Threshold  TT2FF[4:0].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process_cal_done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Calibration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 flag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process_cal_pass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Calibration pass flag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056923" y="1273624"/>
            <a:ext cx="5869354" cy="530084"/>
            <a:chOff x="1614" y="704894"/>
            <a:chExt cx="1665194" cy="629602"/>
          </a:xfrm>
        </p:grpSpPr>
        <p:sp>
          <p:nvSpPr>
            <p:cNvPr id="22" name="Rectangle 21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Impedance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82885"/>
              </p:ext>
            </p:extLst>
          </p:nvPr>
        </p:nvGraphicFramePr>
        <p:xfrm>
          <a:off x="6056923" y="1685954"/>
          <a:ext cx="5869354" cy="4196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415"/>
                <a:gridCol w="440436"/>
                <a:gridCol w="3287503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tximp_cal_ext_en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impedance calibration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rximp_cal_ext_en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Rx impedance calibration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vth_tximpcal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[2:0]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impedance threshold value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vth_rximpcal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[2:0]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Rx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impedance threshold value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IMPCAL_RX_LANE[4:0]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Rx impedance calibration result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for different lanes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cal_tximp_tunep0_lane[7:0]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impedance calibration result for PMOS side. Thermal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cal_tximp_tunep_lane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impedance calibration result for PMOS side.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cal_tximp_tunen0_lane[7:0]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impedance calibration result for NMOS side. Thermal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cal_tximp_tunen_lane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impedance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result for NMOS side.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ana_cmn_impcal_out_rd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Analog ANA_CMN_IMPCAL_OUT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rximp_cal_done_lane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Impedance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tximp_cal_done_lane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Impedance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rximp_cal_pass_lane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Impedance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tximp_cal_pass_lane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Impedance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5394" y="1623658"/>
            <a:ext cx="298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Black: firmware registers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Orange: </a:t>
            </a:r>
            <a:r>
              <a:rPr lang="en-US" dirty="0" smtClean="0"/>
              <a:t>digital registers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Blue: </a:t>
            </a:r>
            <a:r>
              <a:rPr lang="en-US" dirty="0" smtClean="0"/>
              <a:t>analog registers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5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5394" y="1183660"/>
            <a:ext cx="3220022" cy="886467"/>
            <a:chOff x="1930" y="863685"/>
            <a:chExt cx="2172587" cy="753025"/>
          </a:xfrm>
        </p:grpSpPr>
        <p:sp>
          <p:nvSpPr>
            <p:cNvPr id="8" name="Rectangle 7"/>
            <p:cNvSpPr/>
            <p:nvPr/>
          </p:nvSpPr>
          <p:spPr>
            <a:xfrm>
              <a:off x="1930" y="863685"/>
              <a:ext cx="2172587" cy="40827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b="1" dirty="0" smtClean="0"/>
                <a:t>Firmware Top Level</a:t>
              </a:r>
              <a:endParaRPr lang="en-US" sz="2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30" y="863685"/>
              <a:ext cx="1882564" cy="753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142240" rIns="248920" bIns="14224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394" y="1743236"/>
            <a:ext cx="3220022" cy="2337439"/>
            <a:chOff x="1930" y="1560379"/>
            <a:chExt cx="1882564" cy="1593530"/>
          </a:xfr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grpSpPr>
        <p:sp>
          <p:nvSpPr>
            <p:cNvPr id="11" name="Rectangle 10"/>
            <p:cNvSpPr/>
            <p:nvPr/>
          </p:nvSpPr>
          <p:spPr>
            <a:xfrm>
              <a:off x="1930" y="1560379"/>
              <a:ext cx="1882564" cy="1537199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930" y="1616710"/>
              <a:ext cx="1882564" cy="15371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690" tIns="186690" rIns="248920" bIns="28003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40677" y="1906789"/>
            <a:ext cx="2571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Block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Flow </a:t>
            </a:r>
            <a:r>
              <a:rPr lang="en-US" sz="2400" dirty="0" smtClean="0">
                <a:latin typeface="Calibri" panose="020F0502020204030204" pitchFamily="34" charset="0"/>
              </a:rPr>
              <a:t>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MCU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Memory</a:t>
            </a:r>
            <a:endParaRPr lang="en-US" sz="24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Sequence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96067" y="1926310"/>
            <a:ext cx="3220022" cy="886467"/>
            <a:chOff x="1930" y="863685"/>
            <a:chExt cx="2172587" cy="753025"/>
          </a:xfrm>
        </p:grpSpPr>
        <p:sp>
          <p:nvSpPr>
            <p:cNvPr id="16" name="Rectangle 15"/>
            <p:cNvSpPr/>
            <p:nvPr/>
          </p:nvSpPr>
          <p:spPr>
            <a:xfrm>
              <a:off x="1930" y="863685"/>
              <a:ext cx="2172587" cy="40827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b="1" dirty="0" smtClean="0"/>
                <a:t>Calibration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30" y="863685"/>
              <a:ext cx="1882564" cy="753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142240" rIns="248920" bIns="14224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96067" y="2485887"/>
            <a:ext cx="3220022" cy="2251790"/>
            <a:chOff x="1930" y="1560379"/>
            <a:chExt cx="1882564" cy="1593530"/>
          </a:xfr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grpSpPr>
        <p:sp>
          <p:nvSpPr>
            <p:cNvPr id="19" name="Rectangle 18"/>
            <p:cNvSpPr/>
            <p:nvPr/>
          </p:nvSpPr>
          <p:spPr>
            <a:xfrm>
              <a:off x="1930" y="1560379"/>
              <a:ext cx="1882564" cy="1537199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1930" y="1616710"/>
              <a:ext cx="1882564" cy="15371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690" tIns="186690" rIns="248920" bIns="28003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491350" y="2649439"/>
            <a:ext cx="2965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Block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Related Registers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315332" y="811252"/>
            <a:ext cx="3220022" cy="886467"/>
            <a:chOff x="1930" y="863685"/>
            <a:chExt cx="2172587" cy="753025"/>
          </a:xfrm>
        </p:grpSpPr>
        <p:sp>
          <p:nvSpPr>
            <p:cNvPr id="23" name="Rectangle 22"/>
            <p:cNvSpPr/>
            <p:nvPr/>
          </p:nvSpPr>
          <p:spPr>
            <a:xfrm>
              <a:off x="1930" y="863685"/>
              <a:ext cx="2172587" cy="40827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b="1" dirty="0" smtClean="0"/>
                <a:t>Power Management</a:t>
              </a:r>
              <a:endParaRPr lang="en-US" sz="24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30" y="863685"/>
              <a:ext cx="1882564" cy="753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142240" rIns="248920" bIns="14224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15332" y="1370829"/>
            <a:ext cx="3220022" cy="2183756"/>
            <a:chOff x="1930" y="1560379"/>
            <a:chExt cx="1882564" cy="1593530"/>
          </a:xfr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grpSpPr>
        <p:sp>
          <p:nvSpPr>
            <p:cNvPr id="26" name="Rectangle 25"/>
            <p:cNvSpPr/>
            <p:nvPr/>
          </p:nvSpPr>
          <p:spPr>
            <a:xfrm>
              <a:off x="1930" y="1560379"/>
              <a:ext cx="1882564" cy="1537199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930" y="1616710"/>
              <a:ext cx="1882564" cy="15371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690" tIns="186690" rIns="248920" bIns="28003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5010615" y="1534381"/>
            <a:ext cx="32551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</a:rPr>
              <a:t>PCIe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PM Diagram</a:t>
            </a:r>
            <a:endParaRPr lang="en-US" sz="24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</a:rPr>
              <a:t>PCIe</a:t>
            </a:r>
            <a:r>
              <a:rPr lang="en-US" sz="2400" dirty="0">
                <a:latin typeface="Calibri" panose="020F0502020204030204" pitchFamily="34" charset="0"/>
              </a:rPr>
              <a:t> PM </a:t>
            </a:r>
            <a:r>
              <a:rPr lang="en-US" sz="2400" dirty="0" smtClean="0">
                <a:latin typeface="Calibri" panose="020F0502020204030204" pitchFamily="34" charset="0"/>
              </a:rPr>
              <a:t>Controls</a:t>
            </a:r>
            <a:endParaRPr lang="en-US" sz="24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SAS/SATA PM Controls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41767" y="1474034"/>
            <a:ext cx="3220022" cy="886467"/>
            <a:chOff x="1930" y="863685"/>
            <a:chExt cx="2172587" cy="753025"/>
          </a:xfrm>
        </p:grpSpPr>
        <p:sp>
          <p:nvSpPr>
            <p:cNvPr id="30" name="Rectangle 29"/>
            <p:cNvSpPr/>
            <p:nvPr/>
          </p:nvSpPr>
          <p:spPr>
            <a:xfrm>
              <a:off x="1930" y="863685"/>
              <a:ext cx="2172587" cy="40827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b="1" dirty="0" smtClean="0"/>
                <a:t>Training</a:t>
              </a:r>
              <a:endParaRPr lang="en-US" sz="24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30" y="863685"/>
              <a:ext cx="1882564" cy="753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142240" rIns="248920" bIns="14224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41767" y="2033610"/>
            <a:ext cx="3220022" cy="2046947"/>
            <a:chOff x="1930" y="1560379"/>
            <a:chExt cx="1882564" cy="1593530"/>
          </a:xfr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grpSpPr>
        <p:sp>
          <p:nvSpPr>
            <p:cNvPr id="33" name="Rectangle 32"/>
            <p:cNvSpPr/>
            <p:nvPr/>
          </p:nvSpPr>
          <p:spPr>
            <a:xfrm>
              <a:off x="1930" y="1560379"/>
              <a:ext cx="1882564" cy="1537199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930" y="1616710"/>
              <a:ext cx="1882564" cy="15371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690" tIns="186690" rIns="248920" bIns="28003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7537050" y="2197163"/>
            <a:ext cx="3415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Block </a:t>
            </a:r>
            <a:r>
              <a:rPr lang="en-US" sz="2400" dirty="0" smtClean="0">
                <a:latin typeface="Calibri" panose="020F0502020204030204" pitchFamily="34" charset="0"/>
              </a:rPr>
              <a:t>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Flow 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Timing Diagram</a:t>
            </a:r>
            <a:endParaRPr lang="en-US" sz="24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Related Registers</a:t>
            </a:r>
            <a:endParaRPr lang="en-US" sz="2400" dirty="0">
              <a:latin typeface="Calibri" panose="020F050202020403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195267" y="3180188"/>
            <a:ext cx="3220022" cy="1058262"/>
            <a:chOff x="195" y="863685"/>
            <a:chExt cx="2172587" cy="898959"/>
          </a:xfrm>
        </p:grpSpPr>
        <p:sp>
          <p:nvSpPr>
            <p:cNvPr id="43" name="Rectangle 42"/>
            <p:cNvSpPr/>
            <p:nvPr/>
          </p:nvSpPr>
          <p:spPr>
            <a:xfrm>
              <a:off x="195" y="1354365"/>
              <a:ext cx="2172587" cy="40827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b="1" dirty="0" smtClean="0"/>
                <a:t>COMMAND IF</a:t>
              </a:r>
              <a:endParaRPr lang="en-US" sz="24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30" y="863685"/>
              <a:ext cx="1882564" cy="753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142240" rIns="248920" bIns="14224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197838" y="4309155"/>
            <a:ext cx="3220022" cy="2000190"/>
            <a:chOff x="1930" y="1560379"/>
            <a:chExt cx="1882564" cy="1593530"/>
          </a:xfr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grpSpPr>
        <p:sp>
          <p:nvSpPr>
            <p:cNvPr id="46" name="Rectangle 45"/>
            <p:cNvSpPr/>
            <p:nvPr/>
          </p:nvSpPr>
          <p:spPr>
            <a:xfrm>
              <a:off x="1930" y="1560379"/>
              <a:ext cx="1882564" cy="1537199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1930" y="1616710"/>
              <a:ext cx="1882564" cy="15371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690" tIns="186690" rIns="248920" bIns="28003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500" kern="120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893121" y="4409513"/>
            <a:ext cx="3459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IF Signals</a:t>
            </a:r>
            <a:endParaRPr lang="en-US" sz="24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APTA Command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</a:rPr>
              <a:t>Tx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Command </a:t>
            </a:r>
            <a:r>
              <a:rPr lang="en-US" sz="2400" dirty="0" smtClean="0">
                <a:latin typeface="Calibri" panose="020F0502020204030204" pitchFamily="34" charset="0"/>
              </a:rPr>
              <a:t>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Rx Command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Cal Command Table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CALIBRATION – RELATED REGISTERS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3476260" y="5641775"/>
            <a:ext cx="2557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925EFB-78D4-1C49-A3EC-813D1B9DEA27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0264" y="918047"/>
            <a:ext cx="5853722" cy="530084"/>
            <a:chOff x="1614" y="704894"/>
            <a:chExt cx="1665194" cy="629602"/>
          </a:xfrm>
        </p:grpSpPr>
        <p:sp>
          <p:nvSpPr>
            <p:cNvPr id="12" name="Rectangle 11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PLL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38647"/>
              </p:ext>
            </p:extLst>
          </p:nvPr>
        </p:nvGraphicFramePr>
        <p:xfrm>
          <a:off x="180264" y="1330377"/>
          <a:ext cx="5853723" cy="4874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7364"/>
                <a:gridCol w="422544"/>
                <a:gridCol w="3563815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pll_temp_cal_ext_en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PLL temperature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pll_cal_ext_en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PLL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53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plldcc_cal_ext_en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PLL DCC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ring_pll_cal_ext_en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Ring PLL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pll_temp_cal_cont_en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Temperature calibration continuous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pllamp_cal_cont_en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AMP calibration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plldcc_cal_cont_en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DCC calibration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PLL_SPEED_RING[4:0]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Ring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PLL speed selection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PLL_SLLP_DAC_COARSE_RING[3:0] 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 VDDVCO coarse tuning 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PLL_SLLP_DAC_FINE_RING[10:0]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 VDDVCO fine tuning 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lcvco_dac_msb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[2:0]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MSB of VCO swing amplitude. Higher value means larger amplitude. 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lcvco_dac_lsb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lccap_usb</a:t>
                      </a:r>
                      <a:endParaRPr lang="en-US" sz="1400" b="0" i="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Control the capacitance of LC tank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 VCO frequency</a:t>
                      </a:r>
                      <a:endParaRPr lang="en-US" sz="140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lccap_msb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[3:0]</a:t>
                      </a:r>
                      <a:endParaRPr lang="en-US" sz="1400" b="0" i="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lccap_lsb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[4:0]</a:t>
                      </a:r>
                      <a:endParaRPr lang="en-US" sz="1400" b="0" i="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tempc_dac_sel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[7:0]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Tempc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DAC selection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tempc_mux_sel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[3:0]</a:t>
                      </a:r>
                      <a:endParaRPr lang="en-US" sz="1400" b="0" i="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Tempc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mux</a:t>
                      </a:r>
                      <a:r>
                        <a:rPr lang="en-US" sz="14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selection</a:t>
                      </a:r>
                      <a:endParaRPr lang="en-US" sz="140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tempc_mux_hold_sel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[3:0]</a:t>
                      </a:r>
                      <a:endParaRPr lang="en-US" sz="1400" b="0" i="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Tempc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hold selection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0" name="Slide Number Placeholder 4"/>
          <p:cNvSpPr txBox="1">
            <a:spLocks/>
          </p:cNvSpPr>
          <p:nvPr/>
        </p:nvSpPr>
        <p:spPr>
          <a:xfrm>
            <a:off x="9417769" y="5629507"/>
            <a:ext cx="2557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925EFB-78D4-1C49-A3EC-813D1B9DEA27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121773" y="905779"/>
            <a:ext cx="5853722" cy="530084"/>
            <a:chOff x="1614" y="704894"/>
            <a:chExt cx="1665194" cy="629602"/>
          </a:xfrm>
        </p:grpSpPr>
        <p:sp>
          <p:nvSpPr>
            <p:cNvPr id="22" name="Rectangle 21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PLL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2244"/>
              </p:ext>
            </p:extLst>
          </p:nvPr>
        </p:nvGraphicFramePr>
        <p:xfrm>
          <a:off x="6121773" y="1318109"/>
          <a:ext cx="5853723" cy="488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308"/>
                <a:gridCol w="406400"/>
                <a:gridCol w="3402015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pll_refdiv_ring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[3:0]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PLL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reference divider dividing ratio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.</a:t>
                      </a:r>
                      <a:endParaRPr lang="en-US" sz="14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 panose="020F050202020403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Ring PLL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reference clock divider ratio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.</a:t>
                      </a:r>
                      <a:endParaRPr lang="en-US" sz="14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 panose="020F0502020204030204" pitchFamily="34" charset="0"/>
                        <a:sym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refdiv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pll_fbdiv_ring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[9:8]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Control the feedback clock frequency </a:t>
                      </a:r>
                      <a:endParaRPr lang="en-US" sz="14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 panose="020F0502020204030204" pitchFamily="34" charset="0"/>
                        <a:sym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fbdiv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[9:0] 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pll_lpf_r1_sel_ring[2:0]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Resistor of low-pass filter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pll_lpfr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[1:0]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icp_ring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[3:0]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Control the charge pump current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icp_lc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[4:0]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>
                          <a:solidFill>
                            <a:srgbClr val="FF3300"/>
                          </a:solidFill>
                          <a:latin typeface="Calibri" panose="020F0502020204030204" pitchFamily="34" charset="0"/>
                        </a:rPr>
                        <a:t>ANA_FBCK_SEL_RING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3300"/>
                          </a:solidFill>
                          <a:latin typeface="Calibri" panose="020F0502020204030204" pitchFamily="34" charset="0"/>
                        </a:rPr>
                        <a:t>Choose whether the signal before or after PI will go FBDIV.</a:t>
                      </a:r>
                      <a:r>
                        <a:rPr lang="en-US" sz="1400" baseline="0" dirty="0" smtClean="0">
                          <a:solidFill>
                            <a:srgbClr val="FF33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F3300"/>
                          </a:solidFill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Setting to 0 means PI OFF, FBDIV needs to be set as 4 times as when it’s set to 1</a:t>
                      </a:r>
                      <a:endParaRPr lang="en-US" sz="1400" b="0" i="0" u="none" strike="noStrike" dirty="0" smtClean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>
                          <a:solidFill>
                            <a:srgbClr val="FF3300"/>
                          </a:solidFill>
                          <a:latin typeface="Calibri" panose="020F0502020204030204" pitchFamily="34" charset="0"/>
                        </a:rPr>
                        <a:t>ANA_FBCK_SEL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pll_amp_cal_done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Calibration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 flag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pll_temp_cal_done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Calibration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 flag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pll_cal_done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calibration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 done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plldcc_cal_done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DCC calibration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 done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pll_cal_ring_done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 PLL calibration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 done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pll_cal_ring_pass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 PLL Calibration Pass Indicator.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plldcc_cal_pass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DCC calibration pass indicator. 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pll_amp_cal_pass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amplitude calibration pass indicator. 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pll_temp_cal_pass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temperature calibration pass indicator.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pll_cal_pass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PLL calibration pass indicator.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3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CALIBRATION – RELATED REGISTERS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0682" y="1155870"/>
            <a:ext cx="5720860" cy="530084"/>
            <a:chOff x="1614" y="704894"/>
            <a:chExt cx="1665194" cy="629602"/>
          </a:xfrm>
        </p:grpSpPr>
        <p:sp>
          <p:nvSpPr>
            <p:cNvPr id="46" name="Rectangle 45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err="1" smtClean="0">
                  <a:solidFill>
                    <a:srgbClr val="E11E00"/>
                  </a:solidFill>
                </a:rPr>
                <a:t>Tx</a:t>
              </a:r>
              <a:r>
                <a:rPr lang="en-US" b="1" dirty="0" smtClean="0">
                  <a:solidFill>
                    <a:srgbClr val="E11E00"/>
                  </a:solidFill>
                </a:rPr>
                <a:t> DCC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86426"/>
              </p:ext>
            </p:extLst>
          </p:nvPr>
        </p:nvGraphicFramePr>
        <p:xfrm>
          <a:off x="140682" y="1570476"/>
          <a:ext cx="5720861" cy="423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6954"/>
                <a:gridCol w="375134"/>
                <a:gridCol w="3438773"/>
              </a:tblGrid>
              <a:tr h="229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5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txdcc_cal_ext_en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TxDCC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188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txdcc_pdiv_cal_ext_en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Bypass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TxDCC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post divider calibration</a:t>
                      </a:r>
                    </a:p>
                  </a:txBody>
                  <a:tcPr marL="9525" marR="9525" marT="9525" marB="0" anchor="b"/>
                </a:tc>
              </a:tr>
              <a:tr h="22912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txdcc_cnt_lane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[5:0]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Correction code in binary code format. Bit[5] is sign bit. If bit[5]=1, the value is positive.</a:t>
                      </a:r>
                    </a:p>
                  </a:txBody>
                  <a:tcPr marL="9525" marR="9525" marT="9525" marB="0" anchor="b"/>
                </a:tc>
              </a:tr>
              <a:tr h="22912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txdcccal_pdiv_cnt_lane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[5:0]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post divider correction code in binary code format.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2912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txdcc_cal_cont_en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DCC Calibration Continuous Enable</a:t>
                      </a:r>
                    </a:p>
                  </a:txBody>
                  <a:tcPr marL="9525" marR="9525" marT="9525" marB="0" anchor="b"/>
                </a:tc>
              </a:tr>
              <a:tr h="22912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txdcc_pdiv_cal_cont_en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DCC Post Divider Calibration Continuous Enable</a:t>
                      </a:r>
                    </a:p>
                  </a:txBody>
                  <a:tcPr marL="9525" marR="9525" marT="9525" marB="0" anchor="b"/>
                </a:tc>
              </a:tr>
              <a:tr h="22912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ana_trx_txdcc_dn_rd_lane</a:t>
                      </a:r>
                      <a:endParaRPr lang="en-US" sz="1400" b="0" i="0" u="none" strike="noStrike" kern="1200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DCC DN flag signal indicating duty cycle, shared for TX E2C/DCC and post divider DCC.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0: duty cycle&lt;50%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1: duty cycle&gt;50%</a:t>
                      </a:r>
                    </a:p>
                  </a:txBody>
                  <a:tcPr marL="9525" marR="9525" marT="9525" marB="0" anchor="b"/>
                </a:tc>
              </a:tr>
              <a:tr h="244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txdcc_pdiv_cal_done_lane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DCC Post Divider calibration done indicator.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txdcc_cal_done_lane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DCC calibration done indicator.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1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txdcc_pdiv_cal_pass_lane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TXDCC post divider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txdcc_cal_pass_lane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DCC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986585" y="674659"/>
            <a:ext cx="5978769" cy="530084"/>
            <a:chOff x="1614" y="704894"/>
            <a:chExt cx="1665194" cy="629602"/>
          </a:xfrm>
        </p:grpSpPr>
        <p:sp>
          <p:nvSpPr>
            <p:cNvPr id="18" name="Rectangle 17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Rx DCC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88309"/>
              </p:ext>
            </p:extLst>
          </p:nvPr>
        </p:nvGraphicFramePr>
        <p:xfrm>
          <a:off x="5986585" y="1101738"/>
          <a:ext cx="5978768" cy="528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637"/>
                <a:gridCol w="343219"/>
                <a:gridCol w="3421912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rxdcc_eom_cal_ext_en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Bypass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RxDCC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EOM calibration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rxdcc_data_cal_ext_en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Bypass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RxDCC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data calibration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rxdcc_dll_cal_ext_en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Bypass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RxDCC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DLL calibration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rxdcc_eomclk_lane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[5:0]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EOM clock DCC code in binary format. Bit[5] is sign bit. If bit[5]=1, the value is positive.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rxdcc_dllclk_lane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[5:0]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DLL Input clock DCC code in binary format. Bit[5] is sign bit. If bit[5]=1, the value is positive.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rxdcc_dataclk_lane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[5:0]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DATA clock DCC code in binary code format. Bit[5] is sign bit. If bit[5]=1, the value is positive.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rxdcc_dll_cal_cont_en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DCC Center Calibration Continuous Enable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rxdcc_data_cal_cont_en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DCC Center Calibration Continuous Enable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rxdcc_eom_cal_cont_en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DCC EOM Calibration Continuous Enable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</a:rPr>
                        <a:t>ana_trx_txdcc_dn_rd_lane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flag signal indicating duty cycle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0: duty cycle&lt;50%	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1: duty cycle&gt;50%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rxdcc_eom_cal_done_lane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DCC EOM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rxdcc_data_cal_done_lane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DCC Center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rxdcc_dll_cal_done_lane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DCC DLL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rxdcc_eom_cal_pass_lane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DCC EOM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rxdcc_data_cal_pass_lane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DCC Center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rxdcc_dll_cal_pass_lane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DCC DLL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CALIBRATION – RELATED REGISTERS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7908" y="1296672"/>
            <a:ext cx="5611692" cy="530084"/>
            <a:chOff x="1614" y="704894"/>
            <a:chExt cx="1665194" cy="629602"/>
          </a:xfrm>
        </p:grpSpPr>
        <p:sp>
          <p:nvSpPr>
            <p:cNvPr id="7" name="Rectangle 6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Align90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48243"/>
              </p:ext>
            </p:extLst>
          </p:nvPr>
        </p:nvGraphicFramePr>
        <p:xfrm>
          <a:off x="257908" y="1712342"/>
          <a:ext cx="5611692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1030"/>
                <a:gridCol w="516367"/>
                <a:gridCol w="2984295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rxalign90_cal_ext_en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Bypass Rx align90 calibration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align90_cmp_offset_lane[3:0]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Comparator offset calibration code.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State machine sweep this during the comparator calibration to cancel the inherent offset.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ALIGN90_REF_LANE[5:0]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Selection for phase shift. Control from the DSP side.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ALIGN90_REF will change when align 90 or phase selection happen, ALIGN90_REF is controlled by the DSP  side.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align90_gm_lane[2:0]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 Gm Strength of Phase Shifter.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align90_dac_lane[5:0]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 Gate Bias Voltage of Phase Shifter.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align90_8g_en_lane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ALIGN90_8G_EN=0, do not cover 8GHz frequency for align90 delay module, work for PLL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freq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10GHz~14GHz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ALIGN90_8G_EN=1, align90 delay module work for PLL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feq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8GHz~12.5GHz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056924" y="1296672"/>
            <a:ext cx="5904521" cy="530084"/>
            <a:chOff x="1614" y="704894"/>
            <a:chExt cx="1665194" cy="629602"/>
          </a:xfrm>
        </p:grpSpPr>
        <p:sp>
          <p:nvSpPr>
            <p:cNvPr id="11" name="Rectangle 10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Align90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49034"/>
              </p:ext>
            </p:extLst>
          </p:nvPr>
        </p:nvGraphicFramePr>
        <p:xfrm>
          <a:off x="6056924" y="1716715"/>
          <a:ext cx="5904522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014"/>
                <a:gridCol w="429602"/>
                <a:gridCol w="323190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align90_cal_cont_en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Align90 calibration continuous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align90_comp_cal_done_lane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Align90 comparator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rxalign90_cal_done_lane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Align90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align90_tracking_pass_lane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Align90 phase shifter tracking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align90_comp_pass_lane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Align90 comparator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rxalign90_cal_pass_lane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Align90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CALIBRATION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433" y="1117321"/>
            <a:ext cx="5463025" cy="559933"/>
            <a:chOff x="1614" y="704894"/>
            <a:chExt cx="1665194" cy="629602"/>
          </a:xfrm>
        </p:grpSpPr>
        <p:sp>
          <p:nvSpPr>
            <p:cNvPr id="14" name="Rectangle 13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Squelch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43363"/>
              </p:ext>
            </p:extLst>
          </p:nvPr>
        </p:nvGraphicFramePr>
        <p:xfrm>
          <a:off x="117154" y="1529652"/>
          <a:ext cx="5451304" cy="269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301"/>
                <a:gridCol w="389725"/>
                <a:gridCol w="3224278"/>
              </a:tblGrid>
              <a:tr h="235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4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sq_cal_ext_en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 external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5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sq_offset_lane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[4:0]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Squelch Offset Calibration Results.</a:t>
                      </a:r>
                    </a:p>
                    <a:p>
                      <a:pPr marL="4572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This field shows the squelch offset calibration results.</a:t>
                      </a:r>
                    </a:p>
                  </a:txBody>
                  <a:tcPr marL="9525" marR="9525" marT="9525" marB="0" anchor="b"/>
                </a:tc>
              </a:tr>
              <a:tr h="2354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sq_refthr_lane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Squelch Detector Threshold Setting </a:t>
                      </a: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Vpp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Single Ended</a:t>
                      </a:r>
                    </a:p>
                  </a:txBody>
                  <a:tcPr marL="9525" marR="9525" marT="9525" marB="0" anchor="b"/>
                </a:tc>
              </a:tr>
              <a:tr h="2354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sq_thresh_lane</a:t>
                      </a:r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[5:0]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 Threshold Calibration Results.</a:t>
                      </a:r>
                    </a:p>
                  </a:txBody>
                  <a:tcPr marL="9525" marR="9525" marT="9525" marB="0" anchor="b"/>
                </a:tc>
              </a:tr>
              <a:tr h="2354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</a:rPr>
                        <a:t>PIN_RX_SQ_OUT_RD_LANE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 Analog Portion Rx </a:t>
                      </a:r>
                      <a:r>
                        <a:rPr lang="en-US" sz="1400" kern="1200" dirty="0" err="1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</a:t>
                      </a:r>
                      <a:r>
                        <a:rPr lang="en-US" sz="1400" kern="1200" dirty="0" smtClean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Output Read.</a:t>
                      </a:r>
                    </a:p>
                  </a:txBody>
                  <a:tcPr marL="9525" marR="9525" marT="9525" marB="0" anchor="ctr"/>
                </a:tc>
              </a:tr>
              <a:tr h="2354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sq_cal_done_lane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Squelch Calibration Done.</a:t>
                      </a:r>
                    </a:p>
                  </a:txBody>
                  <a:tcPr marL="9525" marR="9525" marT="9525" marB="0" anchor="b"/>
                </a:tc>
              </a:tr>
              <a:tr h="2354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sq_cal_pass_lane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Squelch Calibration Pass.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64918"/>
              </p:ext>
            </p:extLst>
          </p:nvPr>
        </p:nvGraphicFramePr>
        <p:xfrm>
          <a:off x="5681785" y="1546487"/>
          <a:ext cx="6346091" cy="4766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209"/>
                <a:gridCol w="372391"/>
                <a:gridCol w="3704491"/>
              </a:tblGrid>
              <a:tr h="204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73443"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smplr_cal_sel_lane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[2:0]</a:t>
                      </a:r>
                      <a:endParaRPr lang="en-US" sz="140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Selects which sampler to calibrate. Depends on F1 polarity.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Set DFE_F1_POL_EN_D/S = 1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000 &amp; F1_POL_D=0 : Calibrate Even Data F1N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000 &amp; F1_POL_D=1 : Calibrate Even Data F1P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001 &amp; F1_POL_S=0 : Calibrate Even Slicer F1N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001 &amp; F1_POL_S=1 : Calibrate Even Slicer F1P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010: Even Edge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011 &amp; F1_POL_D=0 : Calibrate Odd Data F1N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011 &amp; F1_POL_D=1 : Calibrate Odd Data F1P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100 &amp; F1_POL_S=0 : Calibrate Odd Slicer F1N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100 &amp; F1_POL_S=1 : Calibrate Odd Slicer F1P Sampler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101: Odd Edge Sampler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84158" y="1117320"/>
            <a:ext cx="6343718" cy="559933"/>
            <a:chOff x="1614" y="704894"/>
            <a:chExt cx="1665194" cy="629602"/>
          </a:xfrm>
        </p:grpSpPr>
        <p:sp>
          <p:nvSpPr>
            <p:cNvPr id="27" name="Rectangle 26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Sampler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23985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CALIBRATION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209265" y="977607"/>
            <a:ext cx="5747923" cy="530084"/>
            <a:chOff x="1614" y="704894"/>
            <a:chExt cx="1665194" cy="629602"/>
          </a:xfrm>
        </p:grpSpPr>
        <p:sp>
          <p:nvSpPr>
            <p:cNvPr id="18" name="Rectangle 17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Sampler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3031"/>
              </p:ext>
            </p:extLst>
          </p:nvPr>
        </p:nvGraphicFramePr>
        <p:xfrm>
          <a:off x="180966" y="1370588"/>
          <a:ext cx="5777147" cy="4775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139"/>
                <a:gridCol w="428557"/>
                <a:gridCol w="2980451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sampler_cal_ext_en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 external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ofst_f1p_sign_d_e_lane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ofst_f1p_pos_d_e_lane[4:0]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ofst_f1p_neg_d_e_lane[4:0]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ofst_f1n_sign_d_e_lane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ofst_f1n_pos_d_e_lane[4:0]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ofst_f1n_neg_d_e_lane[4:0]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80967" y="977607"/>
            <a:ext cx="5777146" cy="530084"/>
            <a:chOff x="1614" y="704894"/>
            <a:chExt cx="1665194" cy="629602"/>
          </a:xfrm>
        </p:grpSpPr>
        <p:sp>
          <p:nvSpPr>
            <p:cNvPr id="25" name="Rectangle 24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Sampler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9926"/>
              </p:ext>
            </p:extLst>
          </p:nvPr>
        </p:nvGraphicFramePr>
        <p:xfrm>
          <a:off x="6209265" y="1373834"/>
          <a:ext cx="5747923" cy="4552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5129"/>
                <a:gridCol w="399840"/>
                <a:gridCol w="2922954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ofst_f1p_sign_d_o_lane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ofst_f1p_pos_d_o_lane[4:0]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ofst_f1p_neg_d_o_lane[4:0]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ofst_f1n_sign_d_o_lane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 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ofst_f1n_pos_d_o_lane[4:0]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 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ofst_f1n_neg_d_o_lane[4:0]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 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38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CALIBRATION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209265" y="977607"/>
            <a:ext cx="5747923" cy="530084"/>
            <a:chOff x="1614" y="704894"/>
            <a:chExt cx="1665194" cy="629602"/>
          </a:xfrm>
        </p:grpSpPr>
        <p:sp>
          <p:nvSpPr>
            <p:cNvPr id="18" name="Rectangle 17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Sampler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65780"/>
              </p:ext>
            </p:extLst>
          </p:nvPr>
        </p:nvGraphicFramePr>
        <p:xfrm>
          <a:off x="180966" y="1370588"/>
          <a:ext cx="5777147" cy="4552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139"/>
                <a:gridCol w="444187"/>
                <a:gridCol w="2964821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ofst_f1p_sign_s_e_lane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ofst_f1p_pos_s_e_lane[4:0]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ofst_f1p_neg_s_e_lane[4:0]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ofst_f1n_sign_s_e_lane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ofst_f1n_pos_s_e_lane[4:0]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ofst_f1n_neg_s_e_lane[4:0]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OFST_F1N_D_E[6:0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80967" y="977607"/>
            <a:ext cx="5777146" cy="530084"/>
            <a:chOff x="1614" y="704894"/>
            <a:chExt cx="1665194" cy="629602"/>
          </a:xfrm>
        </p:grpSpPr>
        <p:sp>
          <p:nvSpPr>
            <p:cNvPr id="25" name="Rectangle 24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Sampler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31627"/>
              </p:ext>
            </p:extLst>
          </p:nvPr>
        </p:nvGraphicFramePr>
        <p:xfrm>
          <a:off x="6209265" y="1373834"/>
          <a:ext cx="5747923" cy="4636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5129"/>
                <a:gridCol w="399840"/>
                <a:gridCol w="2922954"/>
              </a:tblGrid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3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ofst_f1p_sign_s_o_lane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7348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ofst_f1p_pos_s_o_lane[4:0]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7348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ofst_f1p_neg_s_o_lane[4:0]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OFST_F1P_D_O[6:0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7348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ofst_f1n_sign_s_o_lane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 </a:t>
                      </a:r>
                    </a:p>
                  </a:txBody>
                  <a:tcPr marL="68580" marR="68580" marT="0" marB="0" anchor="ctr"/>
                </a:tc>
              </a:tr>
              <a:tr h="7348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ofst_f1n_pos_s_o_lane[4:0]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 </a:t>
                      </a:r>
                    </a:p>
                  </a:txBody>
                  <a:tcPr marL="68580" marR="68580" marT="0" marB="0" anchor="ctr"/>
                </a:tc>
              </a:tr>
              <a:tr h="7348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ofst_f1n_neg_s_o_lane[4:0]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Controls offset for odd F1N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slicer sampler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Decode from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OFST_F1N_D_O[6:0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 in digital 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CALIBRATION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209265" y="977607"/>
            <a:ext cx="5747923" cy="530084"/>
            <a:chOff x="1614" y="704894"/>
            <a:chExt cx="1665194" cy="629602"/>
          </a:xfrm>
        </p:grpSpPr>
        <p:sp>
          <p:nvSpPr>
            <p:cNvPr id="18" name="Rectangle 17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Sampler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26121"/>
              </p:ext>
            </p:extLst>
          </p:nvPr>
        </p:nvGraphicFramePr>
        <p:xfrm>
          <a:off x="180966" y="1370588"/>
          <a:ext cx="5777147" cy="4552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139"/>
                <a:gridCol w="389480"/>
                <a:gridCol w="301952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ofst_edge_sign_e_lane</a:t>
                      </a:r>
                      <a:endParaRPr lang="en-US" sz="140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Controls offset for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even edge sampler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Decode from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OFST_EDGE_E[6:0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ofst_edge_pos_e_lane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[4:0]</a:t>
                      </a:r>
                      <a:endParaRPr lang="en-US" sz="140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Controls offset for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even edge sampler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Decode from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OFST_EDGE_E [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6:0]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ofst_edge_neg_e_lane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[4:0]</a:t>
                      </a:r>
                      <a:endParaRPr lang="en-US" sz="140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Controls offset for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even edge sampler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Decode from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OFST_EDGE_E6:0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ofst_edge_sign_o_lane</a:t>
                      </a:r>
                      <a:endParaRPr lang="en-US" sz="140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Controls offset for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odd edge sampler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Decode from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OFST_EDGE_O[6:0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ofst_edge_pos_o_lane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[4:0]</a:t>
                      </a:r>
                      <a:endParaRPr lang="en-US" sz="140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Controls offset for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odd edge sampler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Decode from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OFST_EDGE_O[6:0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ofst_edge_neg_o_lane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[4:0]</a:t>
                      </a:r>
                      <a:endParaRPr lang="en-US" sz="140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Controls offset for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odd edge sampler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Decode from 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OFST_EDGE_O[6:0</a:t>
                      </a:r>
                      <a:r>
                        <a:rPr 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 in digital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80967" y="977607"/>
            <a:ext cx="5777146" cy="530084"/>
            <a:chOff x="1614" y="704894"/>
            <a:chExt cx="1665194" cy="629602"/>
          </a:xfrm>
        </p:grpSpPr>
        <p:sp>
          <p:nvSpPr>
            <p:cNvPr id="25" name="Rectangle 24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Sampler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88922"/>
              </p:ext>
            </p:extLst>
          </p:nvPr>
        </p:nvGraphicFramePr>
        <p:xfrm>
          <a:off x="6209266" y="1373834"/>
          <a:ext cx="574792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1934"/>
                <a:gridCol w="359508"/>
                <a:gridCol w="326648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4572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ofst_res_lane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[1:0]</a:t>
                      </a:r>
                      <a:endParaRPr lang="en-US" sz="140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Changes the sampler offset resolution per step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00: 2mV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01: 2.5mV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10: 3mV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11: 4mV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sampler_res_cal_done_lane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 resolution calibration done.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sampler_cal_done_lane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 calibration done.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sampler_cal_pass_lane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Sampler Calibration Pass Indicator.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CALIBRATION – RELATED REGISTERS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4810" y="1215050"/>
            <a:ext cx="5900514" cy="530084"/>
            <a:chOff x="1614" y="704894"/>
            <a:chExt cx="1665194" cy="629602"/>
          </a:xfrm>
        </p:grpSpPr>
        <p:sp>
          <p:nvSpPr>
            <p:cNvPr id="7" name="Rectangle 6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DLL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52315"/>
              </p:ext>
            </p:extLst>
          </p:nvPr>
        </p:nvGraphicFramePr>
        <p:xfrm>
          <a:off x="134810" y="1627380"/>
          <a:ext cx="5900515" cy="413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7128"/>
                <a:gridCol w="437662"/>
                <a:gridCol w="2885725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eom_dll_cal_ext_en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EOM DLL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rxdll_cal_ext_en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Rx DLL calibration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dll_cmp_offset_lane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DAC Current Control.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This field controls the strength of the DAC current to compensate for the DLL Comparator offset.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dll_freq_sel_lane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[2:0]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From the speed</a:t>
                      </a:r>
                      <a:r>
                        <a:rPr lang="en-US" sz="1400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table, </a:t>
                      </a:r>
                      <a:endParaRPr lang="en-US" sz="1400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111: 16GHz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110: 14GHz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110: 12.5GHz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100: 10.3GHz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000: 8GHz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dll_gmsel_lane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[2:0]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Transconductance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(Gm) Strength Control of DLL.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SELLV_RXDLL_CH0/1/2/3[5:0]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Voltage Reference for Slave Regulator of Rx DLL Channel 0/1/2/3.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SELLV_RXEOMDLL_CH0/1/2/3[5:0]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Voltage Reference for Slave Regulator of Rx EOM DLL Channel 0/1/2/3.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166439" y="1210621"/>
            <a:ext cx="5900514" cy="530084"/>
            <a:chOff x="1614" y="704894"/>
            <a:chExt cx="1665194" cy="629602"/>
          </a:xfrm>
        </p:grpSpPr>
        <p:sp>
          <p:nvSpPr>
            <p:cNvPr id="15" name="Rectangle 14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DLL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2133"/>
              </p:ext>
            </p:extLst>
          </p:nvPr>
        </p:nvGraphicFramePr>
        <p:xfrm>
          <a:off x="6166439" y="1622951"/>
          <a:ext cx="5900515" cy="4613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7623"/>
                <a:gridCol w="406400"/>
                <a:gridCol w="3196492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eom_dll_cal_cont_en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EOM DLL continuous calibration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rxdll_cal_cont_en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DLL continuous calibration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vref_vddadll_half_sel</a:t>
                      </a:r>
                      <a:r>
                        <a:rPr lang="en-US" sz="14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Reference voltage that is half of the DLL supply voltage , used to calibrate Gm with the temperature input: </a:t>
                      </a:r>
                    </a:p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4'b0000 --&gt; 360mV		</a:t>
                      </a:r>
                    </a:p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4'b0001 --&gt; 370mV		</a:t>
                      </a:r>
                    </a:p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...			</a:t>
                      </a:r>
                    </a:p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4'b1110 --&gt; 500mV		</a:t>
                      </a:r>
                    </a:p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4'b1111 --&gt; 510mV </a:t>
                      </a:r>
                      <a:endParaRPr lang="en-US" sz="1400" b="0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dll_eom_vdata_cal_done_lane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EOM VDATA calibration done.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dll_eom_gm_cal_done_lane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EOM Gm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dll_vdata_cal_done_lane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VDATA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dll_gm_cal_done_lane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Gm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dll_comp_cal_done_lane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comparator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dll_eom_vdata_cal_pass_lane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EOM VDATA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dll_eom_gm_cal_pass_lane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EOM Gm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dll_vdata_cal_pass_lane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VDATA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dll_gm_cal_pass_lane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Gm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dll_comp_cal_pass_lane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DLL Comparator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7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CALIBRATION – RELATED REGISTERS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26644" y="1088875"/>
            <a:ext cx="5689602" cy="530084"/>
            <a:chOff x="1614" y="704894"/>
            <a:chExt cx="1665194" cy="629602"/>
          </a:xfrm>
        </p:grpSpPr>
        <p:sp>
          <p:nvSpPr>
            <p:cNvPr id="11" name="Rectangle 10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VDD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47598"/>
              </p:ext>
            </p:extLst>
          </p:nvPr>
        </p:nvGraphicFramePr>
        <p:xfrm>
          <a:off x="226645" y="1501205"/>
          <a:ext cx="5689601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2783"/>
                <a:gridCol w="420852"/>
                <a:gridCol w="294596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txclk_vdd_cal_ext_en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Clock VDD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txdata_vdd_cal_ext_en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VDD calibration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txpre_vdd_cal_ext_en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Pre-Driver VDD calibration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rxdclk_vdd_cal_ext_en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Rx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Clock VDD calibration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rxeomclk_vdd_cal_ext_en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Rx EOM Clock VDD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rxsmplr_vdd_cal_ext_en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Rx Sampler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VDD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vdd_cal_ext_en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VDD calibration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sellv_txclk_ch0/1/2/3[3:0]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 clock voltage regulator control value. Unsigned binary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sellv_txdata_ch0/1/2/3[3:0]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 data voltage regulator control value. Unsigned binary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sellv_txpre_ch0/1/2/3[3:0]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 pre-driver voltage regulator control value. Unsigned binary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sellv_rxeomclk_ch0/1/2/3[3:0]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EOM clock routing voltage regulator control value. Unsigned binary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sellv_rxdataclk_ch0/1/2/3[3:0]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data clock voltage regulator control value. Unsigned binary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sellv_rxsampelr_ch0/1/2/3[3:0]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 sampler voltage regulator control value . Unsigned binary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076461" y="1088575"/>
            <a:ext cx="5789138" cy="530084"/>
            <a:chOff x="1614" y="704894"/>
            <a:chExt cx="1665194" cy="629602"/>
          </a:xfrm>
        </p:grpSpPr>
        <p:sp>
          <p:nvSpPr>
            <p:cNvPr id="15" name="Rectangle 14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VDD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87346"/>
              </p:ext>
            </p:extLst>
          </p:nvPr>
        </p:nvGraphicFramePr>
        <p:xfrm>
          <a:off x="6076461" y="1500905"/>
          <a:ext cx="5789138" cy="434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5383"/>
                <a:gridCol w="465079"/>
                <a:gridCol w="326867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vref_vddacal_sel</a:t>
                      </a: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[2:0]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Voltage Reference for VDDA Calibration:.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3'b000: 440 mV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3'b001: 450 mV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3'b010: 460 mV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3'b011: 470 mV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3'b100: 475 mV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3'b101: 480 mV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3'b110: 490 mV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3'b111: 500 mV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txclk_vdd_cal_cont_en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TxClk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VDD calibration continuous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txdata_vdd_cal_cont_en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TxDATA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VDD calibration continuous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txpre_vdd_cal_cont_en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 Pre-Driver VDD calibration continuous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rxdclk_vdd_cal_cont_en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data clock VDD calibration continuous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rxeomclk_vdd_cal_cont_en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EOM clock VDD calibration continuous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rxsmplr_vdd_cal_cont_en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sampler VDD calibration continuous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9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CALIBRATION – RELATED REGISTERS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29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4268" y="1613994"/>
            <a:ext cx="5463607" cy="530084"/>
            <a:chOff x="1614" y="704894"/>
            <a:chExt cx="1665194" cy="629602"/>
          </a:xfrm>
        </p:grpSpPr>
        <p:sp>
          <p:nvSpPr>
            <p:cNvPr id="11" name="Rectangle 10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VDD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4793"/>
              </p:ext>
            </p:extLst>
          </p:nvPr>
        </p:nvGraphicFramePr>
        <p:xfrm>
          <a:off x="294268" y="2001383"/>
          <a:ext cx="5463607" cy="372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373"/>
                <a:gridCol w="359878"/>
                <a:gridCol w="295935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vdd_cal_done_lane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 done indicator.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dd_cal_pass_lane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sellv_rxsampler_pass_lane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Rxsampler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sellv_rxeomclk_pass_lane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Sellv_Rxeomclk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sellv_rxdataclk_pass_lane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Sellv_Rxdataclk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sellv_rxintp_pass_lane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Sellv_Rxintp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sellv_txpre_pass_lane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Sellv_Txpre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sellv_txdata_pass_lane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Sellv_Txdata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sellv_txclk_pass_lane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VDD Calibration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Sellv_Txclk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889963" y="1613994"/>
            <a:ext cx="5988515" cy="530084"/>
            <a:chOff x="1614" y="704894"/>
            <a:chExt cx="1665194" cy="629602"/>
          </a:xfrm>
        </p:grpSpPr>
        <p:sp>
          <p:nvSpPr>
            <p:cNvPr id="15" name="Rectangle 14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err="1" smtClean="0">
                  <a:solidFill>
                    <a:srgbClr val="E11E00"/>
                  </a:solidFill>
                </a:rPr>
                <a:t>TxDetect</a:t>
              </a:r>
              <a:r>
                <a:rPr lang="en-US" b="1" dirty="0" smtClean="0">
                  <a:solidFill>
                    <a:srgbClr val="E11E00"/>
                  </a:solidFill>
                </a:rPr>
                <a:t> Calibration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380"/>
              </p:ext>
            </p:extLst>
          </p:nvPr>
        </p:nvGraphicFramePr>
        <p:xfrm>
          <a:off x="5901685" y="2026324"/>
          <a:ext cx="5976793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8270"/>
                <a:gridCol w="445477"/>
                <a:gridCol w="325304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txdetect_cal_ext_en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Detect calibration.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txdetect_cal_cont_en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Detect Continuous calibration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txdetect_cal_step_size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[7:0]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TXDETECT Cal Continuous Step Size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sellv_txdata_ch0/1/2/3[3:0]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 data voltage regulator control value. Unsigned binary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txdetect_cal_done_lane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Timing Detect calibration done.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txdetect_cal_pass_lane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Timing Detect calibration pass indicator.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901685" y="4159569"/>
            <a:ext cx="5984593" cy="530084"/>
            <a:chOff x="1614" y="704894"/>
            <a:chExt cx="1665194" cy="629602"/>
          </a:xfrm>
        </p:grpSpPr>
        <p:sp>
          <p:nvSpPr>
            <p:cNvPr id="19" name="Rectangle 18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Other Calibration Registers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3231"/>
              </p:ext>
            </p:extLst>
          </p:nvPr>
        </p:nvGraphicFramePr>
        <p:xfrm>
          <a:off x="5913405" y="4571899"/>
          <a:ext cx="5965071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907"/>
                <a:gridCol w="425935"/>
                <a:gridCol w="3245229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cal_start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Calibration manual start.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force_cont_cal_skip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 continuous calibration to skip.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CAL_DONE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Calibration done.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EXT_FORCE_CAL_DONE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force calibration done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4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POWER MANAGEMENT – </a:t>
            </a:r>
            <a:r>
              <a:rPr lang="en-US" b="1" dirty="0" err="1" smtClean="0"/>
              <a:t>PCIe</a:t>
            </a:r>
            <a:r>
              <a:rPr lang="en-US" b="1" dirty="0" smtClean="0"/>
              <a:t> Mode - INTERNAL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State Flow: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262333" y="914400"/>
            <a:ext cx="6704230" cy="5322277"/>
            <a:chOff x="3262333" y="914400"/>
            <a:chExt cx="6704230" cy="53222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2333" y="914400"/>
              <a:ext cx="6704230" cy="532227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815385" y="976923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4217" y="1637323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49417" y="2579077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15384" y="2176585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75571" y="2782278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22618" y="3098803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34336" y="3509112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65047" y="3881365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11555" y="3683109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02311" y="3245181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67713" y="2985478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90875" y="2633992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73775" y="2700215"/>
              <a:ext cx="54707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37006" y="3788616"/>
              <a:ext cx="855218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72511" y="4238112"/>
              <a:ext cx="855218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48357" y="5589705"/>
              <a:ext cx="548566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09094" y="6035650"/>
              <a:ext cx="85336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62380" y="1494520"/>
              <a:ext cx="553497" cy="195385"/>
            </a:xfrm>
            <a:prstGeom prst="rect">
              <a:avLst/>
            </a:prstGeom>
            <a:noFill/>
            <a:ln>
              <a:solidFill>
                <a:srgbClr val="E1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720852" y="5996806"/>
            <a:ext cx="2191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COMPHY_28G PM SPEC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614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8600" y="1156677"/>
            <a:ext cx="8153399" cy="4235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89908"/>
            <a:ext cx="3938954" cy="310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MANAGEMENT – </a:t>
            </a:r>
            <a:r>
              <a:rPr lang="en-US" b="1" dirty="0" err="1"/>
              <a:t>PCIe</a:t>
            </a:r>
            <a:r>
              <a:rPr lang="en-US" b="1" dirty="0"/>
              <a:t> </a:t>
            </a:r>
            <a:r>
              <a:rPr lang="en-US" b="1" dirty="0" smtClean="0"/>
              <a:t>Mode 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75847"/>
              </p:ext>
            </p:extLst>
          </p:nvPr>
        </p:nvGraphicFramePr>
        <p:xfrm>
          <a:off x="7815" y="2484393"/>
          <a:ext cx="3806091" cy="27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PIN_PU_PLL*  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PIN_PU_RX*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PIN_PU_TX*                       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90500"/>
              </p:ext>
            </p:extLst>
          </p:nvPr>
        </p:nvGraphicFramePr>
        <p:xfrm>
          <a:off x="4134331" y="1625594"/>
          <a:ext cx="4175369" cy="361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ANA_PU_PLL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ANA_PU_RX_LANE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ANA_PU_TX_LANE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PULUP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SHRTR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ANA_LD_CAL_DATA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PLL_CLK_READY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DFE_CLK_OFF_LANE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50225"/>
              </p:ext>
            </p:extLst>
          </p:nvPr>
        </p:nvGraphicFramePr>
        <p:xfrm>
          <a:off x="8385908" y="1316598"/>
          <a:ext cx="3806091" cy="3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30"/>
                <a:gridCol w="580335"/>
                <a:gridCol w="97492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DTL_CLK_OFF_LANE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DTX_CLK_OFF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RESET_DTL_LANE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RESET_DFE_LANE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PIN_REFCLK_DIS_RD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PU_IVREF_FELL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PU_BG_FELL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CLKCPU_EN_LANE*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PIN_PLL_READY_RX*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PIN_PLL_READY_TX*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4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8600" y="1156677"/>
            <a:ext cx="8153399" cy="4235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89908"/>
            <a:ext cx="3938954" cy="310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MANAGEMENT – </a:t>
            </a:r>
            <a:r>
              <a:rPr lang="en-US" b="1" dirty="0" err="1"/>
              <a:t>PCIe</a:t>
            </a:r>
            <a:r>
              <a:rPr lang="en-US" b="1" dirty="0"/>
              <a:t> </a:t>
            </a:r>
            <a:r>
              <a:rPr lang="en-US" b="1" dirty="0" smtClean="0"/>
              <a:t>Mode 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P0s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78893"/>
              </p:ext>
            </p:extLst>
          </p:nvPr>
        </p:nvGraphicFramePr>
        <p:xfrm>
          <a:off x="7815" y="2484393"/>
          <a:ext cx="3806091" cy="27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PIN_PU_PLL*  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PIN_PU_RX*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PIN_PU_TX*                       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34331" y="1625594"/>
          <a:ext cx="4175369" cy="361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ANA_PU_PLL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ANA_PU_RX_LANE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ANA_PU_TX_LANE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PULUP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SHRTR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ANA_LD_CAL_DATA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PLL_CLK_READY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DFE_CLK_OFF_LANE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5908" y="1316598"/>
          <a:ext cx="3806091" cy="3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30"/>
                <a:gridCol w="580335"/>
                <a:gridCol w="97492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DTL_CLK_OFF_LANE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DTX_CLK_OFF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RESET_DTL_LANE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RESET_DFE_LANE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PIN_REFCLK_DIS_RD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PU_IVREF_FELL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PU_BG_FELL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CLKCPU_EN_LANE*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PIN_PLL_READY_RX*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PIN_PLL_READY_TX*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8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8600" y="1156677"/>
            <a:ext cx="8153399" cy="4235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89908"/>
            <a:ext cx="3938954" cy="310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MANAGEMENT – </a:t>
            </a:r>
            <a:r>
              <a:rPr lang="en-US" b="1" dirty="0" err="1"/>
              <a:t>PCIe</a:t>
            </a:r>
            <a:r>
              <a:rPr lang="en-US" b="1" dirty="0"/>
              <a:t> </a:t>
            </a:r>
            <a:r>
              <a:rPr lang="en-US" b="1" dirty="0" smtClean="0"/>
              <a:t>Mode 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91429"/>
              </p:ext>
            </p:extLst>
          </p:nvPr>
        </p:nvGraphicFramePr>
        <p:xfrm>
          <a:off x="7815" y="2484393"/>
          <a:ext cx="3806091" cy="27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PIN_PU_PLL*  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PIN_PU_RX*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PIN_PU_TX*                       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35920"/>
              </p:ext>
            </p:extLst>
          </p:nvPr>
        </p:nvGraphicFramePr>
        <p:xfrm>
          <a:off x="4134331" y="1320797"/>
          <a:ext cx="4175369" cy="39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3653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TX_LESS_CUR_IDLE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ANA_PU_PLL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ANA_PU_RX_LANE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ANA_PU_TX_LANE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PULUP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SHRTR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ANA_LD_CAL_DATA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PLL_CLK_READY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DFE_CLK_OFF_LANE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29440"/>
              </p:ext>
            </p:extLst>
          </p:nvPr>
        </p:nvGraphicFramePr>
        <p:xfrm>
          <a:off x="8385908" y="1316598"/>
          <a:ext cx="3806091" cy="3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30"/>
                <a:gridCol w="580335"/>
                <a:gridCol w="97492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DTL_CLK_OFF_LANE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DTX_CLK_OFF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RESET_DTL_LANE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RESET_DFE_LANE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PIN_REFCLK_DIS_RD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PU_IVREF_FELL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PU_BG_FELL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CLKCPU_EN_LANE*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PIN_PLL_READY_RX*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PIN_PLL_READY_TX*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7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8600" y="1156677"/>
            <a:ext cx="8153399" cy="4235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89908"/>
            <a:ext cx="3938954" cy="310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MANAGEMENT – </a:t>
            </a:r>
            <a:r>
              <a:rPr lang="en-US" b="1" dirty="0" err="1"/>
              <a:t>PCIe</a:t>
            </a:r>
            <a:r>
              <a:rPr lang="en-US" b="1" dirty="0"/>
              <a:t> </a:t>
            </a:r>
            <a:r>
              <a:rPr lang="en-US" b="1" dirty="0" smtClean="0"/>
              <a:t>Mode-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P1.CLKREQ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31540"/>
              </p:ext>
            </p:extLst>
          </p:nvPr>
        </p:nvGraphicFramePr>
        <p:xfrm>
          <a:off x="7815" y="2484393"/>
          <a:ext cx="3806091" cy="27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PIN_PU_PLL*  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PIN_PU_RX*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PIN_PU_TX*                       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40023"/>
              </p:ext>
            </p:extLst>
          </p:nvPr>
        </p:nvGraphicFramePr>
        <p:xfrm>
          <a:off x="4134331" y="1320797"/>
          <a:ext cx="4175369" cy="39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3653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TX_LESS_CUR_IDLE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ANA_PU_PLL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ANA_PU_RX_LANE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ANA_PU_TX_LANE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PULUP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SHRTR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ANA_LD_CAL_DATA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PLL_CLK_READY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DFE_CLK_OFF_LANE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40197"/>
              </p:ext>
            </p:extLst>
          </p:nvPr>
        </p:nvGraphicFramePr>
        <p:xfrm>
          <a:off x="8385908" y="1316598"/>
          <a:ext cx="3806091" cy="3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30"/>
                <a:gridCol w="580335"/>
                <a:gridCol w="97492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DTL_CLK_OFF_LANE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DTX_CLK_OFF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RESET_DTL_LANE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RESET_DFE_LANE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PIN_REFCLK_DIS_RD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PU_IVREF_FELL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PU_BG_FELL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CLKCPU_EN_LANE*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PIN_PLL_READY_RX*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PIN_PLL_READY_TX*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8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8600" y="1156677"/>
            <a:ext cx="8153399" cy="4235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89908"/>
            <a:ext cx="3938954" cy="310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MANAGEMENT – </a:t>
            </a:r>
            <a:r>
              <a:rPr lang="en-US" b="1" dirty="0" err="1"/>
              <a:t>PCIe</a:t>
            </a:r>
            <a:r>
              <a:rPr lang="en-US" b="1" dirty="0"/>
              <a:t> </a:t>
            </a:r>
            <a:r>
              <a:rPr lang="en-US" b="1" dirty="0" smtClean="0"/>
              <a:t>Mode 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P1.SNOOZE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22435"/>
              </p:ext>
            </p:extLst>
          </p:nvPr>
        </p:nvGraphicFramePr>
        <p:xfrm>
          <a:off x="7815" y="2484393"/>
          <a:ext cx="3806091" cy="27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PIN_PU_PLL*  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PIN_PU_RX*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PIN_PU_TX*                       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6961"/>
              </p:ext>
            </p:extLst>
          </p:nvPr>
        </p:nvGraphicFramePr>
        <p:xfrm>
          <a:off x="4134331" y="1320797"/>
          <a:ext cx="4175369" cy="39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3653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TX_LESS_CUR_IDLE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ANA_PU_PLL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ANA_PU_RX_LANE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ANA_PU_TX_LANE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PULUP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SHRTR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ANA_LD_CAL_DATA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PLL_CLK_READY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DFE_CLK_OFF_LANE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75217"/>
              </p:ext>
            </p:extLst>
          </p:nvPr>
        </p:nvGraphicFramePr>
        <p:xfrm>
          <a:off x="8385908" y="1316598"/>
          <a:ext cx="3806091" cy="3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30"/>
                <a:gridCol w="580335"/>
                <a:gridCol w="97492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DTL_CLK_OFF_LANE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DTX_CLK_OFF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RESET_DTL_LANE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RESET_DFE_LANE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PIN_REFCLK_DIS_RD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PU_IVREF_FELL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PU_BG_FELL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CLKCPU_EN_LANE*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PIN_PLL_READY_RX*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PIN_PLL_READY_TX*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4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8600" y="1156677"/>
            <a:ext cx="8153399" cy="4235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89908"/>
            <a:ext cx="3938954" cy="310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MANAGEMENT – </a:t>
            </a:r>
            <a:r>
              <a:rPr lang="en-US" b="1" dirty="0" err="1"/>
              <a:t>PCIe</a:t>
            </a:r>
            <a:r>
              <a:rPr lang="en-US" b="1" dirty="0"/>
              <a:t> </a:t>
            </a:r>
            <a:r>
              <a:rPr lang="en-US" b="1" dirty="0" smtClean="0"/>
              <a:t>Mode 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P1.OFF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168"/>
              </p:ext>
            </p:extLst>
          </p:nvPr>
        </p:nvGraphicFramePr>
        <p:xfrm>
          <a:off x="7815" y="2484393"/>
          <a:ext cx="3806091" cy="27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PIN_PU_PLL*  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PIN_PU_RX*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PIN_PU_TX*                       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95108"/>
              </p:ext>
            </p:extLst>
          </p:nvPr>
        </p:nvGraphicFramePr>
        <p:xfrm>
          <a:off x="4134331" y="1320797"/>
          <a:ext cx="4175369" cy="39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3653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TX_LESS_CUR_IDLE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ANA_PU_PLL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ANA_PU_RX_LANE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ANA_PU_TX_LANE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PULUP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SHRTR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ANA_LD_CAL_DATA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PLL_CLK_READY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DFE_CLK_OFF_LANE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79887"/>
              </p:ext>
            </p:extLst>
          </p:nvPr>
        </p:nvGraphicFramePr>
        <p:xfrm>
          <a:off x="8385908" y="1316598"/>
          <a:ext cx="3806091" cy="3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30"/>
                <a:gridCol w="580335"/>
                <a:gridCol w="97492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DTL_CLK_OFF_LANE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DTX_CLK_OFF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RESET_DTL_LANE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RESET_DFE_LANE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PIN_REFCLK_DIS_RD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PU_IVREF_FELL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PU_BG_FELL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CLKCPU_EN_LANE*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PIN_PLL_READY_RX*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PIN_PLL_READY_TX*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8600" y="1156677"/>
            <a:ext cx="8153399" cy="4235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89908"/>
            <a:ext cx="3938954" cy="310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MANAGEMENT – </a:t>
            </a:r>
            <a:r>
              <a:rPr lang="en-US" b="1" dirty="0" err="1"/>
              <a:t>PCIe</a:t>
            </a:r>
            <a:r>
              <a:rPr lang="en-US" b="1" dirty="0"/>
              <a:t> </a:t>
            </a:r>
            <a:r>
              <a:rPr lang="en-US" b="1" dirty="0" smtClean="0"/>
              <a:t>Mode 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41763"/>
              </p:ext>
            </p:extLst>
          </p:nvPr>
        </p:nvGraphicFramePr>
        <p:xfrm>
          <a:off x="7815" y="2484393"/>
          <a:ext cx="3806091" cy="27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PIN_PU_PLL*  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PIN_PU_RX*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PIN_PU_TX*                       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25850"/>
              </p:ext>
            </p:extLst>
          </p:nvPr>
        </p:nvGraphicFramePr>
        <p:xfrm>
          <a:off x="4134331" y="1320797"/>
          <a:ext cx="4175369" cy="39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3653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PIN_TX_VCMHOLD_EN_RD_LANE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TX_LESS_CUR_IDLE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ANA_PU_IVREF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ANA_PU_PLL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ANA_PU_RX_LANE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ANA_PU_TX_LANE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PULUP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SHRTR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ANA_LD_CAL_DATA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PLL_CLK_READY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DFE_CLK_OFF_LANE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27963"/>
              </p:ext>
            </p:extLst>
          </p:nvPr>
        </p:nvGraphicFramePr>
        <p:xfrm>
          <a:off x="8385908" y="1316598"/>
          <a:ext cx="3806091" cy="3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30"/>
                <a:gridCol w="580335"/>
                <a:gridCol w="974926"/>
              </a:tblGrid>
              <a:tr h="205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DTL_CLK_OFF_LANE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DTX_CLK_OFF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RESET_DTL_LANE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RESET_DFE_LANE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RESET_ANA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PIN_REFCLK_DIS_RD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PU_IVREF_FELL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PU_BG_FELL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CLKCPU_EN_LANE*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PIN_PLL_READY_RX*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PIN_PLL_READY_TX*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6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95281" y="1756466"/>
            <a:ext cx="4394200" cy="1025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4987" y="1773534"/>
            <a:ext cx="3938954" cy="1008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MANAGEMENT – </a:t>
            </a:r>
            <a:r>
              <a:rPr lang="en-US" b="1" dirty="0" err="1"/>
              <a:t>PCIe</a:t>
            </a:r>
            <a:r>
              <a:rPr lang="en-US" b="1" dirty="0"/>
              <a:t> </a:t>
            </a:r>
            <a:r>
              <a:rPr lang="en-US" b="1" dirty="0" smtClean="0"/>
              <a:t>Mode 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P0 / P0s to Beacon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P2 to Beacon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2802" y="1968018"/>
          <a:ext cx="3806091" cy="66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PIN_TX_ACJTAG_EN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91011" y="1968018"/>
          <a:ext cx="4175369" cy="66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3653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64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ANA_BEACON_EN_LANE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187466" y="3821721"/>
            <a:ext cx="4402016" cy="1844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291011" y="3984176"/>
          <a:ext cx="4175369" cy="154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57"/>
                <a:gridCol w="625876"/>
                <a:gridCol w="964536"/>
              </a:tblGrid>
              <a:tr h="3653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ANA_PU_TX_LANE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PIN_TX_IDLE_HIZ_RD_LANE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TX_LESS_CUR_IDLE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946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ANA_BEACON_EN_LANE (lane0)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04987" y="3825070"/>
            <a:ext cx="3938954" cy="1008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12802" y="4019554"/>
          <a:ext cx="3806091" cy="66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8"/>
                <a:gridCol w="525627"/>
                <a:gridCol w="974926"/>
              </a:tblGrid>
              <a:tr h="343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Signal 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2949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PIN_TX_ACJTAG_EN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0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FIRMWARE TOP LEVEL – BLOCK DIAGRAM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73758" y="1180123"/>
            <a:ext cx="5939693" cy="35716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7190" y="122701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FIRMWARE</a:t>
            </a:r>
            <a:endParaRPr lang="en-US" b="1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823849" y="1789129"/>
            <a:ext cx="2508739" cy="609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Power Management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823848" y="2757826"/>
            <a:ext cx="2508739" cy="60960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Calibration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823849" y="3726523"/>
            <a:ext cx="2508739" cy="6096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Tx</a:t>
            </a:r>
            <a:r>
              <a:rPr lang="en-US" dirty="0" smtClean="0">
                <a:solidFill>
                  <a:schemeClr val="tx2"/>
                </a:solidFill>
              </a:rPr>
              <a:t> / Rx Training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4668650" y="1789129"/>
            <a:ext cx="2508739" cy="609600"/>
          </a:xfrm>
          <a:prstGeom prst="flowChartAlternateProcess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Train Interface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4668649" y="2757826"/>
            <a:ext cx="2508739" cy="609600"/>
          </a:xfrm>
          <a:prstGeom prst="flowChartAlternate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Speed Change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4668648" y="3726523"/>
            <a:ext cx="2508739" cy="609600"/>
          </a:xfrm>
          <a:prstGeom prst="flowChartAlternate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Timer / UART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59912" y="5557580"/>
            <a:ext cx="2305538" cy="4767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65450" y="5557580"/>
            <a:ext cx="2305538" cy="4767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7797" y="562216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 Registers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54247" y="560145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Registers</a:t>
            </a:r>
            <a:endParaRPr lang="en-US" dirty="0"/>
          </a:p>
        </p:txBody>
      </p:sp>
      <p:sp>
        <p:nvSpPr>
          <p:cNvPr id="26" name="Up-Down Arrow 25"/>
          <p:cNvSpPr/>
          <p:nvPr/>
        </p:nvSpPr>
        <p:spPr>
          <a:xfrm>
            <a:off x="4308325" y="4751754"/>
            <a:ext cx="314250" cy="8058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5394" y="954860"/>
            <a:ext cx="11231413" cy="5276007"/>
          </a:xfrm>
          <a:prstGeom prst="rect">
            <a:avLst/>
          </a:prstGeom>
          <a:noFill/>
          <a:ln w="28575">
            <a:solidFill>
              <a:srgbClr val="E1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23569" y="1992329"/>
            <a:ext cx="1883508" cy="51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823569" y="2830505"/>
            <a:ext cx="1883508" cy="51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 PINS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23569" y="3723951"/>
            <a:ext cx="1883508" cy="51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UART </a:t>
            </a:r>
            <a:r>
              <a:rPr lang="en-US" dirty="0" err="1" smtClean="0"/>
              <a:t>Tx</a:t>
            </a:r>
            <a:r>
              <a:rPr lang="en-US" dirty="0" smtClean="0"/>
              <a:t>/Rx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3" idx="1"/>
          </p:cNvCxnSpPr>
          <p:nvPr/>
        </p:nvCxnSpPr>
        <p:spPr>
          <a:xfrm>
            <a:off x="7513451" y="2250534"/>
            <a:ext cx="131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13451" y="3098503"/>
            <a:ext cx="131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98341" y="3985550"/>
            <a:ext cx="131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3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POWER MANAGEMENT – </a:t>
            </a:r>
            <a:r>
              <a:rPr lang="en-US" b="1" dirty="0" err="1" smtClean="0"/>
              <a:t>PCIe</a:t>
            </a:r>
            <a:r>
              <a:rPr lang="en-US" b="1" dirty="0" smtClean="0"/>
              <a:t>/USB Mode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45394" y="1258954"/>
            <a:ext cx="10515600" cy="4665328"/>
          </a:xfrm>
        </p:spPr>
        <p:txBody>
          <a:bodyPr/>
          <a:lstStyle/>
          <a:p>
            <a:r>
              <a:rPr lang="en-US" dirty="0" smtClean="0"/>
              <a:t>Power State Control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13153"/>
              </p:ext>
            </p:extLst>
          </p:nvPr>
        </p:nvGraphicFramePr>
        <p:xfrm>
          <a:off x="375132" y="1880170"/>
          <a:ext cx="11380926" cy="256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/>
                <a:gridCol w="913130"/>
                <a:gridCol w="805180"/>
                <a:gridCol w="825818"/>
                <a:gridCol w="636905"/>
                <a:gridCol w="1765913"/>
                <a:gridCol w="1102043"/>
                <a:gridCol w="844868"/>
                <a:gridCol w="835343"/>
                <a:gridCol w="952818"/>
                <a:gridCol w="1182528"/>
              </a:tblGrid>
              <a:tr h="5225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Power States</a:t>
                      </a:r>
                    </a:p>
                    <a:p>
                      <a:r>
                        <a:rPr lang="en-US" sz="1600" dirty="0" smtClean="0"/>
                        <a:t>(PCIE/USB3)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PU_PLL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PU_TX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PU_RX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TX_IDLE_HIZ_EN_LESS_CUR_IDLE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PU_IVREF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PU_BG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PU_SQ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REFCLK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MCU CLK</a:t>
                      </a:r>
                      <a:endParaRPr lang="en-US" sz="1400" dirty="0"/>
                    </a:p>
                  </a:txBody>
                  <a:tcPr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P0/P0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P0s/P1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P1/P2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P2/P3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P1.CLKREQ/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P1.SNOOZE/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P1.OFF/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8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POWER MANAGEMENT – SAS/SATA Mode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45394" y="1258954"/>
            <a:ext cx="10515600" cy="4665328"/>
          </a:xfrm>
        </p:spPr>
        <p:txBody>
          <a:bodyPr/>
          <a:lstStyle/>
          <a:p>
            <a:r>
              <a:rPr lang="en-US" dirty="0" smtClean="0"/>
              <a:t>Power State Control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02075"/>
              </p:ext>
            </p:extLst>
          </p:nvPr>
        </p:nvGraphicFramePr>
        <p:xfrm>
          <a:off x="445394" y="1880170"/>
          <a:ext cx="11304595" cy="3057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06"/>
                <a:gridCol w="1934826"/>
                <a:gridCol w="1688224"/>
                <a:gridCol w="1545743"/>
                <a:gridCol w="1571316"/>
                <a:gridCol w="2128880"/>
              </a:tblGrid>
              <a:tr h="5225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Power States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</a:t>
                      </a:r>
                      <a:r>
                        <a:rPr lang="en-US" sz="1600" baseline="0" dirty="0" smtClean="0"/>
                        <a:t>N_PU_IVREF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PIN_PU_PLL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PIN_PU_TX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PIN_PU_RX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PIN_REFCLK_DIS</a:t>
                      </a:r>
                      <a:endParaRPr lang="en-US" sz="1600" dirty="0"/>
                    </a:p>
                  </a:txBody>
                  <a:tcPr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 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Rx Partial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Partial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Rx/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Partial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Slumber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Slumber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Clock Off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Slumber IVREF Off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036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Slumber Clock Off &amp; IVREF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Off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E11E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rgbClr val="E11E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BLOCK DIAGRAM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86892" y="5309454"/>
            <a:ext cx="2011680" cy="786546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TRX TRAINING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STATE MACHINE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81" y="1032729"/>
            <a:ext cx="63722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FW FLOW CHART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44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627078" y="1856891"/>
            <a:ext cx="6432060" cy="530084"/>
            <a:chOff x="1614" y="704894"/>
            <a:chExt cx="1665194" cy="629602"/>
          </a:xfrm>
        </p:grpSpPr>
        <p:sp>
          <p:nvSpPr>
            <p:cNvPr id="11" name="Rectangle 10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Training Bypass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82565"/>
              </p:ext>
            </p:extLst>
          </p:nvPr>
        </p:nvGraphicFramePr>
        <p:xfrm>
          <a:off x="5627078" y="2269221"/>
          <a:ext cx="6432060" cy="21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8802"/>
                <a:gridCol w="628164"/>
                <a:gridCol w="3415094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bypass_rxtrain_lane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 Bypass Rx Train during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for Test.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bypass_ctle_train_lane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Bypass Rx CTLE Train for Test.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CDRPHASE_OPT_EN_LANE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Bypass Rx Phase train for Test.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gain_train_init_en_lane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TRAIN: 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DFE resolution training disable during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/Rx train initialize state.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gain_train_end_en_lane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TRAIN: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DFE resolution training disable during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/Rx train end state.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68" y="754563"/>
            <a:ext cx="4237599" cy="55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– FW FLOW </a:t>
            </a:r>
            <a:r>
              <a:rPr lang="en-US" b="1" dirty="0" smtClean="0"/>
              <a:t>CHART -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94" y="1258954"/>
            <a:ext cx="2538875" cy="628035"/>
          </a:xfrm>
        </p:spPr>
        <p:txBody>
          <a:bodyPr/>
          <a:lstStyle/>
          <a:p>
            <a:r>
              <a:rPr lang="en-US" dirty="0" err="1" smtClean="0"/>
              <a:t>Tx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79" y="1080655"/>
            <a:ext cx="1702168" cy="524465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10616" y="1258954"/>
            <a:ext cx="2538875" cy="62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</a:t>
            </a:r>
            <a:r>
              <a:rPr lang="en-US" dirty="0" smtClean="0"/>
              <a:t>x Training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91" y="1080655"/>
            <a:ext cx="2241018" cy="51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TIMING DIAGRAM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" y="4154069"/>
            <a:ext cx="5726894" cy="2113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85" y="4691572"/>
            <a:ext cx="6135806" cy="14785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80177" y="1108454"/>
            <a:ext cx="10641397" cy="530084"/>
            <a:chOff x="1614" y="704894"/>
            <a:chExt cx="1665194" cy="629602"/>
          </a:xfrm>
        </p:grpSpPr>
        <p:sp>
          <p:nvSpPr>
            <p:cNvPr id="10" name="Rectangle 9"/>
            <p:cNvSpPr/>
            <p:nvPr/>
          </p:nvSpPr>
          <p:spPr>
            <a:xfrm>
              <a:off x="1614" y="704894"/>
              <a:ext cx="1665194" cy="4157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solidFill>
                    <a:srgbClr val="E11E00"/>
                  </a:solidFill>
                </a:rPr>
                <a:t>Training Timer</a:t>
              </a:r>
              <a:endParaRPr lang="en-US" b="1" dirty="0">
                <a:solidFill>
                  <a:srgbClr val="E11E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14" y="704894"/>
              <a:ext cx="1574006" cy="629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62032"/>
              </p:ext>
            </p:extLst>
          </p:nvPr>
        </p:nvGraphicFramePr>
        <p:xfrm>
          <a:off x="780177" y="1520784"/>
          <a:ext cx="10641398" cy="2413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2766"/>
                <a:gridCol w="1426129"/>
                <a:gridCol w="1412569"/>
                <a:gridCol w="4119934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Register Name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tx_train_status_det_timer_enable_lane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1’b1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Status Detection Timeout Enable.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RX_TRAIN_TIMER_ENABLE_LANE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Train Timeout Enable.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TX_TRAIN_TIMER_ENABLE_LANE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Timeout Enable.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TX_TRAIN_FRAME_DET_TIMER_ENABLE_LANE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Frame Detection Timeout Enable.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frame_lock_sel_timeout_lane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 Lock Select Timeout.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1'b0: Use internal generated frame lock signal to start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frame detection timers.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1'b1: Use PIN_TX_TRAIN_ENABLE as frame lock to start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frame detection timers.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tx_train_status_det_timeout_int_lane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Status Detect Timeout Indicator from MCU.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1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TRAINING – </a:t>
            </a:r>
            <a:r>
              <a:rPr lang="en-US" b="1" dirty="0" smtClean="0">
                <a:latin typeface="+mn-lt"/>
              </a:rPr>
              <a:t>TRX </a:t>
            </a:r>
            <a:r>
              <a:rPr lang="en-US" b="1" dirty="0">
                <a:latin typeface="+mn-lt"/>
              </a:rPr>
              <a:t>FLOW </a:t>
            </a:r>
            <a:r>
              <a:rPr lang="en-US" b="1" dirty="0" smtClean="0">
                <a:latin typeface="+mn-lt"/>
              </a:rPr>
              <a:t>CHART - INTERNAL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>
                <a:latin typeface="Calibri" panose="020F0502020204030204" pitchFamily="34" charset="0"/>
              </a:rPr>
              <a:t>© 2018 Marvell Confidential, All Rights Reserved.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z="1400" smtClean="0">
                <a:latin typeface="Calibri" panose="020F0502020204030204" pitchFamily="34" charset="0"/>
              </a:rPr>
              <a:t>47</a:t>
            </a:fld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5393" y="1157357"/>
            <a:ext cx="4345437" cy="6280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TRX Training Initial State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88161" y="1685818"/>
            <a:ext cx="1953847" cy="8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TRX Training Initial State Start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931" y="2753044"/>
            <a:ext cx="2188308" cy="593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Reset parameters &amp; variables in TRX training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471285" y="3577995"/>
            <a:ext cx="2387598" cy="609600"/>
          </a:xfrm>
          <a:prstGeom prst="flowChartDecision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Rx_No_Init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388" y="4075370"/>
            <a:ext cx="1426307" cy="593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Set Rx-FFE to the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setting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0847" y="4445501"/>
            <a:ext cx="1572846" cy="593969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DFE &amp; CDR Phase Opt State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420484" y="5338644"/>
            <a:ext cx="2489201" cy="890911"/>
          </a:xfrm>
          <a:prstGeom prst="flowChartDecision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Tx_train_en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&amp;&amp; !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Tx_No_Init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35244" y="5631337"/>
            <a:ext cx="1340093" cy="32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Reset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Tx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-FFE 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5136352" y="5290604"/>
            <a:ext cx="2705877" cy="537071"/>
          </a:xfrm>
          <a:prstGeom prst="flowChartDecision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GAIN_TRAIN_INIT_EN_LANE ?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03194" y="3625358"/>
            <a:ext cx="1572846" cy="593969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DFE &amp; CDR Phase Opt State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5635" y="4487746"/>
            <a:ext cx="1721373" cy="593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Save train memory to opt memory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5148954" y="2736701"/>
            <a:ext cx="2680674" cy="631412"/>
          </a:xfrm>
          <a:prstGeom prst="flowChartDecision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CDRPHASE_OPT_EN_LANE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07487" y="1350494"/>
            <a:ext cx="2108199" cy="847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Set train R, train C to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reg_rxffe_R_gain_train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eg_rxffe_C_gain_train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CDRPHASE_OPT_EN &lt;= 0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00934" y="2495138"/>
            <a:ext cx="1572846" cy="593969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Gain Training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07487" y="3359693"/>
            <a:ext cx="2108199" cy="435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Set FFE_R &amp; FFE_C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back to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init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3257" y="4082015"/>
            <a:ext cx="2108199" cy="435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Call DFE&amp;CDR Optimization 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35045" y="4770849"/>
            <a:ext cx="2108199" cy="435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Save train memory to opt memory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20037" y="5494401"/>
            <a:ext cx="1953847" cy="8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TRX Training Initial State End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>
            <a:stCxn id="8" idx="4"/>
            <a:endCxn id="9" idx="0"/>
          </p:cNvCxnSpPr>
          <p:nvPr/>
        </p:nvCxnSpPr>
        <p:spPr>
          <a:xfrm>
            <a:off x="1665085" y="2495138"/>
            <a:ext cx="0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57270" y="3320089"/>
            <a:ext cx="0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57270" y="4187595"/>
            <a:ext cx="0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65085" y="5039470"/>
            <a:ext cx="0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3"/>
            <a:endCxn id="11" idx="0"/>
          </p:cNvCxnSpPr>
          <p:nvPr/>
        </p:nvCxnSpPr>
        <p:spPr>
          <a:xfrm>
            <a:off x="2858883" y="3882795"/>
            <a:ext cx="574659" cy="192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1" idx="2"/>
          </p:cNvCxnSpPr>
          <p:nvPr/>
        </p:nvCxnSpPr>
        <p:spPr>
          <a:xfrm rot="5400000">
            <a:off x="2829516" y="4283517"/>
            <a:ext cx="218204" cy="989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5238" y="355258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NO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6057" y="4141578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YES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stCxn id="13" idx="3"/>
            <a:endCxn id="14" idx="1"/>
          </p:cNvCxnSpPr>
          <p:nvPr/>
        </p:nvCxnSpPr>
        <p:spPr>
          <a:xfrm>
            <a:off x="2909685" y="5784100"/>
            <a:ext cx="325559" cy="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3" idx="2"/>
            <a:endCxn id="19" idx="1"/>
          </p:cNvCxnSpPr>
          <p:nvPr/>
        </p:nvCxnSpPr>
        <p:spPr>
          <a:xfrm rot="5400000" flipH="1" flipV="1">
            <a:off x="1818445" y="2899046"/>
            <a:ext cx="3177148" cy="3483869"/>
          </a:xfrm>
          <a:prstGeom prst="bentConnector4">
            <a:avLst>
              <a:gd name="adj1" fmla="val -799"/>
              <a:gd name="adj2" fmla="val 93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4" idx="3"/>
            <a:endCxn id="62" idx="1"/>
          </p:cNvCxnSpPr>
          <p:nvPr/>
        </p:nvCxnSpPr>
        <p:spPr>
          <a:xfrm flipV="1">
            <a:off x="4575337" y="2194222"/>
            <a:ext cx="1103718" cy="3597321"/>
          </a:xfrm>
          <a:prstGeom prst="bentConnector3">
            <a:avLst>
              <a:gd name="adj1" fmla="val 14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50130" y="615561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NO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92128" y="549522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YES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483283" y="2478795"/>
            <a:ext cx="0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679055" y="1897237"/>
            <a:ext cx="1572846" cy="593969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DFE &amp; CDR Phase Opt State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>
            <a:endCxn id="18" idx="0"/>
          </p:cNvCxnSpPr>
          <p:nvPr/>
        </p:nvCxnSpPr>
        <p:spPr>
          <a:xfrm>
            <a:off x="6496322" y="4185500"/>
            <a:ext cx="0" cy="30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9" idx="2"/>
            <a:endCxn id="17" idx="0"/>
          </p:cNvCxnSpPr>
          <p:nvPr/>
        </p:nvCxnSpPr>
        <p:spPr>
          <a:xfrm>
            <a:off x="6489291" y="3368113"/>
            <a:ext cx="326" cy="2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" idx="2"/>
          </p:cNvCxnSpPr>
          <p:nvPr/>
        </p:nvCxnSpPr>
        <p:spPr>
          <a:xfrm>
            <a:off x="6496322" y="5081715"/>
            <a:ext cx="0" cy="21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680401" y="3245253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YES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37902" y="273670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NO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02" name="Elbow Connector 101"/>
          <p:cNvCxnSpPr>
            <a:stCxn id="19" idx="3"/>
            <a:endCxn id="18" idx="3"/>
          </p:cNvCxnSpPr>
          <p:nvPr/>
        </p:nvCxnSpPr>
        <p:spPr>
          <a:xfrm flipH="1">
            <a:off x="7357008" y="3052407"/>
            <a:ext cx="472620" cy="1732324"/>
          </a:xfrm>
          <a:prstGeom prst="bentConnector3">
            <a:avLst>
              <a:gd name="adj1" fmla="val -48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6" idx="3"/>
            <a:endCxn id="20" idx="1"/>
          </p:cNvCxnSpPr>
          <p:nvPr/>
        </p:nvCxnSpPr>
        <p:spPr>
          <a:xfrm flipV="1">
            <a:off x="7842229" y="1774063"/>
            <a:ext cx="965258" cy="378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11380" y="5302255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YES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49331" y="580302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NO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4" name="Elbow Connector 113"/>
          <p:cNvCxnSpPr>
            <a:stCxn id="16" idx="2"/>
            <a:endCxn id="24" idx="1"/>
          </p:cNvCxnSpPr>
          <p:nvPr/>
        </p:nvCxnSpPr>
        <p:spPr>
          <a:xfrm rot="5400000" flipH="1" flipV="1">
            <a:off x="7242737" y="4235368"/>
            <a:ext cx="838861" cy="2345754"/>
          </a:xfrm>
          <a:prstGeom prst="bentConnector4">
            <a:avLst>
              <a:gd name="adj1" fmla="val -27251"/>
              <a:gd name="adj2" fmla="val 86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851600" y="2197777"/>
            <a:ext cx="0" cy="30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887356" y="3089107"/>
            <a:ext cx="0" cy="30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884343" y="3795623"/>
            <a:ext cx="0" cy="30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2"/>
            <a:endCxn id="24" idx="0"/>
          </p:cNvCxnSpPr>
          <p:nvPr/>
        </p:nvCxnSpPr>
        <p:spPr>
          <a:xfrm>
            <a:off x="9887357" y="4517945"/>
            <a:ext cx="1788" cy="25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4" idx="2"/>
            <a:endCxn id="25" idx="0"/>
          </p:cNvCxnSpPr>
          <p:nvPr/>
        </p:nvCxnSpPr>
        <p:spPr>
          <a:xfrm>
            <a:off x="9889145" y="5206779"/>
            <a:ext cx="7816" cy="28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TRAINING – </a:t>
            </a:r>
            <a:r>
              <a:rPr lang="en-US" b="1" dirty="0" smtClean="0">
                <a:latin typeface="+mn-lt"/>
              </a:rPr>
              <a:t>TRX </a:t>
            </a:r>
            <a:r>
              <a:rPr lang="en-US" b="1" dirty="0">
                <a:latin typeface="+mn-lt"/>
              </a:rPr>
              <a:t>FLOW </a:t>
            </a:r>
            <a:r>
              <a:rPr lang="en-US" b="1" dirty="0" smtClean="0">
                <a:latin typeface="+mn-lt"/>
              </a:rPr>
              <a:t>CHART - INTERNAL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>
                <a:latin typeface="Calibri" panose="020F0502020204030204" pitchFamily="34" charset="0"/>
              </a:rPr>
              <a:t>© 2018 Marvell Confidential, All Rights Reserved.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z="1400" smtClean="0">
                <a:latin typeface="Calibri" panose="020F0502020204030204" pitchFamily="34" charset="0"/>
              </a:rPr>
              <a:t>48</a:t>
            </a:fld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5393" y="1157357"/>
            <a:ext cx="4345437" cy="6280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TRX Training End State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317029" y="1743993"/>
            <a:ext cx="1953847" cy="8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TRX Training End State Start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737444" y="2843869"/>
            <a:ext cx="4914072" cy="537071"/>
          </a:xfrm>
          <a:prstGeom prst="flowChartDecision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GAIN_TRAIN_INIT_EN_LANE ?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3266" y="3671496"/>
            <a:ext cx="1721373" cy="593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Load opt memory to train memory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7530" y="4484780"/>
            <a:ext cx="1572846" cy="593969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Gain Training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08350" y="5251198"/>
            <a:ext cx="1953847" cy="8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TRX Training Initial State End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>
            <a:stCxn id="8" idx="4"/>
          </p:cNvCxnSpPr>
          <p:nvPr/>
        </p:nvCxnSpPr>
        <p:spPr>
          <a:xfrm>
            <a:off x="3293953" y="2553313"/>
            <a:ext cx="0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0"/>
          </p:cNvCxnSpPr>
          <p:nvPr/>
        </p:nvCxnSpPr>
        <p:spPr>
          <a:xfrm>
            <a:off x="3293953" y="3369250"/>
            <a:ext cx="0" cy="30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" idx="2"/>
          </p:cNvCxnSpPr>
          <p:nvPr/>
        </p:nvCxnSpPr>
        <p:spPr>
          <a:xfrm>
            <a:off x="3293953" y="4265465"/>
            <a:ext cx="0" cy="21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6" idx="3"/>
            <a:endCxn id="25" idx="0"/>
          </p:cNvCxnSpPr>
          <p:nvPr/>
        </p:nvCxnSpPr>
        <p:spPr>
          <a:xfrm>
            <a:off x="5651516" y="3112405"/>
            <a:ext cx="1833758" cy="2138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33265" y="5358873"/>
            <a:ext cx="1721373" cy="593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Save train memory to opt memory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91643" y="278816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NO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94185" y="3344215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YES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63" name="Straight Arrow Connector 62"/>
          <p:cNvCxnSpPr>
            <a:endCxn id="58" idx="0"/>
          </p:cNvCxnSpPr>
          <p:nvPr/>
        </p:nvCxnSpPr>
        <p:spPr>
          <a:xfrm flipH="1">
            <a:off x="3293952" y="5070150"/>
            <a:ext cx="233" cy="2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3"/>
            <a:endCxn id="25" idx="2"/>
          </p:cNvCxnSpPr>
          <p:nvPr/>
        </p:nvCxnSpPr>
        <p:spPr>
          <a:xfrm>
            <a:off x="4154638" y="5655858"/>
            <a:ext cx="235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TRAINING </a:t>
            </a:r>
            <a:r>
              <a:rPr lang="en-US" b="1" dirty="0" smtClean="0"/>
              <a:t>– GAIN TRAIN FLOW CHART - INTERNAL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49</a:t>
            </a:fld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579901" y="1142814"/>
            <a:ext cx="11298851" cy="5052984"/>
            <a:chOff x="579901" y="1142814"/>
            <a:chExt cx="11298851" cy="5052984"/>
          </a:xfrm>
        </p:grpSpPr>
        <p:sp>
          <p:nvSpPr>
            <p:cNvPr id="7" name="Oval 6"/>
            <p:cNvSpPr/>
            <p:nvPr/>
          </p:nvSpPr>
          <p:spPr>
            <a:xfrm>
              <a:off x="820149" y="1306331"/>
              <a:ext cx="1786048" cy="70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anose="020F0502020204030204" pitchFamily="34" charset="0"/>
                </a:rPr>
                <a:t>Gain Training Start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2486" y="2335943"/>
              <a:ext cx="1721373" cy="5939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step_num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&lt;= 0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g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ain_index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&lt;= 0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901" y="3263362"/>
              <a:ext cx="2266544" cy="902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 table size &lt;= </a:t>
              </a:r>
            </a:p>
            <a:p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gain_train_with_sampler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? 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gain_train_with_c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? 22:7) : (gain_train_with_c?19:4)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901" y="4542496"/>
              <a:ext cx="2266544" cy="902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 table index &lt;= </a:t>
              </a:r>
            </a:p>
            <a:p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gain_train_with_sampler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? 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gain_train_with_c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? 3:2) : (gain_train_with_c?1:0)</a:t>
              </a:r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3747770" y="1371090"/>
              <a:ext cx="3193719" cy="637463"/>
            </a:xfrm>
            <a:prstGeom prst="flowChartDecision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step_num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&lt;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gain_table_size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+ 1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16835" y="1142814"/>
              <a:ext cx="1934813" cy="1094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Set DFE_RES and sampler based on gain mapping table 0/1/2/3 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gain_table_index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 and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gain_index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69403" y="1142814"/>
              <a:ext cx="1783182" cy="1094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Call DFE&amp;CDR optimization state.</a:t>
              </a:r>
            </a:p>
            <a:p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step_number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++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6103" y="2999014"/>
              <a:ext cx="1906954" cy="394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gain_index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–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(actual gain increases)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012881" y="5493576"/>
              <a:ext cx="1786048" cy="70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anose="020F0502020204030204" pitchFamily="34" charset="0"/>
                </a:rPr>
                <a:t>Gain Training End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50473" y="4680777"/>
              <a:ext cx="1903044" cy="394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gain_index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++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(actual gain decreases)</a:t>
              </a:r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7545440" y="2671176"/>
              <a:ext cx="3915505" cy="1054582"/>
            </a:xfrm>
            <a:prstGeom prst="flowChartDecision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f0a &lt; res_f0a_low_thres </a:t>
              </a: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</a:rPr>
                <a:t>&amp;&amp;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dfe_satur_status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&amp;&amp;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gain_index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&gt;= 1?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7127632" y="4150291"/>
              <a:ext cx="4751120" cy="1454980"/>
            </a:xfrm>
            <a:prstGeom prst="flowChartDecision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f0a &gt;= (res_f0a_high_thres || (f0a &gt;= res_f0a_low_thres &amp;&amp;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dfe_saturate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)) &amp;&amp; 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gain_index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&lt;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gain_table_size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– 1)?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7" idx="4"/>
              <a:endCxn id="8" idx="0"/>
            </p:cNvCxnSpPr>
            <p:nvPr/>
          </p:nvCxnSpPr>
          <p:spPr>
            <a:xfrm>
              <a:off x="1713173" y="2008553"/>
              <a:ext cx="0" cy="327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</p:cNvCxnSpPr>
            <p:nvPr/>
          </p:nvCxnSpPr>
          <p:spPr>
            <a:xfrm>
              <a:off x="1713173" y="2929912"/>
              <a:ext cx="0" cy="333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87422" y="4165600"/>
              <a:ext cx="0" cy="333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1" idx="0"/>
            </p:cNvCxnSpPr>
            <p:nvPr/>
          </p:nvCxnSpPr>
          <p:spPr>
            <a:xfrm rot="5400000" flipH="1" flipV="1">
              <a:off x="1492079" y="1592183"/>
              <a:ext cx="4073644" cy="3631457"/>
            </a:xfrm>
            <a:prstGeom prst="bentConnector5">
              <a:avLst>
                <a:gd name="adj1" fmla="val -5612"/>
                <a:gd name="adj2" fmla="val 39098"/>
                <a:gd name="adj3" fmla="val 1056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479901" y="3664065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NO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98929" y="2910520"/>
              <a:ext cx="441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YES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79901" y="5538241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NO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95882" y="4545583"/>
              <a:ext cx="441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YES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97897" y="1409516"/>
              <a:ext cx="441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YES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86346" y="1737433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NO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cxnSp>
          <p:nvCxnSpPr>
            <p:cNvPr id="75" name="Straight Arrow Connector 74"/>
            <p:cNvCxnSpPr>
              <a:stCxn id="11" idx="3"/>
              <a:endCxn id="12" idx="1"/>
            </p:cNvCxnSpPr>
            <p:nvPr/>
          </p:nvCxnSpPr>
          <p:spPr>
            <a:xfrm flipV="1">
              <a:off x="6941489" y="1689821"/>
              <a:ext cx="87534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" idx="3"/>
              <a:endCxn id="13" idx="1"/>
            </p:cNvCxnSpPr>
            <p:nvPr/>
          </p:nvCxnSpPr>
          <p:spPr>
            <a:xfrm>
              <a:off x="9751648" y="1689821"/>
              <a:ext cx="317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13" idx="2"/>
              <a:endCxn id="17" idx="0"/>
            </p:cNvCxnSpPr>
            <p:nvPr/>
          </p:nvCxnSpPr>
          <p:spPr>
            <a:xfrm rot="5400000">
              <a:off x="10014920" y="1725101"/>
              <a:ext cx="434349" cy="14578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7" idx="2"/>
              <a:endCxn id="19" idx="0"/>
            </p:cNvCxnSpPr>
            <p:nvPr/>
          </p:nvCxnSpPr>
          <p:spPr>
            <a:xfrm flipH="1">
              <a:off x="9503192" y="3725758"/>
              <a:ext cx="1" cy="424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19" idx="2"/>
              <a:endCxn id="15" idx="6"/>
            </p:cNvCxnSpPr>
            <p:nvPr/>
          </p:nvCxnSpPr>
          <p:spPr>
            <a:xfrm rot="5400000">
              <a:off x="8031353" y="4372848"/>
              <a:ext cx="239416" cy="2704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7" idx="1"/>
              <a:endCxn id="14" idx="3"/>
            </p:cNvCxnSpPr>
            <p:nvPr/>
          </p:nvCxnSpPr>
          <p:spPr>
            <a:xfrm flipH="1" flipV="1">
              <a:off x="6873057" y="3196019"/>
              <a:ext cx="672383" cy="2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9" idx="1"/>
              <a:endCxn id="16" idx="3"/>
            </p:cNvCxnSpPr>
            <p:nvPr/>
          </p:nvCxnSpPr>
          <p:spPr>
            <a:xfrm flipH="1">
              <a:off x="6853517" y="4877781"/>
              <a:ext cx="2741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/>
            <p:nvPr/>
          </p:nvCxnSpPr>
          <p:spPr>
            <a:xfrm rot="5400000" flipH="1" flipV="1">
              <a:off x="4887267" y="2479363"/>
              <a:ext cx="99046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16" idx="1"/>
            </p:cNvCxnSpPr>
            <p:nvPr/>
          </p:nvCxnSpPr>
          <p:spPr>
            <a:xfrm rot="10800000">
              <a:off x="4752075" y="1891324"/>
              <a:ext cx="198398" cy="29864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11" idx="1"/>
              <a:endCxn id="15" idx="2"/>
            </p:cNvCxnSpPr>
            <p:nvPr/>
          </p:nvCxnSpPr>
          <p:spPr>
            <a:xfrm rot="10800000" flipH="1" flipV="1">
              <a:off x="3747769" y="1689821"/>
              <a:ext cx="1265111" cy="4154865"/>
            </a:xfrm>
            <a:prstGeom prst="bentConnector3">
              <a:avLst>
                <a:gd name="adj1" fmla="val -125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6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02631" y="1500007"/>
            <a:ext cx="2499246" cy="1751494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68" y="149855"/>
            <a:ext cx="10515600" cy="662782"/>
          </a:xfrm>
        </p:spPr>
        <p:txBody>
          <a:bodyPr/>
          <a:lstStyle/>
          <a:p>
            <a:r>
              <a:rPr lang="en-US" b="1" dirty="0" smtClean="0"/>
              <a:t>FIRMWARE TOP LEVEL – FLOW CHART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15156" y="2783806"/>
            <a:ext cx="2289908" cy="49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Initialization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Power-up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1941850" y="2519025"/>
            <a:ext cx="316863" cy="164527"/>
            <a:chOff x="2330227" y="1376976"/>
            <a:chExt cx="452659" cy="529526"/>
          </a:xfrm>
        </p:grpSpPr>
        <p:sp>
          <p:nvSpPr>
            <p:cNvPr id="22" name="Right Arrow 21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7" name="Oval 6"/>
          <p:cNvSpPr/>
          <p:nvPr/>
        </p:nvSpPr>
        <p:spPr>
          <a:xfrm>
            <a:off x="1005539" y="1028755"/>
            <a:ext cx="2211754" cy="606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MCU START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85712" y="4645618"/>
            <a:ext cx="2289908" cy="49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Speed 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87740" y="4633543"/>
            <a:ext cx="2289908" cy="49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PLL READY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087740" y="3739756"/>
            <a:ext cx="2289908" cy="49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Rx </a:t>
            </a:r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03904" y="2337454"/>
            <a:ext cx="2289908" cy="8012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TRX TRAIN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Real phase adaptation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EOM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713821" y="2387419"/>
            <a:ext cx="2663827" cy="80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Calibration Continuous Mode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73264" y="3845447"/>
            <a:ext cx="534080" cy="193357"/>
            <a:chOff x="2330227" y="1376976"/>
            <a:chExt cx="452659" cy="529526"/>
          </a:xfrm>
        </p:grpSpPr>
        <p:sp>
          <p:nvSpPr>
            <p:cNvPr id="69" name="Right Arrow 68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481080" y="2168137"/>
            <a:ext cx="517477" cy="94363"/>
          </a:xfrm>
          <a:prstGeom prst="flowChartProcess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Flowchart: Process 71"/>
          <p:cNvSpPr/>
          <p:nvPr/>
        </p:nvSpPr>
        <p:spPr>
          <a:xfrm>
            <a:off x="481080" y="2248449"/>
            <a:ext cx="121545" cy="1693277"/>
          </a:xfrm>
          <a:prstGeom prst="flowChartProcess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10383035" y="4283043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Rx </a:t>
            </a:r>
            <a:r>
              <a:rPr lang="en-US" sz="1400" dirty="0" err="1" smtClean="0"/>
              <a:t>init</a:t>
            </a:r>
            <a:r>
              <a:rPr lang="en-US" sz="1400" dirty="0" smtClean="0"/>
              <a:t> triggered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46149" y="185939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005539" y="1930598"/>
            <a:ext cx="2334416" cy="49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Initialized ?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 rot="5400000">
            <a:off x="1974886" y="1709366"/>
            <a:ext cx="255361" cy="187103"/>
            <a:chOff x="2330227" y="1376976"/>
            <a:chExt cx="452659" cy="529526"/>
          </a:xfrm>
        </p:grpSpPr>
        <p:sp>
          <p:nvSpPr>
            <p:cNvPr id="49" name="Right Arrow 48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58" name="Group 57"/>
          <p:cNvGrpSpPr/>
          <p:nvPr/>
        </p:nvGrpSpPr>
        <p:grpSpPr>
          <a:xfrm rot="5400000">
            <a:off x="1944993" y="3401701"/>
            <a:ext cx="316863" cy="145089"/>
            <a:chOff x="2330227" y="1376976"/>
            <a:chExt cx="452659" cy="529526"/>
          </a:xfrm>
        </p:grpSpPr>
        <p:sp>
          <p:nvSpPr>
            <p:cNvPr id="74" name="Right Arrow 73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3657677" y="4633352"/>
            <a:ext cx="2289908" cy="49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Calibration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31489" y="241405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042644" y="4796183"/>
            <a:ext cx="316863" cy="193956"/>
            <a:chOff x="2330227" y="1376976"/>
            <a:chExt cx="452659" cy="529526"/>
          </a:xfrm>
        </p:grpSpPr>
        <p:sp>
          <p:nvSpPr>
            <p:cNvPr id="87" name="Right Arrow 86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732643" y="4788764"/>
            <a:ext cx="316863" cy="170638"/>
            <a:chOff x="2330227" y="1376976"/>
            <a:chExt cx="452659" cy="529526"/>
          </a:xfrm>
        </p:grpSpPr>
        <p:sp>
          <p:nvSpPr>
            <p:cNvPr id="94" name="Right Arrow 93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97" name="Group 96"/>
          <p:cNvGrpSpPr/>
          <p:nvPr/>
        </p:nvGrpSpPr>
        <p:grpSpPr>
          <a:xfrm rot="16200000">
            <a:off x="10077183" y="4324900"/>
            <a:ext cx="316863" cy="198535"/>
            <a:chOff x="2330227" y="1376976"/>
            <a:chExt cx="452659" cy="529526"/>
          </a:xfrm>
        </p:grpSpPr>
        <p:sp>
          <p:nvSpPr>
            <p:cNvPr id="98" name="Right Arrow 97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104" name="Group 103"/>
          <p:cNvGrpSpPr/>
          <p:nvPr/>
        </p:nvGrpSpPr>
        <p:grpSpPr>
          <a:xfrm rot="16200000">
            <a:off x="10001028" y="3349077"/>
            <a:ext cx="395991" cy="200837"/>
            <a:chOff x="2330227" y="1376976"/>
            <a:chExt cx="452659" cy="529526"/>
          </a:xfrm>
        </p:grpSpPr>
        <p:sp>
          <p:nvSpPr>
            <p:cNvPr id="105" name="Right Arrow 104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263878" y="3312534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Normal tracking mode</a:t>
            </a:r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3706357" y="5539851"/>
            <a:ext cx="2289908" cy="49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Power State Change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046437" y="5711599"/>
            <a:ext cx="1628916" cy="205490"/>
            <a:chOff x="2330227" y="1376976"/>
            <a:chExt cx="452659" cy="529526"/>
          </a:xfrm>
        </p:grpSpPr>
        <p:sp>
          <p:nvSpPr>
            <p:cNvPr id="116" name="Right Arrow 115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12718" y="4864225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 saving mode </a:t>
            </a:r>
          </a:p>
          <a:p>
            <a:r>
              <a:rPr lang="en-US" sz="1400" dirty="0" smtClean="0"/>
              <a:t>detected</a:t>
            </a:r>
            <a:endParaRPr lang="en-US" sz="1400" dirty="0"/>
          </a:p>
        </p:txBody>
      </p:sp>
      <p:grpSp>
        <p:nvGrpSpPr>
          <p:cNvPr id="119" name="Group 118"/>
          <p:cNvGrpSpPr/>
          <p:nvPr/>
        </p:nvGrpSpPr>
        <p:grpSpPr>
          <a:xfrm rot="16200000">
            <a:off x="9933097" y="5406390"/>
            <a:ext cx="634715" cy="215919"/>
            <a:chOff x="2330227" y="1248203"/>
            <a:chExt cx="452659" cy="552394"/>
          </a:xfrm>
        </p:grpSpPr>
        <p:sp>
          <p:nvSpPr>
            <p:cNvPr id="120" name="Right Arrow 119"/>
            <p:cNvSpPr/>
            <p:nvPr/>
          </p:nvSpPr>
          <p:spPr>
            <a:xfrm>
              <a:off x="2330227" y="1248203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122" name="Flowchart: Process 121"/>
          <p:cNvSpPr/>
          <p:nvPr/>
        </p:nvSpPr>
        <p:spPr>
          <a:xfrm rot="5400000">
            <a:off x="8107905" y="3678819"/>
            <a:ext cx="131910" cy="4262433"/>
          </a:xfrm>
          <a:prstGeom prst="flowChartProcess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Flowchart: Process 122"/>
          <p:cNvSpPr/>
          <p:nvPr/>
        </p:nvSpPr>
        <p:spPr>
          <a:xfrm>
            <a:off x="2037454" y="4243981"/>
            <a:ext cx="112186" cy="1632010"/>
          </a:xfrm>
          <a:prstGeom prst="flowChartProcess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Flowchart: Process 123"/>
          <p:cNvSpPr/>
          <p:nvPr/>
        </p:nvSpPr>
        <p:spPr>
          <a:xfrm rot="5400000">
            <a:off x="5382907" y="1897145"/>
            <a:ext cx="128123" cy="4001260"/>
          </a:xfrm>
          <a:prstGeom prst="flowChartProcess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Flowchart: Process 127"/>
          <p:cNvSpPr/>
          <p:nvPr/>
        </p:nvSpPr>
        <p:spPr>
          <a:xfrm>
            <a:off x="2929784" y="4232048"/>
            <a:ext cx="143136" cy="727354"/>
          </a:xfrm>
          <a:prstGeom prst="flowChartProcess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2" name="TextBox 141"/>
          <p:cNvSpPr txBox="1"/>
          <p:nvPr/>
        </p:nvSpPr>
        <p:spPr>
          <a:xfrm>
            <a:off x="8244541" y="1091017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INTERRUPT service routine when</a:t>
            </a:r>
          </a:p>
          <a:p>
            <a:r>
              <a:rPr lang="en-US" sz="1400" dirty="0" smtClean="0"/>
              <a:t>power state change / speed change detected</a:t>
            </a:r>
            <a:endParaRPr lang="en-US" sz="1400" dirty="0"/>
          </a:p>
        </p:txBody>
      </p:sp>
      <p:grpSp>
        <p:nvGrpSpPr>
          <p:cNvPr id="152" name="Group 151"/>
          <p:cNvGrpSpPr/>
          <p:nvPr/>
        </p:nvGrpSpPr>
        <p:grpSpPr>
          <a:xfrm rot="10800000">
            <a:off x="7276226" y="2511139"/>
            <a:ext cx="1378265" cy="203190"/>
            <a:chOff x="2330227" y="1376976"/>
            <a:chExt cx="452659" cy="529526"/>
          </a:xfrm>
        </p:grpSpPr>
        <p:sp>
          <p:nvSpPr>
            <p:cNvPr id="153" name="Right Arrow 152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301877" y="2804682"/>
            <a:ext cx="1352614" cy="193956"/>
            <a:chOff x="2330227" y="1376976"/>
            <a:chExt cx="452659" cy="529526"/>
          </a:xfrm>
        </p:grpSpPr>
        <p:sp>
          <p:nvSpPr>
            <p:cNvPr id="156" name="Right Arrow 155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6" name="Curved Up Arrow 5"/>
          <p:cNvSpPr/>
          <p:nvPr/>
        </p:nvSpPr>
        <p:spPr>
          <a:xfrm rot="16036783">
            <a:off x="11378488" y="2605675"/>
            <a:ext cx="473242" cy="356261"/>
          </a:xfrm>
          <a:prstGeom prst="curvedUpArrow">
            <a:avLst/>
          </a:prstGeom>
          <a:solidFill>
            <a:srgbClr val="B8B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48552" y="3663919"/>
            <a:ext cx="2289908" cy="492292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Status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14102" y="4822892"/>
            <a:ext cx="548516" cy="193956"/>
            <a:chOff x="2330227" y="1376976"/>
            <a:chExt cx="452659" cy="529526"/>
          </a:xfrm>
        </p:grpSpPr>
        <p:sp>
          <p:nvSpPr>
            <p:cNvPr id="100" name="Right Arrow 99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184400" y="4321025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Power-up calibration detected</a:t>
            </a:r>
            <a:endParaRPr lang="en-US" sz="1400" dirty="0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7066744" y="4104638"/>
            <a:ext cx="752258" cy="203667"/>
            <a:chOff x="2330227" y="1376976"/>
            <a:chExt cx="452659" cy="529526"/>
          </a:xfrm>
        </p:grpSpPr>
        <p:sp>
          <p:nvSpPr>
            <p:cNvPr id="108" name="Right Arrow 107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ight Arrow 4"/>
            <p:cNvSpPr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552188" y="3509298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Speed change </a:t>
            </a:r>
            <a:r>
              <a:rPr lang="en-US" sz="1400" dirty="0"/>
              <a:t>d</a:t>
            </a:r>
            <a:r>
              <a:rPr lang="en-US" sz="1400" dirty="0" smtClean="0"/>
              <a:t>etected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184660" y="984567"/>
            <a:ext cx="3804138" cy="76340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7174" y="1328615"/>
            <a:ext cx="4876226" cy="1"/>
          </a:xfrm>
          <a:prstGeom prst="straightConnector1">
            <a:avLst/>
          </a:prstGeom>
          <a:ln w="50800" cmpd="sng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rved Up Arrow 129"/>
          <p:cNvSpPr/>
          <p:nvPr/>
        </p:nvSpPr>
        <p:spPr>
          <a:xfrm rot="16036783">
            <a:off x="11363987" y="4686094"/>
            <a:ext cx="473242" cy="356261"/>
          </a:xfrm>
          <a:prstGeom prst="curvedUpArrow">
            <a:avLst/>
          </a:prstGeom>
          <a:solidFill>
            <a:srgbClr val="B8B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906097" y="1643931"/>
            <a:ext cx="2289908" cy="298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APTA Training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03904" y="1981666"/>
            <a:ext cx="2289908" cy="298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Command Interface</a:t>
            </a:r>
          </a:p>
        </p:txBody>
      </p:sp>
    </p:spTree>
    <p:extLst>
      <p:ext uri="{BB962C8B-B14F-4D97-AF65-F5344CB8AC3E}">
        <p14:creationId xmlns:p14="http://schemas.microsoft.com/office/powerpoint/2010/main" val="17779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94" y="158244"/>
            <a:ext cx="11156580" cy="6627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Training Algorithm – Brute-force </a:t>
            </a:r>
            <a:r>
              <a:rPr lang="en-US" b="1" dirty="0"/>
              <a:t>Search in </a:t>
            </a:r>
            <a:r>
              <a:rPr lang="en-US" b="1" dirty="0" err="1"/>
              <a:t>Tx</a:t>
            </a:r>
            <a:r>
              <a:rPr lang="en-US" b="1" dirty="0"/>
              <a:t> FFE / CDR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Brute-force search is used to find the maximal eye opening and to optimize CDR phase &amp; </a:t>
            </a:r>
            <a:r>
              <a:rPr lang="en-US" sz="2400" dirty="0" err="1" smtClean="0">
                <a:latin typeface="Calibri" panose="020F0502020204030204" pitchFamily="34" charset="0"/>
              </a:rPr>
              <a:t>Tx</a:t>
            </a:r>
            <a:r>
              <a:rPr lang="en-US" sz="2400" dirty="0">
                <a:latin typeface="Calibri" panose="020F0502020204030204" pitchFamily="34" charset="0"/>
              </a:rPr>
              <a:t> G0/Gn1/G1 adaptations.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Algorithm sequence: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Decrease (increase) index by </a:t>
            </a:r>
            <a:r>
              <a:rPr lang="en-US" sz="2000" i="1" dirty="0" err="1">
                <a:latin typeface="Calibri" panose="020F0502020204030204" pitchFamily="34" charset="0"/>
              </a:rPr>
              <a:t>step_num</a:t>
            </a:r>
            <a:r>
              <a:rPr lang="en-US" sz="2000" dirty="0">
                <a:latin typeface="Calibri" panose="020F0502020204030204" pitchFamily="34" charset="0"/>
              </a:rPr>
              <a:t> times; each time decreases (increases) </a:t>
            </a:r>
            <a:r>
              <a:rPr lang="en-US" sz="2000" i="1" dirty="0" err="1">
                <a:latin typeface="Calibri" panose="020F0502020204030204" pitchFamily="34" charset="0"/>
              </a:rPr>
              <a:t>step_size</a:t>
            </a:r>
            <a:r>
              <a:rPr lang="en-US" sz="2000" dirty="0">
                <a:latin typeface="Calibri" panose="020F0502020204030204" pitchFamily="34" charset="0"/>
              </a:rPr>
              <a:t> step(s)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Return to the initial index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Increase (decrease) index by </a:t>
            </a:r>
            <a:r>
              <a:rPr lang="en-US" sz="2000" i="1" dirty="0" err="1">
                <a:latin typeface="Calibri" panose="020F0502020204030204" pitchFamily="34" charset="0"/>
              </a:rPr>
              <a:t>step_num</a:t>
            </a:r>
            <a:r>
              <a:rPr lang="en-US" sz="2000" dirty="0">
                <a:latin typeface="Calibri" panose="020F0502020204030204" pitchFamily="34" charset="0"/>
              </a:rPr>
              <a:t> times; each time increases (decrease) </a:t>
            </a:r>
            <a:r>
              <a:rPr lang="en-US" sz="2000" i="1" dirty="0" err="1">
                <a:latin typeface="Calibri" panose="020F0502020204030204" pitchFamily="34" charset="0"/>
              </a:rPr>
              <a:t>step_size</a:t>
            </a:r>
            <a:r>
              <a:rPr lang="en-US" sz="2000" dirty="0">
                <a:latin typeface="Calibri" panose="020F0502020204030204" pitchFamily="34" charset="0"/>
              </a:rPr>
              <a:t> step(s)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39" y="4220793"/>
            <a:ext cx="6270977" cy="1427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4216" y="58047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step_size</a:t>
            </a:r>
            <a:r>
              <a:rPr lang="en-US" dirty="0"/>
              <a:t> = 2, </a:t>
            </a:r>
            <a:r>
              <a:rPr lang="en-US" dirty="0" err="1" smtClean="0"/>
              <a:t>Blue:Decrease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Green:Increase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752862" y="4975895"/>
            <a:ext cx="4367435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It is recommended to tune these parameters for </a:t>
            </a:r>
            <a:r>
              <a:rPr lang="en-US" sz="2000" dirty="0" smtClean="0">
                <a:latin typeface="Calibri" panose="020F0502020204030204" pitchFamily="34" charset="0"/>
              </a:rPr>
              <a:t>the stressful conditions such as adding high insertion loss (long cables).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Training Algorithm – Midpoint in </a:t>
            </a:r>
            <a:r>
              <a:rPr lang="en-US" b="1" dirty="0" err="1" smtClean="0"/>
              <a:t>Tx</a:t>
            </a:r>
            <a:r>
              <a:rPr lang="en-US" b="1" dirty="0" smtClean="0"/>
              <a:t> FFE / CDR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740"/>
            <a:ext cx="7689975" cy="348271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1715" y="5605145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step_size</a:t>
            </a:r>
            <a:r>
              <a:rPr lang="en-US" dirty="0" smtClean="0"/>
              <a:t> </a:t>
            </a:r>
            <a:r>
              <a:rPr lang="en-US" dirty="0"/>
              <a:t>= 2, </a:t>
            </a:r>
            <a:r>
              <a:rPr lang="en-US" dirty="0" err="1" smtClean="0"/>
              <a:t>Blue:Decrease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Green:Increase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5083" y="1251635"/>
            <a:ext cx="5163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Dynamic threshold = k * </a:t>
            </a:r>
            <a:r>
              <a:rPr lang="en-US" sz="2000" dirty="0" err="1" smtClean="0">
                <a:latin typeface="Calibri" panose="020F0502020204030204" pitchFamily="34" charset="0"/>
              </a:rPr>
              <a:t>init_eo</a:t>
            </a:r>
            <a:r>
              <a:rPr lang="en-US" sz="2000" dirty="0" smtClean="0">
                <a:latin typeface="Calibri" panose="020F0502020204030204" pitchFamily="34" charset="0"/>
              </a:rPr>
              <a:t> + c, 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where k and c are coefficients user programs, 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init_eo</a:t>
            </a:r>
            <a:r>
              <a:rPr lang="en-US" sz="2000" dirty="0" smtClean="0">
                <a:latin typeface="Calibri" panose="020F0502020204030204" pitchFamily="34" charset="0"/>
              </a:rPr>
              <a:t> is an internal eye opening measurement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14143" y="882355"/>
            <a:ext cx="5712547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The midpoint algorithm will decrease the index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(</a:t>
            </a:r>
            <a:r>
              <a:rPr lang="en-US" sz="2000" dirty="0">
                <a:latin typeface="Calibri" panose="020F0502020204030204" pitchFamily="34" charset="0"/>
              </a:rPr>
              <a:t>in step of </a:t>
            </a:r>
            <a:r>
              <a:rPr lang="en-US" sz="2000" dirty="0" err="1">
                <a:latin typeface="Calibri" panose="020F0502020204030204" pitchFamily="34" charset="0"/>
              </a:rPr>
              <a:t>step_size</a:t>
            </a:r>
            <a:r>
              <a:rPr lang="en-US" sz="2000" dirty="0">
                <a:latin typeface="Calibri" panose="020F0502020204030204" pitchFamily="34" charset="0"/>
              </a:rPr>
              <a:t>) to find the smallest index with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eye </a:t>
            </a:r>
            <a:r>
              <a:rPr lang="en-US" sz="2000" dirty="0">
                <a:latin typeface="Calibri" panose="020F0502020204030204" pitchFamily="34" charset="0"/>
              </a:rPr>
              <a:t>open equal or bigger than the threshold.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Such </a:t>
            </a:r>
            <a:r>
              <a:rPr lang="en-US" sz="2000" dirty="0">
                <a:latin typeface="Calibri" panose="020F0502020204030204" pitchFamily="34" charset="0"/>
              </a:rPr>
              <a:t>index is called </a:t>
            </a:r>
            <a:r>
              <a:rPr lang="en-US" sz="2000" dirty="0" err="1">
                <a:latin typeface="Calibri" panose="020F0502020204030204" pitchFamily="34" charset="0"/>
              </a:rPr>
              <a:t>index_small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Then </a:t>
            </a:r>
            <a:r>
              <a:rPr lang="en-US" sz="2000" dirty="0">
                <a:latin typeface="Calibri" panose="020F0502020204030204" pitchFamily="34" charset="0"/>
              </a:rPr>
              <a:t>we return to the initial condition, and increase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</a:rPr>
              <a:t>index to find the largest index where eye opening </a:t>
            </a:r>
            <a:r>
              <a:rPr lang="en-US" sz="2000" dirty="0" smtClean="0">
                <a:latin typeface="Calibri" panose="020F0502020204030204" pitchFamily="34" charset="0"/>
              </a:rPr>
              <a:t>is equal </a:t>
            </a:r>
            <a:r>
              <a:rPr lang="en-US" sz="2000" dirty="0">
                <a:latin typeface="Calibri" panose="020F0502020204030204" pitchFamily="34" charset="0"/>
              </a:rPr>
              <a:t>to bigger than the threshold.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This </a:t>
            </a:r>
            <a:r>
              <a:rPr lang="en-US" sz="2000" dirty="0">
                <a:latin typeface="Calibri" panose="020F0502020204030204" pitchFamily="34" charset="0"/>
              </a:rPr>
              <a:t>index is called </a:t>
            </a:r>
            <a:r>
              <a:rPr lang="en-US" sz="2000" dirty="0" err="1">
                <a:latin typeface="Calibri" panose="020F0502020204030204" pitchFamily="34" charset="0"/>
              </a:rPr>
              <a:t>index_large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</a:rPr>
              <a:t>average of the </a:t>
            </a:r>
            <a:r>
              <a:rPr lang="en-US" sz="2000" dirty="0" err="1">
                <a:latin typeface="Calibri" panose="020F0502020204030204" pitchFamily="34" charset="0"/>
              </a:rPr>
              <a:t>index_small</a:t>
            </a:r>
            <a:r>
              <a:rPr lang="en-US" sz="2000" dirty="0">
                <a:latin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</a:rPr>
              <a:t>index_large</a:t>
            </a:r>
            <a:r>
              <a:rPr lang="en-US" sz="2000" dirty="0">
                <a:latin typeface="Calibri" panose="020F0502020204030204" pitchFamily="34" charset="0"/>
              </a:rPr>
              <a:t> is the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final </a:t>
            </a:r>
            <a:r>
              <a:rPr lang="en-US" sz="2000" dirty="0">
                <a:latin typeface="Calibri" panose="020F0502020204030204" pitchFamily="34" charset="0"/>
              </a:rPr>
              <a:t>trained index. Note, the thresholds used for search </a:t>
            </a:r>
            <a:r>
              <a:rPr lang="en-US" sz="2000" dirty="0" err="1" smtClean="0">
                <a:latin typeface="Calibri" panose="020F0502020204030204" pitchFamily="34" charset="0"/>
              </a:rPr>
              <a:t>index_small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and </a:t>
            </a:r>
            <a:r>
              <a:rPr lang="en-US" sz="2000" dirty="0" err="1">
                <a:latin typeface="Calibri" panose="020F0502020204030204" pitchFamily="34" charset="0"/>
              </a:rPr>
              <a:t>index_large</a:t>
            </a:r>
            <a:r>
              <a:rPr lang="en-US" sz="2000" dirty="0">
                <a:latin typeface="Calibri" panose="020F0502020204030204" pitchFamily="34" charset="0"/>
              </a:rPr>
              <a:t> can be set independently, </a:t>
            </a:r>
            <a:r>
              <a:rPr lang="en-US" sz="2000" dirty="0" smtClean="0">
                <a:latin typeface="Calibri" panose="020F0502020204030204" pitchFamily="34" charset="0"/>
              </a:rPr>
              <a:t>therefore</a:t>
            </a:r>
            <a:r>
              <a:rPr lang="en-US" sz="2000" dirty="0">
                <a:latin typeface="Calibri" panose="020F0502020204030204" pitchFamily="34" charset="0"/>
              </a:rPr>
              <a:t>, we have </a:t>
            </a:r>
            <a:r>
              <a:rPr lang="en-US" sz="2000" dirty="0" err="1">
                <a:latin typeface="Calibri" panose="020F0502020204030204" pitchFamily="34" charset="0"/>
              </a:rPr>
              <a:t>k_small</a:t>
            </a:r>
            <a:r>
              <a:rPr lang="en-US" sz="2000" dirty="0">
                <a:latin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</a:rPr>
              <a:t>k_large</a:t>
            </a:r>
            <a:r>
              <a:rPr lang="en-US" sz="2000" dirty="0">
                <a:latin typeface="Calibri" panose="020F0502020204030204" pitchFamily="34" charset="0"/>
              </a:rPr>
              <a:t> as well </a:t>
            </a:r>
            <a:r>
              <a:rPr lang="en-US" sz="2000" dirty="0" smtClean="0">
                <a:latin typeface="Calibri" panose="020F0502020204030204" pitchFamily="34" charset="0"/>
              </a:rPr>
              <a:t>as </a:t>
            </a:r>
            <a:r>
              <a:rPr lang="en-US" sz="2000" dirty="0" err="1">
                <a:latin typeface="Calibri" panose="020F0502020204030204" pitchFamily="34" charset="0"/>
              </a:rPr>
              <a:t>c_small</a:t>
            </a:r>
            <a:r>
              <a:rPr lang="en-US" sz="2000" dirty="0">
                <a:latin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</a:rPr>
              <a:t>c_large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2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16200000">
            <a:off x="2670622" y="3746519"/>
            <a:ext cx="704419" cy="21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7434" y="4068660"/>
            <a:ext cx="6747722" cy="13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93" y="158244"/>
            <a:ext cx="11016803" cy="662782"/>
          </a:xfrm>
        </p:spPr>
        <p:txBody>
          <a:bodyPr>
            <a:normAutofit/>
          </a:bodyPr>
          <a:lstStyle/>
          <a:p>
            <a:r>
              <a:rPr lang="en-US" b="1" dirty="0"/>
              <a:t>Training Algorithm </a:t>
            </a:r>
            <a:r>
              <a:rPr lang="en-US" b="1" dirty="0" smtClean="0"/>
              <a:t>– F0p</a:t>
            </a:r>
            <a:r>
              <a:rPr lang="en-US" b="1" dirty="0"/>
              <a:t> </a:t>
            </a:r>
            <a:r>
              <a:rPr lang="en-US" b="1" dirty="0" smtClean="0"/>
              <a:t>in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67" y="1185974"/>
            <a:ext cx="11215303" cy="51340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Calibri" panose="020F0502020204030204" pitchFamily="34" charset="0"/>
              </a:rPr>
              <a:t>F0p mode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When maxf0p_mode is selected, CDR phase is adjusted based on Brute-force search where the phase is first decreased and then increased. </a:t>
            </a:r>
          </a:p>
          <a:p>
            <a:r>
              <a:rPr lang="en-US" sz="2600" dirty="0" smtClean="0">
                <a:latin typeface="Calibri" panose="020F0502020204030204" pitchFamily="34" charset="0"/>
              </a:rPr>
              <a:t>Sequence</a:t>
            </a:r>
          </a:p>
          <a:p>
            <a:endParaRPr lang="en-US" sz="2600" dirty="0" smtClean="0">
              <a:latin typeface="Calibri" panose="020F0502020204030204" pitchFamily="34" charset="0"/>
            </a:endParaRPr>
          </a:p>
          <a:p>
            <a:endParaRPr lang="en-US" sz="2600" dirty="0" smtClean="0">
              <a:latin typeface="Calibri" panose="020F0502020204030204" pitchFamily="34" charset="0"/>
            </a:endParaRPr>
          </a:p>
          <a:p>
            <a:endParaRPr lang="en-US" sz="2600" dirty="0" smtClean="0">
              <a:latin typeface="Calibri" panose="020F0502020204030204" pitchFamily="34" charset="0"/>
            </a:endParaRPr>
          </a:p>
          <a:p>
            <a:endParaRPr lang="en-US" sz="2600" dirty="0" smtClean="0">
              <a:latin typeface="Calibri" panose="020F0502020204030204" pitchFamily="34" charset="0"/>
            </a:endParaRPr>
          </a:p>
          <a:p>
            <a:r>
              <a:rPr lang="en-US" sz="2600" dirty="0" smtClean="0">
                <a:latin typeface="Calibri" panose="020F0502020204030204" pitchFamily="34" charset="0"/>
              </a:rPr>
              <a:t>F0p calculation to be compared with the optimal value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train_f0p &lt;= </a:t>
            </a:r>
            <a:r>
              <a:rPr lang="en-US" sz="2200" dirty="0" err="1" smtClean="0">
                <a:latin typeface="Calibri" panose="020F0502020204030204" pitchFamily="34" charset="0"/>
              </a:rPr>
              <a:t>eye_check_pass</a:t>
            </a:r>
            <a:r>
              <a:rPr lang="en-US" sz="2200" dirty="0" smtClean="0">
                <a:latin typeface="Calibri" panose="020F0502020204030204" pitchFamily="34" charset="0"/>
              </a:rPr>
              <a:t> * (</a:t>
            </a:r>
            <a:r>
              <a:rPr lang="en-US" sz="2200" dirty="0" err="1" smtClean="0">
                <a:latin typeface="Calibri" panose="020F0502020204030204" pitchFamily="34" charset="0"/>
              </a:rPr>
              <a:t>eo</a:t>
            </a:r>
            <a:r>
              <a:rPr lang="en-US" sz="2200" dirty="0" smtClean="0">
                <a:latin typeface="Calibri" panose="020F0502020204030204" pitchFamily="34" charset="0"/>
              </a:rPr>
              <a:t> * f0p_eo_based + f0_minus_abs_fn1 * (!f0p_eo_based)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,where    if f0 &gt;= f0a</a:t>
            </a:r>
          </a:p>
          <a:p>
            <a:pPr marL="914400" lvl="2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	</a:t>
            </a:r>
            <a:r>
              <a:rPr lang="en-US" sz="2200" dirty="0" smtClean="0">
                <a:latin typeface="Calibri" panose="020F0502020204030204" pitchFamily="34" charset="0"/>
              </a:rPr>
              <a:t>f0_minus_abs_fn1 &lt;= f0a</a:t>
            </a:r>
          </a:p>
          <a:p>
            <a:pPr marL="914400" lvl="2" indent="0">
              <a:buNone/>
            </a:pPr>
            <a:r>
              <a:rPr lang="en-US" sz="2200" dirty="0" smtClean="0">
                <a:latin typeface="Calibri" panose="020F0502020204030204" pitchFamily="34" charset="0"/>
              </a:rPr>
              <a:t>            else </a:t>
            </a:r>
          </a:p>
          <a:p>
            <a:pPr marL="914400" lvl="2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	</a:t>
            </a:r>
            <a:r>
              <a:rPr lang="en-US" sz="2200" dirty="0" smtClean="0">
                <a:latin typeface="Calibri" panose="020F0502020204030204" pitchFamily="34" charset="0"/>
              </a:rPr>
              <a:t>f0_minus_abs_fn1 &lt;= 2*f0 – f0a</a:t>
            </a:r>
            <a:endParaRPr lang="en-US" sz="22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3216" y="3007688"/>
            <a:ext cx="183458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11E00"/>
                </a:solidFill>
              </a:rPr>
              <a:t>Phase Direction </a:t>
            </a:r>
            <a:r>
              <a:rPr lang="en-US" dirty="0">
                <a:solidFill>
                  <a:srgbClr val="E11E00"/>
                </a:solidFill>
              </a:rPr>
              <a:t>D</a:t>
            </a:r>
            <a:r>
              <a:rPr lang="en-US" dirty="0" smtClean="0">
                <a:solidFill>
                  <a:srgbClr val="E11E00"/>
                </a:solidFill>
              </a:rPr>
              <a:t>efines</a:t>
            </a:r>
            <a:endParaRPr lang="en-US" dirty="0">
              <a:solidFill>
                <a:srgbClr val="E11E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6985" y="2672430"/>
            <a:ext cx="2633784" cy="1414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rgbClr val="E11E00"/>
                </a:solidFill>
              </a:rPr>
              <a:t>CDR </a:t>
            </a:r>
            <a:r>
              <a:rPr lang="en-US" dirty="0">
                <a:solidFill>
                  <a:srgbClr val="E11E00"/>
                </a:solidFill>
              </a:rPr>
              <a:t>Phase</a:t>
            </a:r>
          </a:p>
          <a:p>
            <a:pPr algn="ctr"/>
            <a:r>
              <a:rPr lang="en-US" dirty="0">
                <a:solidFill>
                  <a:srgbClr val="E11E00"/>
                </a:solidFill>
              </a:rPr>
              <a:t>Maxf0p </a:t>
            </a:r>
            <a:r>
              <a:rPr lang="en-US" dirty="0" smtClean="0">
                <a:solidFill>
                  <a:srgbClr val="E11E00"/>
                </a:solidFill>
              </a:rPr>
              <a:t>State Start</a:t>
            </a:r>
            <a:endParaRPr lang="en-US" dirty="0">
              <a:solidFill>
                <a:srgbClr val="E11E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0244" y="2195693"/>
            <a:ext cx="3049696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11E00"/>
                </a:solidFill>
              </a:rPr>
              <a:t>Phase Adjustment State</a:t>
            </a:r>
          </a:p>
          <a:p>
            <a:r>
              <a:rPr lang="en-US" sz="1400" dirty="0" smtClean="0"/>
              <a:t>1. </a:t>
            </a:r>
            <a:r>
              <a:rPr lang="en-US" sz="1400" dirty="0" err="1" smtClean="0"/>
              <a:t>phase_offset</a:t>
            </a:r>
            <a:r>
              <a:rPr lang="en-US" sz="1400" dirty="0" smtClean="0"/>
              <a:t> &lt;= </a:t>
            </a:r>
            <a:r>
              <a:rPr lang="en-US" sz="1400" dirty="0" err="1" smtClean="0"/>
              <a:t>phase_offset</a:t>
            </a:r>
            <a:r>
              <a:rPr lang="en-US" sz="1400" dirty="0" smtClean="0"/>
              <a:t> + direction*</a:t>
            </a:r>
            <a:r>
              <a:rPr lang="en-US" sz="1400" dirty="0" err="1" smtClean="0"/>
              <a:t>phase_step_size</a:t>
            </a:r>
            <a:endParaRPr lang="en-US" sz="1400" dirty="0" smtClean="0"/>
          </a:p>
          <a:p>
            <a:r>
              <a:rPr lang="en-US" sz="1400" dirty="0" smtClean="0"/>
              <a:t>2. </a:t>
            </a:r>
            <a:r>
              <a:rPr lang="en-US" sz="1400" dirty="0" err="1" smtClean="0"/>
              <a:t>Num_count</a:t>
            </a:r>
            <a:r>
              <a:rPr lang="en-US" sz="1400" dirty="0" smtClean="0"/>
              <a:t> ++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534400" y="2195693"/>
            <a:ext cx="306567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11E00"/>
                </a:solidFill>
              </a:rPr>
              <a:t>DFE &amp; CDR Phase Optimization State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Call DFE&amp;CDR phase opt state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Call f0p calculation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65489" y="3803819"/>
            <a:ext cx="183458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11E00"/>
                </a:solidFill>
              </a:rPr>
              <a:t>Update State</a:t>
            </a:r>
            <a:endParaRPr lang="en-US" dirty="0">
              <a:solidFill>
                <a:srgbClr val="E11E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930769" y="3121817"/>
            <a:ext cx="234460" cy="21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031413" y="3140906"/>
            <a:ext cx="234460" cy="21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299940" y="3121817"/>
            <a:ext cx="234460" cy="21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10565549" y="3530044"/>
            <a:ext cx="234460" cy="21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203" y="2103992"/>
            <a:ext cx="183458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11E00"/>
                </a:solidFill>
              </a:rPr>
              <a:t>END</a:t>
            </a:r>
            <a:endParaRPr lang="en-US" dirty="0">
              <a:solidFill>
                <a:srgbClr val="E11E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4003296" y="2762452"/>
            <a:ext cx="182859" cy="21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CDR Phase Optimization Scheme - INTERNAL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60" y="699747"/>
            <a:ext cx="7082412" cy="57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CDR Phase Optimization Scheme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84" y="821026"/>
            <a:ext cx="4199048" cy="55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Algorithm – FFE Adaptation - INTERNAL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Search Table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The </a:t>
            </a:r>
            <a:r>
              <a:rPr lang="en-US" sz="2200" dirty="0">
                <a:latin typeface="Calibri" panose="020F0502020204030204" pitchFamily="34" charset="0"/>
              </a:rPr>
              <a:t>search table algorithm will choose FFE_RES1, FFE_RES2, FFE_CAP1, and FFE_CAP2 set in the table to find the maximal eye opening F0D. The combinations of FFE_RES and FFE_CAP are built in firmware. 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When </a:t>
            </a:r>
            <a:r>
              <a:rPr lang="en-US" sz="2200" dirty="0" err="1">
                <a:latin typeface="Calibri" panose="020F0502020204030204" pitchFamily="34" charset="0"/>
              </a:rPr>
              <a:t>Gain_Train_with_C</a:t>
            </a:r>
            <a:r>
              <a:rPr lang="en-US" sz="2200" dirty="0">
                <a:latin typeface="Calibri" panose="020F0502020204030204" pitchFamily="34" charset="0"/>
              </a:rPr>
              <a:t> mode </a:t>
            </a:r>
            <a:r>
              <a:rPr lang="en-US" sz="2200" dirty="0" smtClean="0">
                <a:latin typeface="Calibri" panose="020F0502020204030204" pitchFamily="34" charset="0"/>
              </a:rPr>
              <a:t>is </a:t>
            </a:r>
            <a:r>
              <a:rPr lang="en-US" sz="2200" dirty="0">
                <a:latin typeface="Calibri" panose="020F0502020204030204" pitchFamily="34" charset="0"/>
              </a:rPr>
              <a:t>enable, FFE_CAP will not be swept in the search table.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The search table algorithm has some limits set by below registers.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</a:rPr>
              <a:t>RX_FFE_OVERBOOST_THRES_LANE[3:0] : To avoid over boost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</a:rPr>
              <a:t>DFE_F0_SAT_THRES_LANE[7:0] : To avoid saturated F0A. 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However, </a:t>
            </a:r>
            <a:r>
              <a:rPr lang="en-US" sz="2200" dirty="0">
                <a:latin typeface="Calibri" panose="020F0502020204030204" pitchFamily="34" charset="0"/>
              </a:rPr>
              <a:t>these limits and maximal F0D are disabled when Minimum Boost Mode is enabled by default.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0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Algorithm – FFE Adaptation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394" y="1164492"/>
            <a:ext cx="10515600" cy="502262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</a:rPr>
              <a:t>Gain_Train_with_C</a:t>
            </a:r>
            <a:r>
              <a:rPr lang="en-US" sz="2400" dirty="0" smtClean="0">
                <a:latin typeface="Calibri" panose="020F0502020204030204" pitchFamily="34" charset="0"/>
              </a:rPr>
              <a:t> Mode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This mode </a:t>
            </a:r>
            <a:r>
              <a:rPr lang="en-US" sz="2000" dirty="0">
                <a:latin typeface="Calibri" panose="020F0502020204030204" pitchFamily="34" charset="0"/>
              </a:rPr>
              <a:t>adapts both the DFE_RES and the FFE_CAP at the same time to control the effective gain in the DFE to not saturate.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FFE_CAP controls CTLE peak gain. Decreasing FFE_CAP could reduce total CTLE gain. A good FFE_CAP setting should </a:t>
            </a:r>
            <a:r>
              <a:rPr lang="en-US" sz="2000" dirty="0" smtClean="0">
                <a:latin typeface="Calibri" panose="020F0502020204030204" pitchFamily="34" charset="0"/>
              </a:rPr>
              <a:t>provide </a:t>
            </a:r>
            <a:r>
              <a:rPr lang="en-US" sz="2000" dirty="0">
                <a:latin typeface="Calibri" panose="020F0502020204030204" pitchFamily="34" charset="0"/>
              </a:rPr>
              <a:t>non-saturated DFE results and use DFE dynamic range as much as possible. Hence, we </a:t>
            </a:r>
            <a:r>
              <a:rPr lang="en-US" sz="2000" dirty="0" err="1">
                <a:latin typeface="Calibri" panose="020F0502020204030204" pitchFamily="34" charset="0"/>
              </a:rPr>
              <a:t>init</a:t>
            </a:r>
            <a:r>
              <a:rPr lang="en-US" sz="2000" dirty="0">
                <a:latin typeface="Calibri" panose="020F0502020204030204" pitchFamily="34" charset="0"/>
              </a:rPr>
              <a:t> FFE_CAP = F (max), and then reduce FFE_CAP until the adapted DFE is not </a:t>
            </a:r>
            <a:r>
              <a:rPr lang="en-US" sz="2000" dirty="0" smtClean="0">
                <a:latin typeface="Calibri" panose="020F0502020204030204" pitchFamily="34" charset="0"/>
              </a:rPr>
              <a:t>saturated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At the initial gain-training at the beginning, the algorithm adapts both the </a:t>
            </a:r>
            <a:r>
              <a:rPr lang="en-US" sz="2000" dirty="0" err="1">
                <a:latin typeface="Calibri" panose="020F0502020204030204" pitchFamily="34" charset="0"/>
              </a:rPr>
              <a:t>DFE_RESolution</a:t>
            </a:r>
            <a:r>
              <a:rPr lang="en-US" sz="2000" dirty="0">
                <a:latin typeface="Calibri" panose="020F0502020204030204" pitchFamily="34" charset="0"/>
              </a:rPr>
              <a:t> and the FFE_CAP, this is used as the starting parameters.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During </a:t>
            </a:r>
            <a:r>
              <a:rPr lang="en-US" sz="2000" dirty="0">
                <a:latin typeface="Calibri" panose="020F0502020204030204" pitchFamily="34" charset="0"/>
              </a:rPr>
              <a:t>FFE training, </a:t>
            </a:r>
            <a:r>
              <a:rPr lang="en-US" sz="2000" dirty="0" smtClean="0">
                <a:latin typeface="Calibri" panose="020F0502020204030204" pitchFamily="34" charset="0"/>
              </a:rPr>
              <a:t>the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FFE_CAP </a:t>
            </a:r>
            <a:r>
              <a:rPr lang="en-US" sz="2000" dirty="0">
                <a:latin typeface="Calibri" panose="020F0502020204030204" pitchFamily="34" charset="0"/>
              </a:rPr>
              <a:t>can be </a:t>
            </a:r>
            <a:r>
              <a:rPr lang="en-US" sz="2000" dirty="0" smtClean="0">
                <a:latin typeface="Calibri" panose="020F0502020204030204" pitchFamily="34" charset="0"/>
              </a:rPr>
              <a:t>updated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depending </a:t>
            </a:r>
            <a:r>
              <a:rPr lang="en-US" sz="2000" dirty="0">
                <a:latin typeface="Calibri" panose="020F0502020204030204" pitchFamily="34" charset="0"/>
              </a:rPr>
              <a:t>on </a:t>
            </a:r>
            <a:r>
              <a:rPr lang="en-US" sz="2000" dirty="0" smtClean="0">
                <a:latin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</a:rPr>
              <a:t>HW gets better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results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  <a:r>
              <a:rPr lang="en-US" sz="2000" dirty="0" smtClean="0">
                <a:latin typeface="Calibri" panose="020F0502020204030204" pitchFamily="34" charset="0"/>
              </a:rPr>
              <a:t>At </a:t>
            </a:r>
            <a:r>
              <a:rPr lang="en-US" sz="2000" dirty="0">
                <a:latin typeface="Calibri" panose="020F0502020204030204" pitchFamily="34" charset="0"/>
              </a:rPr>
              <a:t>the last gain-training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at </a:t>
            </a:r>
            <a:r>
              <a:rPr lang="en-US" sz="2000" dirty="0">
                <a:latin typeface="Calibri" panose="020F0502020204030204" pitchFamily="34" charset="0"/>
              </a:rPr>
              <a:t>the end, only </a:t>
            </a:r>
            <a:r>
              <a:rPr lang="en-US" sz="2000" dirty="0" err="1" smtClean="0">
                <a:latin typeface="Calibri" panose="020F0502020204030204" pitchFamily="34" charset="0"/>
              </a:rPr>
              <a:t>DFE_RESolution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is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Is re-adapted. 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28" y="4088536"/>
            <a:ext cx="7361687" cy="20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Algorithm – FFE Adaptation, INTERNAL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394" y="1281938"/>
            <a:ext cx="10515600" cy="5022624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Overboost</a:t>
            </a:r>
            <a:endParaRPr lang="en-US" sz="2400" dirty="0" smtClean="0"/>
          </a:p>
          <a:p>
            <a:pPr lvl="1"/>
            <a:r>
              <a:rPr lang="en-US" sz="2000" dirty="0" err="1"/>
              <a:t>Overboost</a:t>
            </a:r>
            <a:r>
              <a:rPr lang="en-US" sz="2000" dirty="0"/>
              <a:t> happens when the CTLE </a:t>
            </a:r>
            <a:r>
              <a:rPr lang="en-US" sz="2000" dirty="0" smtClean="0"/>
              <a:t>overcompensates </a:t>
            </a:r>
            <a:r>
              <a:rPr lang="en-US" sz="2000" dirty="0"/>
              <a:t>the channel (e.g. boost gain &gt; insertion loss at Nyquist).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/>
              <a:t>In order to avoid </a:t>
            </a:r>
            <a:r>
              <a:rPr lang="en-US" sz="2000" dirty="0" err="1"/>
              <a:t>overboost</a:t>
            </a:r>
            <a:r>
              <a:rPr lang="en-US" sz="2000" dirty="0"/>
              <a:t> in medium/short traces a set of </a:t>
            </a:r>
            <a:r>
              <a:rPr lang="en-US" sz="2000" dirty="0" err="1"/>
              <a:t>overboost</a:t>
            </a:r>
            <a:r>
              <a:rPr lang="en-US" sz="2000" dirty="0"/>
              <a:t> criteria are defined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i.e.:</a:t>
            </a:r>
            <a:endParaRPr lang="en-US" sz="2000" dirty="0"/>
          </a:p>
          <a:p>
            <a:pPr lvl="2"/>
            <a:r>
              <a:rPr lang="en-US" dirty="0" smtClean="0"/>
              <a:t>RX-FFE: </a:t>
            </a:r>
            <a:r>
              <a:rPr lang="en-US" dirty="0"/>
              <a:t>F1 + F2 &lt; threshold</a:t>
            </a:r>
          </a:p>
          <a:p>
            <a:pPr lvl="2"/>
            <a:r>
              <a:rPr lang="en-US" dirty="0" smtClean="0"/>
              <a:t>RX-FFE: </a:t>
            </a:r>
            <a:r>
              <a:rPr lang="en-US" dirty="0"/>
              <a:t>F3 &lt; threshold, </a:t>
            </a:r>
            <a:r>
              <a:rPr lang="en-US" dirty="0" smtClean="0"/>
              <a:t>RX-FFE: </a:t>
            </a:r>
            <a:r>
              <a:rPr lang="en-US" dirty="0"/>
              <a:t>F3 &lt; threshold, </a:t>
            </a:r>
            <a:r>
              <a:rPr lang="en-US" dirty="0" smtClean="0"/>
              <a:t>RX-FFE: </a:t>
            </a:r>
            <a:r>
              <a:rPr lang="en-US" dirty="0"/>
              <a:t>F3 &lt; threshold </a:t>
            </a:r>
          </a:p>
          <a:p>
            <a:endParaRPr lang="en-US" sz="2400" dirty="0" smtClean="0"/>
          </a:p>
          <a:p>
            <a:r>
              <a:rPr lang="en-US" sz="2400" dirty="0" smtClean="0"/>
              <a:t>In the RX-FFE comparison</a:t>
            </a:r>
          </a:p>
          <a:p>
            <a:pPr lvl="2"/>
            <a:r>
              <a:rPr lang="en-US" dirty="0" smtClean="0"/>
              <a:t>Choose </a:t>
            </a:r>
            <a:r>
              <a:rPr lang="en-US" dirty="0"/>
              <a:t>RX-FFE without </a:t>
            </a:r>
            <a:r>
              <a:rPr lang="en-US" dirty="0" err="1"/>
              <a:t>overboost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When both RX-FFEs are </a:t>
            </a:r>
            <a:r>
              <a:rPr lang="en-US" dirty="0" err="1"/>
              <a:t>overboost</a:t>
            </a:r>
            <a:r>
              <a:rPr lang="en-US" dirty="0"/>
              <a:t>, choose the one with larger R or smaller C</a:t>
            </a:r>
          </a:p>
          <a:p>
            <a:pPr lvl="2"/>
            <a:endParaRPr 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DFE ADAPTATION SEQUENCE - INTERNAL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8677" y="1712885"/>
            <a:ext cx="10357708" cy="4291962"/>
            <a:chOff x="648677" y="1712885"/>
            <a:chExt cx="10357708" cy="4291962"/>
          </a:xfrm>
        </p:grpSpPr>
        <p:sp>
          <p:nvSpPr>
            <p:cNvPr id="30" name="Oval 29"/>
            <p:cNvSpPr/>
            <p:nvPr/>
          </p:nvSpPr>
          <p:spPr>
            <a:xfrm>
              <a:off x="4329718" y="4024898"/>
              <a:ext cx="3212124" cy="162563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8677" y="3099587"/>
              <a:ext cx="3212124" cy="252704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98770" y="2178707"/>
              <a:ext cx="2790092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F0A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Coarse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2032001" y="2788307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98770" y="3159127"/>
              <a:ext cx="2790092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DFE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Coarse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8770" y="4090489"/>
              <a:ext cx="2790092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DFE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2032001" y="3770061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769" y="5008796"/>
              <a:ext cx="2790093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DFE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Accurate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2032001" y="4677566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52461" y="5008796"/>
              <a:ext cx="2790093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DFE DC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52461" y="4090489"/>
              <a:ext cx="2790093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DFE DC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Accurate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40736" y="3172182"/>
              <a:ext cx="2790093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F0B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40736" y="2178707"/>
              <a:ext cx="2790093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F0B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Accurate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16292" y="3172182"/>
              <a:ext cx="2790093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F0D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16292" y="2178707"/>
              <a:ext cx="2790093" cy="53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F0D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Coarse Adaptation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 rot="10800000">
              <a:off x="5816519" y="5626629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 rot="10800000">
              <a:off x="5799013" y="4677565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 rot="10800000">
              <a:off x="5799012" y="3760682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 rot="10800000">
              <a:off x="5799013" y="2788725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9482385" y="1849999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9474570" y="2833864"/>
              <a:ext cx="273538" cy="2657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47634" y="5587133"/>
              <a:ext cx="191476" cy="3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47633" y="5892353"/>
              <a:ext cx="3970212" cy="112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16516" y="1721504"/>
              <a:ext cx="191476" cy="3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16518" y="1712885"/>
              <a:ext cx="3866744" cy="137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8216291" y="4165657"/>
            <a:ext cx="2790093" cy="539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Eye Check State 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9474568" y="3824766"/>
            <a:ext cx="273538" cy="265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59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394" y="1106529"/>
            <a:ext cx="2215667" cy="205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Tx</a:t>
            </a:r>
            <a:r>
              <a:rPr lang="en-US" dirty="0" smtClean="0"/>
              <a:t> Train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46416"/>
              </p:ext>
            </p:extLst>
          </p:nvPr>
        </p:nvGraphicFramePr>
        <p:xfrm>
          <a:off x="101802" y="1525039"/>
          <a:ext cx="5933237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954"/>
                <a:gridCol w="565266"/>
                <a:gridCol w="295101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DIR</a:t>
                      </a:r>
                      <a:endParaRPr lang="en-US" sz="18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TX_G0_STEP_SIZE_LANE[3:0]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G0 step size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TX_G1_STEP_SIZE_LANE[1:0]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G1 step 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TX_GN1_STEP_SIZE_LANE[1:0]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Gn1 step 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TX_G0_STEP_NUM_LANE[3:0]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G0 steps to be searched.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TX_G1_STEP_NUM_LANE[4:0]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G1 steps to be searched.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TX_GN1_STEP_NUM_LANE[4:0]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GN1 steps to be searched.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TX_G1_MAXF0T_EN_LANE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G1 Max F0t train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TX_GN1_MAXF0T_EN_LANE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GN1 Max F0t train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TX_G1_MIDPOINT_EN_LANE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 G1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-point train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TX_GN1_MIDPOINT_EN_LANE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 GN1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-point train </a:t>
                      </a: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TX_ADAPT_G0_EN_LANE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FFE adapt G0 enable.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TX_ADAPT_GN1_EN_LANE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FFE adapt Gn1 enable.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11649"/>
              </p:ext>
            </p:extLst>
          </p:nvPr>
        </p:nvGraphicFramePr>
        <p:xfrm>
          <a:off x="6096000" y="1529993"/>
          <a:ext cx="5960224" cy="414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308"/>
                <a:gridCol w="545654"/>
                <a:gridCol w="2718262"/>
              </a:tblGrid>
              <a:tr h="358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DIR</a:t>
                      </a:r>
                      <a:endParaRPr lang="en-US" sz="18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3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TX_ADAPT_G1_EN_LANE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FFE adapt G1 enable.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3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tx_gn1_midpoint_thres_k_lane[7:0]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Gn1 Midpoint Threshold K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274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tx_gn1_midpoint_thres_c_lane[7:0]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Gn1 Midpoint Threshold C (2's Complement)</a:t>
                      </a:r>
                    </a:p>
                  </a:txBody>
                  <a:tcPr marL="9525" marR="9525" marT="9525" marB="0" anchor="ctr"/>
                </a:tc>
              </a:tr>
              <a:tr h="353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tx_g1_midpoint_thres_k_lane[7:0]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G1 Midpoint Threshold 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3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tx_g1_midpoint_thres_c_lane[7:0]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Midpoint small threshold 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3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local_tx_preset_index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Local TX Coefficient Preset Index.</a:t>
                      </a:r>
                    </a:p>
                    <a:p>
                      <a:pPr algn="l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When TX train begin, local TX will set it's TX coefficient to different preset value.</a:t>
                      </a:r>
                    </a:p>
                    <a:p>
                      <a:pPr algn="l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4'h1: default 1,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4’h2: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default 2   </a:t>
                      </a:r>
                    </a:p>
                    <a:p>
                      <a:pPr algn="l" fontAlgn="ctr"/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algn="l" fontAlgn="ctr"/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4’hb: default 11</a:t>
                      </a:r>
                    </a:p>
                    <a:p>
                      <a:pPr algn="l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Other: reserved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FIRMWARE TOP LEVEL – </a:t>
            </a:r>
            <a:r>
              <a:rPr lang="en-US" b="1" dirty="0" smtClean="0"/>
              <a:t>INTERRUPT (1) - INTERNAL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66246"/>
              </p:ext>
            </p:extLst>
          </p:nvPr>
        </p:nvGraphicFramePr>
        <p:xfrm>
          <a:off x="445394" y="1501198"/>
          <a:ext cx="11251307" cy="47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106"/>
                <a:gridCol w="689989"/>
                <a:gridCol w="7109212"/>
              </a:tblGrid>
              <a:tr h="337560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Signal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int_pu_ivref_chg_isr_lane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PIN_PU_IVREF change.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int_pu_pll_chg_isr_lane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PIN_PU_PLL change.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int_pu_tx_chg_isr_lane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PIN_PU_TX change.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int_pu_rx_chg_isr_lane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PIN_PU_RX change.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int_power_state_valid_rise_isr_lane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dphy_ana_power_state_valid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 change for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PCIe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 mode.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int_rx_init_rise_isr_lane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PIN_RX_INIT change.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int_refclk_dis_chg_isr_lane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PIN_REFCLK_DIS change.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int_pu_pll_or_chg_isr_lane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Signal PU_PLL_OR is the OR function output of all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pu_pll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 signals from all lanes.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int_txdetrx_en_chg_isr_lane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PIN_TXDETRX_EN change.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int_tx_vcmhold_en_chg_isr_lane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PIN_TX_VCMHOLD_EN change. </a:t>
                      </a:r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int_tx_idle_chg_isr_lane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PIN_TX_IDLE change. </a:t>
                      </a:r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int_pu_sq_chg_isr_lane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PIN_PU_SQ change. </a:t>
                      </a:r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US" sz="1400" baseline="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75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int_tx_idle_hiz_chg_isr_lane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PIN_TX_IDLE_HIZ change. </a:t>
                      </a:r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445394" y="1045594"/>
            <a:ext cx="10515600" cy="466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There are 36 interrupt signals, and 13 of them are not in use.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3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394" y="1385771"/>
            <a:ext cx="2215667" cy="205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Tx</a:t>
            </a:r>
            <a:r>
              <a:rPr lang="en-US" dirty="0" smtClean="0"/>
              <a:t> Train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20155"/>
              </p:ext>
            </p:extLst>
          </p:nvPr>
        </p:nvGraphicFramePr>
        <p:xfrm>
          <a:off x="91440" y="1909605"/>
          <a:ext cx="571061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780"/>
                <a:gridCol w="681643"/>
                <a:gridCol w="234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R/W</a:t>
                      </a:r>
                      <a:endParaRPr lang="en-US" sz="18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cfg_cursor_preset0_lane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cfg_cursor_preset1_lane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cfg_cursor_preset2_lane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cfg_cursor_preset3_lane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cfg_cursor_preset4_lane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cfg_cursor_preset5_lane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cfg_cursor_preset6_lane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cfg_cursor_preset7_lane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cfg_cursor_preset8_lane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cfg_cursor_preset9_lane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cfg_cursor_preset10_lane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Cursor coefficient of preset10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67699"/>
              </p:ext>
            </p:extLst>
          </p:nvPr>
        </p:nvGraphicFramePr>
        <p:xfrm>
          <a:off x="5918665" y="1909605"/>
          <a:ext cx="615973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886"/>
                <a:gridCol w="621997"/>
                <a:gridCol w="2899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R/W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cfg_post_cursor_preset0_lane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cfg_post_cursor_preset1_lane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cfg_post_cursor_preset2_lane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cfg_post_cursor_preset3_lane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cfg_post_cursor_preset4_lane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cfg_post_cursor_preset5_lane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cfg_post_cursor_preset6_lane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cfg_post_cursor_preset7_lane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cfg_post_cursor_preset8_lane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cfg_post_cursor_preset9_lane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cfg_post_cursor_preset10_lane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Post-Cursor coefficient of preset10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4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05718"/>
              </p:ext>
            </p:extLst>
          </p:nvPr>
        </p:nvGraphicFramePr>
        <p:xfrm>
          <a:off x="121195" y="1805450"/>
          <a:ext cx="559966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540"/>
                <a:gridCol w="758388"/>
                <a:gridCol w="2508738"/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</a:t>
                      </a:r>
                      <a:r>
                        <a:rPr lang="en-US" baseline="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R/W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cfg_pre_cursor_preset0_lane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cfg_pre_cursor_preset1_lane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cfg_pre_cursor_preset2_lane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cfg_pre_cursor_preset3_lane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cfg_pre_cursor_preset4_lane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cfg_pre_cursor_preset5_lane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cfg_pre_cursor_preset6_lane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cfg_pre_cursor_preset7_lane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cfg_pre_cursor_preset8_lane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cfg_pre_cursor_preset9_lane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cfg_pre_cursor_preset10_lane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Pre-Cursor coefficient of preset10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45394" y="1346694"/>
            <a:ext cx="2215667" cy="205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Tx</a:t>
            </a:r>
            <a:r>
              <a:rPr lang="en-US" dirty="0" smtClean="0"/>
              <a:t> Train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1420"/>
              </p:ext>
            </p:extLst>
          </p:nvPr>
        </p:nvGraphicFramePr>
        <p:xfrm>
          <a:off x="5830277" y="1809748"/>
          <a:ext cx="6223178" cy="4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431"/>
                <a:gridCol w="781538"/>
                <a:gridCol w="3089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R/W</a:t>
                      </a:r>
                      <a:endParaRPr lang="en-US" sz="18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CFG_EQ_FS_LANE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transmitter full swing parameter (FS).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CFG_EQ_16G_FS_LANE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transmitter full swing parameter (FS).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CFG_EQ_LF_LANE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transmitter low frequency Parameter (LF).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CFG_EQ_16G_LF_LANE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transmitter low frequency parameter (LF).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cfg_tx_coeff_max0_lane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transmitter coefficient maximum value. </a:t>
                      </a:r>
                    </a:p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Bit[5:0]: C-1</a:t>
                      </a:r>
                    </a:p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Bit[11:6]:C0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cfg_tx_coeff_max1_lane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transmitter coefficient maximum value. </a:t>
                      </a:r>
                    </a:p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Bit[5:0]: C+1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TX_EM_PRE_MAX_LANE[3:0]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 emphasis maximum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TX_EM_PO_MAX_LANE[3:0]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post emphasis maximum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TX_EM_PEAK_MIN_LANE[3:0]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peak emphasis minimum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34180"/>
              </p:ext>
            </p:extLst>
          </p:nvPr>
        </p:nvGraphicFramePr>
        <p:xfrm>
          <a:off x="445393" y="1750745"/>
          <a:ext cx="10996329" cy="415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099"/>
                <a:gridCol w="922216"/>
                <a:gridCol w="6307014"/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</a:t>
                      </a:r>
                      <a:r>
                        <a:rPr lang="en-US" baseline="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R/W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TX_EM_PEAK_MAX_LANE[3:0]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Peak Emphasis Maximum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TX_TRAIN_P2P_HOLD_LANE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peak to peak hold enable.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1'b0: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coefficient control separately.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1'b1: Hold the range of peak to peak range. The coefficient changes of G0, G1 and Gn1 impact each other.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tx_no_init_lane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initial during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train.</a:t>
                      </a:r>
                    </a:p>
                    <a:p>
                      <a:pPr algn="l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1’b0: TX preset commands are sent to remote PHY. Which preset command is used is determined by the register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tx_preset_index_lane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[7:0]. </a:t>
                      </a:r>
                    </a:p>
                    <a:p>
                      <a:pPr algn="l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1’b1: TX preset commands are not sent to remote PHY at the beginning of the TX training.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TRAIN_G0_LANE[7:0]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G0 Value.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TRAIN_G1_LANE[7:0]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Train G1 Value.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TRAIN_GN1_LANE[7:0]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Train GN1 Value.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pipe_eq_status_lane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 Internal Equalization Status Selection.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45394" y="1346694"/>
            <a:ext cx="2215667" cy="205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Tx</a:t>
            </a:r>
            <a:r>
              <a:rPr lang="en-US" dirty="0" smtClean="0"/>
              <a:t>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16" y="1258954"/>
            <a:ext cx="2450201" cy="547050"/>
          </a:xfrm>
        </p:spPr>
        <p:txBody>
          <a:bodyPr/>
          <a:lstStyle/>
          <a:p>
            <a:r>
              <a:rPr lang="en-US" dirty="0" smtClean="0"/>
              <a:t>CDR Train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71444"/>
              </p:ext>
            </p:extLst>
          </p:nvPr>
        </p:nvGraphicFramePr>
        <p:xfrm>
          <a:off x="445393" y="1806004"/>
          <a:ext cx="10769683" cy="34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345"/>
                <a:gridCol w="1101970"/>
                <a:gridCol w="5064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CDRPHASE_OPT_EN_LANE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CDR phase optimization train bypass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CDR phase optimization train enable.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CDR_MAXF0P_EN_LANE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max F0p train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CDR_MIDPOINT_EN_LANE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midpoint train enable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CDR_STEP_NUM_LANE[3:0]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step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midpoint_small_thres_k_lane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midpoint small threshold k.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midpoint_small_thres_c_lane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midpoint small threshold 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midpoint_large_thres_k_lane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midpoint large threshold k.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midpoint_large_thres_c_lane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midpoint large threshold 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6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5394" y="1258954"/>
            <a:ext cx="2450201" cy="54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FFE Train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94060"/>
              </p:ext>
            </p:extLst>
          </p:nvPr>
        </p:nvGraphicFramePr>
        <p:xfrm>
          <a:off x="445394" y="1727205"/>
          <a:ext cx="11082298" cy="465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037"/>
                <a:gridCol w="1453661"/>
                <a:gridCol w="5689600"/>
              </a:tblGrid>
              <a:tr h="37243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</a:tr>
              <a:tr h="310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rx_ffe_overboost_thres_lane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FFE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overboost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threshold =&gt; To avoid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over boost.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sumf_boost_target_k_lane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[7:0]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Summary of Fs Boost Target K. Defines the boost level for FFE_RES2.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NOT in use</a:t>
                      </a:r>
                    </a:p>
                  </a:txBody>
                  <a:tcPr marL="9525" marR="9525" marT="9525" marB="0" anchor="ctr"/>
                </a:tc>
              </a:tr>
              <a:tr h="310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sumf_boost_target_c_lane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[7:0]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Summary of Fs Boost Target C. Defines the boost level for FFE_RES2.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DFE_F0_SAT_THRES_LANE[7:0]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F0 Saturation Threshold (0~63) =&gt; To avoid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saturated F0A.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RX_RXFFE_R_INI_LANE[3:0]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RXFFE Resistor Initial.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RX_RXFFE_C_INI_LANE[3:0]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RXFFE Capacitor Initial.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rxffe_res2_sel_e_g0/1/2/3/4_lane[3:0]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 RES2 Select Even For G0-4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1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rxffe_cap2_sel_e_g0/1/2/3/4_lane[3:0]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 CAP2 Select Even For G0-4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1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rxffe_res2_sel_o_g0/1/2/3/4_lane[3:0]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 RES2 Select Odd For G0-4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1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rxffe_cap2_sel_o_g0/1/2/3/4_lane[3:0]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 CAP2 Select Odd For G0-4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1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rxffe_res1_sel_g0/1/2/3/4_lane[3:0]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 RES1 Select Odd For G0-4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1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rxffe_cap1_sel_g0/1/2/3/4_lane[3:0]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RXFFE CAP1 Select Odd For G0-4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1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FFE_DATA_RATE_LANE[3:0]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R/W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FFE Data Rate Selection. Downloaded from the speed table.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71724"/>
              </p:ext>
            </p:extLst>
          </p:nvPr>
        </p:nvGraphicFramePr>
        <p:xfrm>
          <a:off x="129630" y="1806004"/>
          <a:ext cx="5606762" cy="443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97"/>
                <a:gridCol w="707882"/>
                <a:gridCol w="24212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ffe_res1_sel_lane[3:0]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 First Stage Resistor Selection.</a:t>
                      </a:r>
                    </a:p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4'h0: 2.4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4'h1: 1.5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4'h2: 0.3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4'h3: -0.7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4'h4: -1.7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4'h5: -2.7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4'h6: -3.8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4'h7: -4.6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4'h8: -5.4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4'h9: -6.4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4'hA: -7.5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4'hB: -8.9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4'hC: -11.4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4'hD: -12.6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4'hE: -15.2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4'hF: -17.2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45394" y="1276337"/>
            <a:ext cx="5290998" cy="54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FFE Train – Search Table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87960"/>
              </p:ext>
            </p:extLst>
          </p:nvPr>
        </p:nvGraphicFramePr>
        <p:xfrm>
          <a:off x="5866578" y="1797610"/>
          <a:ext cx="6129679" cy="443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51"/>
                <a:gridCol w="645953"/>
                <a:gridCol w="2533475"/>
              </a:tblGrid>
              <a:tr h="3721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</a:tr>
              <a:tr h="343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ffe_cap1_sel_lane[3:0]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 First Stage Capacitor Selection.</a:t>
                      </a:r>
                    </a:p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4'h0: 2.6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4'h1: 4.2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4'h2: 5.2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4'h3: 6.0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4'h4: 6.5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4'h5: 6.9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4'h6: 7.3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4'h7: 7.6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4'h8: 7.8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4'h9: 8.0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4'hA: 8.2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4'hB: 8.5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4'hC: 8.8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4'hD: 9.0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4'hE: 9.2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4'hF: 9.4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82279"/>
              </p:ext>
            </p:extLst>
          </p:nvPr>
        </p:nvGraphicFramePr>
        <p:xfrm>
          <a:off x="129630" y="1806004"/>
          <a:ext cx="5606762" cy="443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97"/>
                <a:gridCol w="707882"/>
                <a:gridCol w="24212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ffe_res2_sel_o_lane[3:0]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 Second Stage Odd Path Resistor Selection.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4'h0: 4.0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4'h1: 5.2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4'h2: 6.2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4'h3: 7.0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4'h4: 7.6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4'h5: 8.2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4'h6: 8.6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4'h7: 8.9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4'h8: 9.2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4'h9: 9.5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4'hA: 9.7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4'hB: 9.9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4'hC: 10.0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4'hD: 10.2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4'hE: 10.3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4'hF: 10.4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45394" y="1276337"/>
            <a:ext cx="5290998" cy="54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FFE Train – Search Table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995"/>
              </p:ext>
            </p:extLst>
          </p:nvPr>
        </p:nvGraphicFramePr>
        <p:xfrm>
          <a:off x="5866578" y="1797610"/>
          <a:ext cx="6129679" cy="443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51"/>
                <a:gridCol w="645953"/>
                <a:gridCol w="2533475"/>
              </a:tblGrid>
              <a:tr h="3721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</a:tr>
              <a:tr h="343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ffe_cap2_sel_o_lane[3:0]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 Second Stage Odd Path Cap Selection.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4'h0: 4.0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4'h1: 5.2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4'h2: 6.2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4'h3: 7.0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4'h4: 7.6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4'h5: 8.2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4'h6: 8.6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4'h7: 8.9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4'h8: 9.2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4'h9: 9.5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4'hA: 9.7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4'hB: 9.9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4'hC: 10.0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4'hD: 10.2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4'hE: 10.3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4'hF: 10.4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7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78114"/>
              </p:ext>
            </p:extLst>
          </p:nvPr>
        </p:nvGraphicFramePr>
        <p:xfrm>
          <a:off x="129630" y="1806004"/>
          <a:ext cx="5606762" cy="443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97"/>
                <a:gridCol w="707882"/>
                <a:gridCol w="24212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ffe_res2_sel_e_lane[3:0]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 Second Stage Even Path Resistor Selection.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4'h0: 4.0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4'h1: 5.2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4'h2: 6.2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4'h3: 7.0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4'h4: 7.6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4'h5: 8.2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4'h6: 8.6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4'h7: 8.9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4'h8: 9.2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4'h9: 9.5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4'hA: 9.7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4'hB: 9.9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4'hC: 10.0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4'hD: 10.2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4'hE: 10.3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4'hF: 10.4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45394" y="1276337"/>
            <a:ext cx="5290998" cy="54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FFE Train – Search Table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97424"/>
              </p:ext>
            </p:extLst>
          </p:nvPr>
        </p:nvGraphicFramePr>
        <p:xfrm>
          <a:off x="5866578" y="1797610"/>
          <a:ext cx="6129679" cy="443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51"/>
                <a:gridCol w="645953"/>
                <a:gridCol w="2533475"/>
              </a:tblGrid>
              <a:tr h="3721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</a:endParaRPr>
                    </a:p>
                  </a:txBody>
                  <a:tcPr/>
                </a:tc>
              </a:tr>
              <a:tr h="343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ffe_cap2_sel_e_lane[3:0]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 Second Stage Even Path Resistor Selection.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4'h0: 0.4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4'h1: 0.0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4'h2: -0.5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4'h3: -1.5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4'h4: -2.4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4'h5: -3.5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4'h6: -4.6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4'h7: -5.4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4'h8: -6.2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4'h9: -7.3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4'hA: -8.5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4'hB: -10.1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4'hC: -11.9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4'hD: -14.6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4'hE: -18.2 dB.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4'hF: -21.2 dB.</a:t>
                      </a:r>
                    </a:p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94" y="922893"/>
            <a:ext cx="10515600" cy="4665328"/>
          </a:xfrm>
        </p:spPr>
        <p:txBody>
          <a:bodyPr/>
          <a:lstStyle/>
          <a:p>
            <a:r>
              <a:rPr lang="en-US" dirty="0" smtClean="0"/>
              <a:t>Gain Train – DFE Resolution is a part of Gain Train.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95128"/>
              </p:ext>
            </p:extLst>
          </p:nvPr>
        </p:nvGraphicFramePr>
        <p:xfrm>
          <a:off x="445394" y="1425398"/>
          <a:ext cx="11091699" cy="497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424"/>
                <a:gridCol w="723207"/>
                <a:gridCol w="6034068"/>
              </a:tblGrid>
              <a:tr h="336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gain_train_init_en_lane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training enable during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/Rx train initialize state.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gain_train_end_en_lane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training enable during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/Rx train end state.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gain_train_with_c_lane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 capacitor enable during gain train.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1’b0: FFE_CAP will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 swept in the search table.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1’b1: FFE_CAP will not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 swept in the search table.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871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rxffe_r_gain_train_lane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[3:0]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FFE resistor gain train.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gain_train_with_sampler_lane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sensitivity sampler training enable during gain train.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DFE_RES_F0A_HIGH_THRES_INIT_LANE[7:0]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F0a high threshold for train initial stage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DFE_RES_F0A_HIGH_THRES_END_LANE[7:0]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F0a high threshold for train end stage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DFE_RES_F0A_LOW_THRES_01_INIT_LANE[7:0]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F0a low threshold 01 for gain train in train initial stage.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DFE_RES_F0A_LOW_THRES_2_INIT_LANE[7:0]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F0a low threshold 2 for gain train in train initial stage.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DFE_RES_F0A_LOW_THRES_3_INIT_LANE[7:0]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F0a low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hreshold 3 for gain train in train initial stage.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DFE_RES_F0A_LOW_THRES_01_END_LANE[7:0]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F0a low threshold 01 for gain train in train end stage.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DFE_RES_F0A_LOW_THRES_2_END_LANE[7:0]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F0a low threshold 2 for gain train in train end stage.</a:t>
                      </a:r>
                    </a:p>
                  </a:txBody>
                  <a:tcPr marL="9525" marR="9525" marT="9525" marB="0" anchor="ctr"/>
                </a:tc>
              </a:tr>
              <a:tr h="32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DFE_RES_F0A_LOW_THRES_3_END_LANE[7:0]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resolution F0a low threshold 3 for gain train in train end stage.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78967"/>
              </p:ext>
            </p:extLst>
          </p:nvPr>
        </p:nvGraphicFramePr>
        <p:xfrm>
          <a:off x="321071" y="1576569"/>
          <a:ext cx="11378560" cy="45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252"/>
                <a:gridCol w="797169"/>
                <a:gridCol w="7487139"/>
              </a:tblGrid>
              <a:tr h="2173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96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CFG_RX_EQ_CTRL_LANE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 Rx training enable while in USB3 LTSSM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Polling.RxEQ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State, or PCIE LTSSM recovery equalization state. (PIPE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lane register)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1'b0: Disable Rx Training.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1'b1: Enable Rx Training.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4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CFG_UPDATE_POLARITY_LANE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polarity of coefficient updates at C-1 and C+1. (PIPE lane register)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1'b0: Increment and decrement with signed value.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1'b1: Increment and decrement with absolute value.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96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cfg_use_ctrl_fld_rst_lane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 control field reset command select. This bit enables the reset command for remote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training. (PIPE lane register)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1'b0: Do not use PHY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remote_ctrl_field_reset_lane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command.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1'b1: Use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remote_ctrl_field_reset_lane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command.</a:t>
                      </a:r>
                    </a:p>
                  </a:txBody>
                  <a:tcPr marL="9525" marR="9525" marT="9525" marB="0" anchor="ctr"/>
                </a:tc>
              </a:tr>
              <a:tr h="1127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CFG_CLK_SRC_MASK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 source mask for master lane to handle lane turn off signaling. 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(PIPE CMN register)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1'b0: When the lane is the master lane, the lane turn off signal does not disable the whole lane. 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1'b1: When the lane is the master lane, the lane off signal enables only the power management block, all other blocks of the lane are disabled.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thre_poor_lane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level check threshold for poor.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thre_good_lane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[4:0]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level check threshold for good.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thre_excellent_lane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DFE level check threshold for excellent.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45394" y="1114363"/>
            <a:ext cx="2450201" cy="54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FIRMWARE TOP LEVEL – </a:t>
            </a:r>
            <a:r>
              <a:rPr lang="en-US" b="1" dirty="0" smtClean="0"/>
              <a:t>INTERRUPT (2) - INTERNAL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57141"/>
              </p:ext>
            </p:extLst>
          </p:nvPr>
        </p:nvGraphicFramePr>
        <p:xfrm>
          <a:off x="445394" y="1171526"/>
          <a:ext cx="11144626" cy="499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646"/>
                <a:gridCol w="617220"/>
                <a:gridCol w="7223760"/>
              </a:tblGrid>
              <a:tr h="329248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Signal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int_beacon_tx_en_chg_isr_lane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Interrupt to indicate PIN_TX_ACJTAG_EN change.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pin_papta_train_disable_isr_lane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PAPTA Train Disable Interrupt to MCU. Indicates PIN_PAPTA_TRAIN_ENABLE is de-asserted in normal mode.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DME_DEC_ERROR_ISR_LANE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DME Decoder Error Interrupt.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1'b0: Differential Manchester decoding is correct.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1'b1: There is something wrong with Differential Manchester </a:t>
                      </a:r>
                      <a:r>
                        <a:rPr lang="en-US" sz="1400" smtClean="0">
                          <a:latin typeface="Calibri" panose="020F0502020204030204" pitchFamily="34" charset="0"/>
                        </a:rPr>
                        <a:t>decoding. NOT</a:t>
                      </a:r>
                      <a:r>
                        <a:rPr lang="en-US" sz="1400" baseline="0" smtClean="0">
                          <a:latin typeface="Calibri" panose="020F0502020204030204" pitchFamily="34" charset="0"/>
                        </a:rPr>
                        <a:t> IN USE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dme_dec_remote_balance_err_isr_lane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To indicate DME decoder has found that TTIU does not have balanced 0 and 1.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REMOTE_CTRL_VALID_ISR_LANE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Remote Control Field Valid Interrupt.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1'b0: There is no new control bits from remote PHY.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1'b1: There is new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 status bits from remote PHY.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REMOTE_STATUS_VALID_ISR_LANE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Remote PHY Status Field Valid Interrupt.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1'b0: There is no new status bits from remote PHY.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1'b1: There is new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 status bits from remote PHY.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pin_papta_train_enable_isr_lane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PAPTA Train Enable Interrupt to MCU.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pin_local_ctrl_field_ready_isr_lane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Local Control Field Ready Interrupt to MCU. Indicates PIN_LOCAL_CTRL_FIELD_READY is asserted in normal mode, or PIN_REMOTE_CTRL_FIELD_READY is asserted in loop back mode.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– Related Registers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70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5394" y="1257590"/>
            <a:ext cx="2450201" cy="54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28370"/>
              </p:ext>
            </p:extLst>
          </p:nvPr>
        </p:nvGraphicFramePr>
        <p:xfrm>
          <a:off x="445394" y="1804640"/>
          <a:ext cx="11097929" cy="332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129"/>
                <a:gridCol w="742462"/>
                <a:gridCol w="7182338"/>
              </a:tblGrid>
              <a:tr h="3046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NAME OF REGISTERS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DIR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63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rx_no_init_lane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 Rx initial during Rx train.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1’b0: initialize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reset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R_INI and C_INI of Rx FFE settings at the beginning of TX/RX training. 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1’b1: RX FFE settings are not reset at the beginning of the TX/RX training.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763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TX_TRAIN_FAILED_LANE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Failed Status.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edge of this bit effective. It is asserted by MCU.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indicates that the local PHY has encountered a problem during training or could not converge.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RX_TRAIN_FAILED_LANE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Training Failed Status.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bit is TXCLK domain.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8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TX_TRAIN_COMPLETE_INT_LANE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 complete indicator from MCU.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RX_TRAIN_COMPLETE_LANE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Training Complete Status.</a:t>
                      </a:r>
                    </a:p>
                  </a:txBody>
                  <a:tcPr marL="9525" marR="9525" marT="9525" marB="0" anchor="ctr"/>
                </a:tc>
              </a:tr>
              <a:tr h="511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TX_TRAIN_ERROR_LANE[1:0]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PIN_TX_TRAIN_ERROR read-out register. Latched in when TX_TRAIN_FAILED_LANE = 1.</a:t>
                      </a:r>
                    </a:p>
                    <a:p>
                      <a:pPr algn="l" font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This is only for SAS application.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</a:t>
            </a:r>
            <a:r>
              <a:rPr lang="en-US" b="1" dirty="0" smtClean="0"/>
              <a:t>– COMMAND IF SIGNALS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12610"/>
              </p:ext>
            </p:extLst>
          </p:nvPr>
        </p:nvGraphicFramePr>
        <p:xfrm>
          <a:off x="811271" y="1438030"/>
          <a:ext cx="10481961" cy="443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540"/>
                <a:gridCol w="573370"/>
                <a:gridCol w="5754051"/>
              </a:tblGrid>
              <a:tr h="405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Signal Name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0" marR="0" marT="0" marB="0" anchor="ctr"/>
                </a:tc>
              </a:tr>
              <a:tr h="235799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PIN_PAPTA_TRAIN_ENABLE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PAPTA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Transmitter Train Enable</a:t>
                      </a:r>
                    </a:p>
                  </a:txBody>
                  <a:tcPr marL="0" marR="0" marT="0" marB="0" anchor="ctr"/>
                </a:tc>
              </a:tr>
              <a:tr h="235799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PHY_REMOTE_CTRL_COMMAND_TYPE_LANE[7:0]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REMOTE Control Type Command</a:t>
                      </a:r>
                    </a:p>
                  </a:txBody>
                  <a:tcPr marL="0" marR="0" marT="0" marB="0" anchor="ctr"/>
                </a:tc>
              </a:tr>
              <a:tr h="235799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PHY_REMOTE_CTRL_COMMAND_CODE_LANE[15:0]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REMOTE Control Code Command</a:t>
                      </a:r>
                    </a:p>
                  </a:txBody>
                  <a:tcPr marL="0" marR="0" marT="0" marB="0" anchor="ctr"/>
                </a:tc>
              </a:tr>
              <a:tr h="235799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PHY_REMOTE_CTRL_VALUE_LANE[31:0]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REMOTE Control Value</a:t>
                      </a:r>
                    </a:p>
                  </a:txBody>
                  <a:tcPr marL="0" marR="0" marT="0" marB="0" anchor="ctr"/>
                </a:tc>
              </a:tr>
              <a:tr h="235799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PHY_MCU_REMOTE_REQ_LANE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 MCU Request</a:t>
                      </a:r>
                    </a:p>
                  </a:txBody>
                  <a:tcPr marL="0" marR="0" marT="0" marB="0" anchor="ctr"/>
                </a:tc>
              </a:tr>
              <a:tr h="235799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PHY_MCU_LOCAL_ACK_LANE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 MCU Acknowledge</a:t>
                      </a:r>
                    </a:p>
                  </a:txBody>
                  <a:tcPr marL="0" marR="0" marT="0" marB="0" anchor="ctr"/>
                </a:tc>
              </a:tr>
              <a:tr h="916440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PHY_LOCAL_STATUS_LANE[7:0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 Interface Local Status</a:t>
                      </a:r>
                    </a:p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0: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indicator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process current command</a:t>
                      </a:r>
                    </a:p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1: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Invalid indicator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 Invalid Command Type or Code</a:t>
                      </a:r>
                    </a:p>
                  </a:txBody>
                  <a:tcPr marL="0" marR="0" marT="0" marB="0" anchor="ctr"/>
                </a:tc>
              </a:tr>
              <a:tr h="235799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PHY_LOCAL_VALUE_LANE[31:0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  </a:t>
                      </a:r>
                    </a:p>
                  </a:txBody>
                  <a:tcPr marL="0" marR="0" marT="0" marB="0" anchor="ctr"/>
                </a:tc>
              </a:tr>
              <a:tr h="733151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APTA_TRAIN_SIM_EN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APTA Train Simulation Enable</a:t>
                      </a:r>
                    </a:p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1: Enable APTA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 L_A dummy algorithm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0: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 SOC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must set APTA_TRAIN_SIM_EN to 1 before APTA Train start.</a:t>
                      </a:r>
                    </a:p>
                  </a:txBody>
                  <a:tcPr marL="0" marR="0" marT="0" marB="0" anchor="ctr"/>
                </a:tc>
              </a:tr>
              <a:tr h="733151"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APTA_TRAIN_CMD_IF_EN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APTA Train Command Interface Simulation Enable</a:t>
                      </a:r>
                    </a:p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1: Enable APTA Train L_A Command Interface </a:t>
                      </a:r>
                    </a:p>
                    <a:p>
                      <a:pPr marL="5715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0: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 SOC </a:t>
                      </a:r>
                      <a:r>
                        <a:rPr lang="en-US" sz="14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must set APTA_TRAIN_CMD_IF_EN to 1 before APTA Train start.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4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FIRMWARE - COMMAND IF SIGNALS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73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45394" y="1258954"/>
            <a:ext cx="10515600" cy="4665328"/>
          </a:xfrm>
        </p:spPr>
        <p:txBody>
          <a:bodyPr/>
          <a:lstStyle/>
          <a:p>
            <a:r>
              <a:rPr lang="en-US" dirty="0" smtClean="0"/>
              <a:t>Timing of Command Interface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0" y="1921713"/>
            <a:ext cx="10171667" cy="40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</a:t>
            </a:r>
            <a:r>
              <a:rPr lang="en-US" b="1" dirty="0" smtClean="0"/>
              <a:t>– COMMAND IF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94" y="1225398"/>
            <a:ext cx="10515600" cy="49405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Command Interface Program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Set a command by programming PHY_REMOTE_CTRL_COMMAND_TYPE_LANE[7:0], PHY_REMOTE_CTRL_COMMAND_CODE_LANE[15:0], PHY_REMOTE_CTRL_VALUE_LANE[31:0] and PHY_LOCAL_VALUE_LANE[31:0] depending on the interface required.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Program PHY_MCU_REMOTE_REQ_LANE =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Wait until PHY_MCU_LOCAL_ACK_LANE =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PHY_LOCAL_STATUS_LANE, PHY_LOCAL_VALUE_LANE can be read at this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Program PHY_MCU_REMOTE_REQ_LANE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Wait for PHY_MCU_LOCAL_ACK_LANE = 0 for the next communication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Repeat above steps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Firmware Command Tables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</a:rPr>
              <a:t>For all commands in the command tables are valid when </a:t>
            </a:r>
            <a:r>
              <a:rPr lang="en-US" sz="2600" dirty="0">
                <a:latin typeface="Calibri" panose="020F0502020204030204" pitchFamily="34" charset="0"/>
              </a:rPr>
              <a:t>PHY_REMOTE_CTRL_VALUE_LANE[31] = 1 (in debug state for current speed), direct write and read of PHY hardware registers is possible according to PHY_REMOTE_CTRL_VALUE_LANE[23:0] values for debug purposes, and the PHY_REMOTE_CTRL_VALUE_LANE[27:24] (GEN number) setting is ignored. When new speed values are entered, the register values which had been programmed when PHY_REMOTE_CTRL_VALUE_LANE[31] = 1 are overwritten</a:t>
            </a:r>
            <a:r>
              <a:rPr lang="en-US" sz="2600" dirty="0" smtClean="0">
                <a:latin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94" y="158244"/>
            <a:ext cx="11420206" cy="662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FIRMWARE </a:t>
            </a:r>
            <a:r>
              <a:rPr lang="en-US" b="1" dirty="0" smtClean="0"/>
              <a:t>– APTA Command Table – For SAS G5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7644" y="1218750"/>
          <a:ext cx="10702488" cy="51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496"/>
                <a:gridCol w="3567496"/>
                <a:gridCol w="3567496"/>
              </a:tblGrid>
              <a:tr h="61101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PHY_REMOTE_CTRL_COMMAND_TYPE_LANE[7:0]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APTA_ADJUST (start)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APTA_COEFFICIENT_1_2 (decrement)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APTA_COEFFICIENT_1_2 (increment)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0x0003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APTA_COEFFICIENT_2_3 (decrement)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APTA_COEFFICIENT_2_3 (increment)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0x0005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APTA_COEFFICIENT_2 (decrement)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0x0006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APTA_COEFFICIENT_2 (increment)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0x0007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APTA_COEFFICIENT_1 (decrement)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APTA_COEFFICIENT_1 (increment)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0x0009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APTA_COEFFICIENT_3 (decrement)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APTA_COEFFICIENT_3 (increment)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APTA_ADJUST (complete)</a:t>
                      </a:r>
                    </a:p>
                  </a:txBody>
                  <a:tcPr marL="66675" marR="66675" marT="66675" marB="66675" anchor="ctr"/>
                </a:tc>
              </a:tr>
              <a:tr h="330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APTA_ADJUST (terminate)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9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</a:t>
            </a:r>
            <a:r>
              <a:rPr lang="en-US" b="1" dirty="0" smtClean="0"/>
              <a:t>- </a:t>
            </a:r>
            <a:r>
              <a:rPr lang="en-US" b="1" dirty="0"/>
              <a:t>APTA Command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APTA_TRAIN_CMD_IF_EN Setting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Note: For the </a:t>
            </a:r>
            <a:r>
              <a:rPr lang="en-US" dirty="0">
                <a:latin typeface="Calibri" panose="020F0502020204030204" pitchFamily="34" charset="0"/>
              </a:rPr>
              <a:t>APTA </a:t>
            </a:r>
            <a:r>
              <a:rPr lang="en-US" dirty="0" smtClean="0">
                <a:latin typeface="Calibri" panose="020F0502020204030204" pitchFamily="34" charset="0"/>
              </a:rPr>
              <a:t>command selection, </a:t>
            </a:r>
            <a:r>
              <a:rPr lang="en-US" dirty="0">
                <a:latin typeface="Calibri" panose="020F0502020204030204" pitchFamily="34" charset="0"/>
              </a:rPr>
              <a:t>PIN_PAPTA_TRAIN_ENABLE and APTA_TRAIN_CMD_IF_EN must each be 0x1, before asserting PIN_PAPTA_TRAIN_ENABLE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09800" y="3053137"/>
          <a:ext cx="9751194" cy="24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418"/>
                <a:gridCol w="671120"/>
                <a:gridCol w="6036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Signal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APTA_TRAIN_CMD_IF_EN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APTA Train Command Interface Simulation Enable.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0: Normal mode.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1: Enable APTA train all commands interface.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This bit need be set to 1 before APTA train start.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When this bit is 1, PIN_LOCAL_CTRL_FIELD_RESET[3:0] and PIN_LOCAL_CTRL_FIELD[5:0] are used for APTA Train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</a:t>
            </a:r>
            <a:r>
              <a:rPr lang="en-US" b="1" dirty="0" smtClean="0"/>
              <a:t>– </a:t>
            </a:r>
            <a:r>
              <a:rPr lang="en-US" b="1" dirty="0" err="1" smtClean="0"/>
              <a:t>Tx</a:t>
            </a:r>
            <a:r>
              <a:rPr lang="en-US" b="1" dirty="0" smtClean="0"/>
              <a:t> Command Table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08482"/>
              </p:ext>
            </p:extLst>
          </p:nvPr>
        </p:nvGraphicFramePr>
        <p:xfrm>
          <a:off x="213360" y="819239"/>
          <a:ext cx="11652240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95"/>
                <a:gridCol w="2494789"/>
                <a:gridCol w="3326386"/>
                <a:gridCol w="2887488"/>
                <a:gridCol w="17115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COMMAND_TYPE_LANE[7:0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[15:12]: Peak emphasis control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[11:8]: Pre emphasis control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[7:4]: Post emphasis control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[3]: Enable peak emphasis control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[2]: Enable pre emphasis control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[1]: Enable post emphasis control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[0]: Force TXFFE control Enable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0: Enable adapted value during training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1; Force to stay on user program value from command interface during training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  <a:latin typeface="Calibri" panose="020F0502020204030204" pitchFamily="34" charset="0"/>
                        </a:rPr>
                        <a:t>Set Tx FFE control per GEN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0x80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[15:12]: Peak emphasis control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[11:8]: Pre emphasis control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[7:4]: Post emphasis control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[3]: Enable peak emphasis control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[2]: Enable pre emphasis control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[1]: Enable post emphasis control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[0]: Force TXFFE control Enable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  <a:latin typeface="Calibri" panose="020F0502020204030204" pitchFamily="34" charset="0"/>
                        </a:rPr>
                        <a:t>Get Tx FFE control per GEN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99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</a:t>
            </a:r>
            <a:r>
              <a:rPr lang="en-US" b="1" dirty="0" smtClean="0"/>
              <a:t>– </a:t>
            </a:r>
            <a:r>
              <a:rPr lang="en-US" b="1" dirty="0" err="1" smtClean="0"/>
              <a:t>Tx</a:t>
            </a:r>
            <a:r>
              <a:rPr lang="en-US" b="1" dirty="0" smtClean="0"/>
              <a:t> Command Table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21158"/>
              </p:ext>
            </p:extLst>
          </p:nvPr>
        </p:nvGraphicFramePr>
        <p:xfrm>
          <a:off x="329034" y="1281413"/>
          <a:ext cx="11415553" cy="4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20"/>
                <a:gridCol w="2325582"/>
                <a:gridCol w="3146107"/>
                <a:gridCol w="2728774"/>
                <a:gridCol w="208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COMMAND_TYPE_LANE[7:0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[17:16]: Slew rate enable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2b00: Fast slew rate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2b11: Slow slew rate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Others: Not valid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[9:8]: Slew control 1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[1:0]: Slew control 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Set Tx slew rate per GEN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0x0007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[17:16]: Slew rate enable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2b00: Fast slew rate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2b11: Slow slew rate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Others: Not valid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[9:8]: Slew control 1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[1:0]: Slew control 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slew rate per GEN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</a:t>
            </a:r>
            <a:r>
              <a:rPr lang="en-US" b="1" dirty="0" smtClean="0"/>
              <a:t>– </a:t>
            </a:r>
            <a:r>
              <a:rPr lang="en-US" b="1" dirty="0" err="1" smtClean="0"/>
              <a:t>Tx</a:t>
            </a:r>
            <a:r>
              <a:rPr lang="en-US" b="1" dirty="0" smtClean="0"/>
              <a:t> Command Table 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04023"/>
              </p:ext>
            </p:extLst>
          </p:nvPr>
        </p:nvGraphicFramePr>
        <p:xfrm>
          <a:off x="329034" y="1281413"/>
          <a:ext cx="11415553" cy="481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20"/>
                <a:gridCol w="2325582"/>
                <a:gridCol w="3146107"/>
                <a:gridCol w="2728774"/>
                <a:gridCol w="208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COMMAND_TYPE_LANE[7:0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[16]: SSC enable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[8]: SSC down/center spread select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0: Center-spread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1: Down-spread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[6:0]: SSC amplitude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Set Tx SSC control per GEN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0x0009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[16]: SSC enable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[8]: SSC down/center spread select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0: Center-spread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1: Down-spread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[6:0]: SSC amplitude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SSC control per GEN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0x80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[2:0]: Tx margin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Set Tx margin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[2:0]: Tx margin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margin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6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FIRMWARE TOP LEVEL – </a:t>
            </a:r>
            <a:r>
              <a:rPr lang="en-US" b="1" dirty="0" smtClean="0"/>
              <a:t>INTERRUPT (3) - INTERNAL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33818"/>
              </p:ext>
            </p:extLst>
          </p:nvPr>
        </p:nvGraphicFramePr>
        <p:xfrm>
          <a:off x="445394" y="1186766"/>
          <a:ext cx="11144626" cy="498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646"/>
                <a:gridCol w="617220"/>
                <a:gridCol w="7223760"/>
              </a:tblGrid>
              <a:tr h="329248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Signal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pin_tx_train_enable_isr_lane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To indicate either PIN_TX_TRAIN_ENABLE or TX_TRAIN_ENABLE_LANE for this lane is asserted.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pin_rx_train_enable_isr_lane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To indicate either PIN_RX_TRAIN_ENABLE or register RX_TRAIN_ENABLE_LANE for this lane is asserted.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dphy_ana_lane_disable_isr_lane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PIPE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dphy_ana_lane_disable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 Interrupt. </a:t>
                      </a:r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int_phy_gen_tx_chg_isr_lane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 Speed Change Interrupt. Interrupt to indicate PIN_PHY_GEN_TX change. In isolation mode, this interrupt is triggered by register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phy_gen_tx_lane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[3:0].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int_phy_gen_rx_chg_isr_lane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Rx Speed Change Interrupt. Interrupt to indicate PIN_PHY_GEN_RX change. In isolation mode, this interrupt is triggered by register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phy_gen_rx_lane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[3:0].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frame_lock_isr_lane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Frame Lock Interrupt to MCU. This bit indicates frame marker lock after detecting GOOD_MARKER_NUM_LANE of frame marker.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frame_unlock_isr_lane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Frame Unlock Interrupt to MCU. This bit indicates frame marker lock after detecting BAD_MARKER_NUM_LANE of frame marker.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lane_margin_en_isr_lane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Lane Margin Enable Interrupt To MCU. To indicate PIPE sends out lane margin enable signal.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phy_mcu_remote_ack_isr_lane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PHY MCU Remote Acknowledge Interrupt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. Used in command interface.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phy_mcu_remote_req_isr_lane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PHY MCU Remote Request Interrupt.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Used in command interface.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</a:t>
            </a:r>
            <a:r>
              <a:rPr lang="en-US" b="1" dirty="0" smtClean="0"/>
              <a:t>– </a:t>
            </a:r>
            <a:r>
              <a:rPr lang="en-US" b="1" dirty="0" err="1" smtClean="0"/>
              <a:t>Tx</a:t>
            </a:r>
            <a:r>
              <a:rPr lang="en-US" b="1" dirty="0" smtClean="0"/>
              <a:t> Command Table (4)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31768"/>
              </p:ext>
            </p:extLst>
          </p:nvPr>
        </p:nvGraphicFramePr>
        <p:xfrm>
          <a:off x="329034" y="1455335"/>
          <a:ext cx="11415553" cy="46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20"/>
                <a:gridCol w="2325582"/>
                <a:gridCol w="3146107"/>
                <a:gridCol w="2728774"/>
                <a:gridCol w="208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COMMAND_TYPE_LANE[7:0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[7:0]: Local Tx preset index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In SAS mode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0: Not used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1: Reference 1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2: Reference 2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3: No equalization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In SerDes mode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4: Initial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5: Preset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The others PHY mode is not applicable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Set Tx preset index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[7:0]: Local Tx preset index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Get Tx preset index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Tx preset table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[21:16]: Peak emphasis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[13:8]: Pre emphasis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[5:0]: Post emphasis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Set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preset table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</a:t>
            </a:r>
            <a:r>
              <a:rPr lang="en-US" b="1" dirty="0" smtClean="0"/>
              <a:t>– </a:t>
            </a:r>
            <a:r>
              <a:rPr lang="en-US" b="1" dirty="0" err="1" smtClean="0"/>
              <a:t>Tx</a:t>
            </a:r>
            <a:r>
              <a:rPr lang="en-US" b="1" dirty="0" smtClean="0"/>
              <a:t> Command Table (5)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46585"/>
              </p:ext>
            </p:extLst>
          </p:nvPr>
        </p:nvGraphicFramePr>
        <p:xfrm>
          <a:off x="329034" y="1455335"/>
          <a:ext cx="11415553" cy="308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20"/>
                <a:gridCol w="2325582"/>
                <a:gridCol w="3146107"/>
                <a:gridCol w="2728774"/>
                <a:gridCol w="208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COMMAND_TYPE_LANE[7:0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0x0003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[27:24]: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preset table selection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 SAS mode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0: Not used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1: Reference 1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2: Reference 2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3: No equalization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SerDes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mode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4: Initial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5: Preset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The others PHY mode is not applicable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Tx preset table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[21:16]: Peak emphasis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[13:8]: Pre emphasis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[5:0]: Post emphasis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preset table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– </a:t>
            </a:r>
            <a:r>
              <a:rPr lang="en-US" b="1" dirty="0" smtClean="0"/>
              <a:t>Rx </a:t>
            </a:r>
            <a:r>
              <a:rPr lang="en-US" b="1" dirty="0"/>
              <a:t>Command Table </a:t>
            </a:r>
            <a:r>
              <a:rPr lang="en-US" b="1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2952"/>
              </p:ext>
            </p:extLst>
          </p:nvPr>
        </p:nvGraphicFramePr>
        <p:xfrm>
          <a:off x="329034" y="1455335"/>
          <a:ext cx="11415553" cy="456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20"/>
                <a:gridCol w="2325582"/>
                <a:gridCol w="3146107"/>
                <a:gridCol w="2728774"/>
                <a:gridCol w="208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PHY_REMOTE_CTRL_COMMAND_TYPE_LANE[7:0]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[15:12]: Phase loop final coefficient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[11:8]: Phase loop initial coefficient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[6:4]: Final multiple frequency selection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[2:0]: Initial multiple frequency selection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Rx CDR BW per GEN.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0x82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speed.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[15:12]: Phase loop final coefficient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[11:8]: Phase loop initial coefficient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[6:4]: Final multiple frequency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[2:0]: Initial multiple frequency selection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Rx CDR BW per GEN.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3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– </a:t>
            </a:r>
            <a:r>
              <a:rPr lang="en-US" b="1" dirty="0" smtClean="0"/>
              <a:t>Rx </a:t>
            </a:r>
            <a:r>
              <a:rPr lang="en-US" b="1" dirty="0"/>
              <a:t>Command Table </a:t>
            </a:r>
            <a:r>
              <a:rPr lang="en-US" b="1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12985"/>
              </p:ext>
            </p:extLst>
          </p:nvPr>
        </p:nvGraphicFramePr>
        <p:xfrm>
          <a:off x="186422" y="1128175"/>
          <a:ext cx="11865324" cy="508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436"/>
                <a:gridCol w="1708766"/>
                <a:gridCol w="3374962"/>
                <a:gridCol w="2843868"/>
                <a:gridCol w="2186292"/>
              </a:tblGrid>
              <a:tr h="9781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PHY_REMOTE_CTRL_COMMAND_TYPE_LANE[7:0]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153007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[23:20]: FFE 2nd stage odd resistor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[19:16]: FFE 2nd stage odd capacitor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[15:8]: Reserved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[7:4]: FFE 1st stage resistor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[3:0]: FFE 1st stage capacitor selection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Set Rx FFE resistor and capacitor selection per GEN.</a:t>
                      </a:r>
                    </a:p>
                  </a:txBody>
                  <a:tcPr marL="66675" marR="66675" marT="66675" marB="66675" anchor="ctr"/>
                </a:tc>
              </a:tr>
              <a:tr h="188487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0x0003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[23:20]: FFE 2nd stage odd resistor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[19:16]: FFE 2nd stage odd capacitor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[15:8]: Reserved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[7:4]: FFE 1st stage resistor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[3:0]: FFE 1st stage capacitor selection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Rx FFE resistor and capacitor selection per 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– </a:t>
            </a:r>
            <a:r>
              <a:rPr lang="en-US" b="1" dirty="0" smtClean="0"/>
              <a:t>Rx </a:t>
            </a:r>
            <a:r>
              <a:rPr lang="en-US" b="1" dirty="0"/>
              <a:t>Command Table </a:t>
            </a:r>
            <a:r>
              <a:rPr lang="en-US" b="1" dirty="0" smtClean="0"/>
              <a:t>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32632"/>
              </p:ext>
            </p:extLst>
          </p:nvPr>
        </p:nvGraphicFramePr>
        <p:xfrm>
          <a:off x="204745" y="1705478"/>
          <a:ext cx="11782510" cy="327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/>
                <a:gridCol w="2499919"/>
                <a:gridCol w="2491531"/>
                <a:gridCol w="2325657"/>
                <a:gridCol w="2019227"/>
              </a:tblGrid>
              <a:tr h="43688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PHY_REMOTE_CTRL_COMMAND_TYPE_LANE[7:0]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254628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speed.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[9]: DFE enable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0: From PIN_DFE_EN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1: From command interface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[8]: DFE enable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[7]: F5, F6 and F7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[6]: F8 to F15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[5]: Floating tap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[4:3]: F0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[2:1]: F1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[0]: F2, F3 and F4 resolution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Set Rx DFE enable and resolution per GEN.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– </a:t>
            </a:r>
            <a:r>
              <a:rPr lang="en-US" b="1" dirty="0" smtClean="0"/>
              <a:t>Rx </a:t>
            </a:r>
            <a:r>
              <a:rPr lang="en-US" b="1" dirty="0"/>
              <a:t>Command Table </a:t>
            </a:r>
            <a:r>
              <a:rPr lang="en-US" b="1" dirty="0" smtClean="0"/>
              <a:t>(4)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84479"/>
              </p:ext>
            </p:extLst>
          </p:nvPr>
        </p:nvGraphicFramePr>
        <p:xfrm>
          <a:off x="204745" y="1703197"/>
          <a:ext cx="11782510" cy="327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/>
                <a:gridCol w="2499919"/>
                <a:gridCol w="2491531"/>
                <a:gridCol w="2325657"/>
                <a:gridCol w="2019227"/>
              </a:tblGrid>
              <a:tr h="43688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PHY_REMOTE_CTRL_COMMAND_TYPE_LANE[7:0]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25462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0x82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0x0005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speed.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[9]: DFE enable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0: From PIN_DFE_EN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1: From command interface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[8]: DFE enable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[7]: F5, F6 and F7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[6]: F8 to F15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[5]: Floating tap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[4:3]: F0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[2:1]: F1 resolution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[0]: F2, F3 and F4 resolution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Rx DFE enable and resolution per GEN.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6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– </a:t>
            </a:r>
            <a:r>
              <a:rPr lang="en-US" b="1" dirty="0" smtClean="0"/>
              <a:t>Calibration </a:t>
            </a:r>
            <a:r>
              <a:rPr lang="en-US" b="1" dirty="0"/>
              <a:t>Command Table </a:t>
            </a:r>
            <a:r>
              <a:rPr lang="en-US" b="1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111"/>
              </p:ext>
            </p:extLst>
          </p:nvPr>
        </p:nvGraphicFramePr>
        <p:xfrm>
          <a:off x="204745" y="990795"/>
          <a:ext cx="11782510" cy="5289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/>
                <a:gridCol w="2499919"/>
                <a:gridCol w="2491531"/>
                <a:gridCol w="2325657"/>
                <a:gridCol w="2019227"/>
              </a:tblGrid>
              <a:tr h="4138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PHY_REMOTE_CTRL_COMMAND_TYPE_LANE[7:0]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192478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speed.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[4:0]: Squelch detector threshold ratio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The squelch threshold = (SQ threshold calibration result) * ratio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When SQ threshold ratio != 0, the ratio = (SQ threshold ratio) / 32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When SQ threshold ratio = 0, the ratio = 1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i="1">
                          <a:effectLst/>
                          <a:latin typeface="Calibri" panose="020F0502020204030204" pitchFamily="34" charset="0"/>
                        </a:rPr>
                        <a:t>Note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, SQ threshold ratio is user defined by SQ detector threshold ratio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Set SQ threshold ratio per GEN.</a:t>
                      </a:r>
                    </a:p>
                  </a:txBody>
                  <a:tcPr marL="66675" marR="66675" marT="66675" marB="66675" anchor="ctr"/>
                </a:tc>
              </a:tr>
              <a:tr h="70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0x82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0x0007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speed.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[31]: Debug for current speed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[27:24]: GEN number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[4:0]: SQ detector threshold ratio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Get SQ threshold ratio per GEN.</a:t>
                      </a:r>
                    </a:p>
                  </a:txBody>
                  <a:tcPr marL="66675" marR="66675" marT="66675" marB="66675" anchor="ctr"/>
                </a:tc>
              </a:tr>
              <a:tr h="5149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0x83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[0]: Bypass CTLE train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Set bypass CTLE train.</a:t>
                      </a:r>
                    </a:p>
                  </a:txBody>
                  <a:tcPr marL="66675" marR="66675" marT="66675" marB="66675" anchor="ctr"/>
                </a:tc>
              </a:tr>
              <a:tr h="5149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0x83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[0]: Bypass CTLE train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Get bypass CTLE train.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0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FIRMWARE – </a:t>
            </a:r>
            <a:r>
              <a:rPr lang="en-US" b="1" dirty="0" smtClean="0"/>
              <a:t>Calibration </a:t>
            </a:r>
            <a:r>
              <a:rPr lang="en-US" b="1" dirty="0"/>
              <a:t>Command Table </a:t>
            </a:r>
            <a:r>
              <a:rPr lang="en-US" b="1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02326"/>
              </p:ext>
            </p:extLst>
          </p:nvPr>
        </p:nvGraphicFramePr>
        <p:xfrm>
          <a:off x="204745" y="1904300"/>
          <a:ext cx="11782510" cy="32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/>
                <a:gridCol w="2499919"/>
                <a:gridCol w="2491531"/>
                <a:gridCol w="2325657"/>
                <a:gridCol w="2019227"/>
              </a:tblGrid>
              <a:tr h="4559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PHY_REMOTE_CTRL_COMMAND_TYPE_LANE[7:0]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PHY_REMOTE_CTRL_COMMAND_CODE_LANE[15:0]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PHY_REMOTE_CTRL_VALUE_LANE[31:0]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PHY_LOCAL_VALUE_LANE[31:0]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15154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0x84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[0]: Lane selection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0: lane0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1: lane1 </a:t>
                      </a:r>
                      <a:br>
                        <a:rPr lang="en-US" sz="1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Both lanes cannot be executed for hardware limitation.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Rx impedance calibration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Run Rx impedance calibration</a:t>
                      </a:r>
                    </a:p>
                  </a:txBody>
                  <a:tcPr marL="66675" marR="66675" marT="66675" marB="66675" anchor="ctr"/>
                </a:tc>
              </a:tr>
              <a:tr h="9449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0x84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0x0001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[0]: Lane selection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0: lane0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1: lane1 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Both lanes cannot be executed for hardware limitation.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impedance calibration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Run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 impedance calibration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8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FIRMWARE TOP LEVEL – </a:t>
            </a:r>
            <a:r>
              <a:rPr lang="en-US" b="1" dirty="0" smtClean="0"/>
              <a:t>INTERRUPT (4) - INTERNAL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494505"/>
              </p:ext>
            </p:extLst>
          </p:nvPr>
        </p:nvGraphicFramePr>
        <p:xfrm>
          <a:off x="445394" y="1255346"/>
          <a:ext cx="11144626" cy="202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646"/>
                <a:gridCol w="617220"/>
                <a:gridCol w="7223760"/>
              </a:tblGrid>
              <a:tr h="329248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Signal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int_mem_ecc_error_isr_lane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Memory ECC Error IRQ. </a:t>
                      </a:r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int_timer3_isr_lane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Timer3 IRQ ISR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int_timer2_isr_lane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Timer2 IRQ ISR. </a:t>
                      </a:r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int_timer1_isr_lane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Timer1 IRQ ISR.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solidFill>
                          <a:srgbClr val="E11E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31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int_timer0_isr_lane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Timer0 IRQ ISR. </a:t>
                      </a:r>
                      <a:r>
                        <a:rPr lang="en-US" sz="1400" dirty="0" smtClean="0">
                          <a:solidFill>
                            <a:srgbClr val="E11E00"/>
                          </a:solidFill>
                          <a:latin typeface="Calibri" panose="020F0502020204030204" pitchFamily="34" charset="0"/>
                        </a:rPr>
                        <a:t>NOT IN USE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Marvell Confidential,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5EFB-78D4-1C49-A3EC-813D1B9DE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vell Custom 4">
      <a:dk1>
        <a:srgbClr val="363636"/>
      </a:dk1>
      <a:lt1>
        <a:srgbClr val="FFFFFF"/>
      </a:lt1>
      <a:dk2>
        <a:srgbClr val="666666"/>
      </a:dk2>
      <a:lt2>
        <a:srgbClr val="F3F3F6"/>
      </a:lt2>
      <a:accent1>
        <a:srgbClr val="666666"/>
      </a:accent1>
      <a:accent2>
        <a:srgbClr val="E84D3C"/>
      </a:accent2>
      <a:accent3>
        <a:srgbClr val="7B7B7B"/>
      </a:accent3>
      <a:accent4>
        <a:srgbClr val="57D8CA"/>
      </a:accent4>
      <a:accent5>
        <a:srgbClr val="5782D8"/>
      </a:accent5>
      <a:accent6>
        <a:srgbClr val="B3B3B3"/>
      </a:accent6>
      <a:hlink>
        <a:srgbClr val="4C5B9E"/>
      </a:hlink>
      <a:folHlink>
        <a:srgbClr val="4C5B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Marvell_Theme1</Template>
  <TotalTime>17318</TotalTime>
  <Words>10043</Words>
  <Application>Microsoft Office PowerPoint</Application>
  <PresentationFormat>Widescreen</PresentationFormat>
  <Paragraphs>3435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Malgun Gothic</vt:lpstr>
      <vt:lpstr>SimSun</vt:lpstr>
      <vt:lpstr>Arial</vt:lpstr>
      <vt:lpstr>Calibri</vt:lpstr>
      <vt:lpstr>Times New Roman</vt:lpstr>
      <vt:lpstr>Wingdings</vt:lpstr>
      <vt:lpstr>Office Theme</vt:lpstr>
      <vt:lpstr>MCU Based COMPHY28G PHY</vt:lpstr>
      <vt:lpstr>CONTENTS</vt:lpstr>
      <vt:lpstr>TOP LEVEL</vt:lpstr>
      <vt:lpstr>FIRMWARE TOP LEVEL – BLOCK DIAGRAM</vt:lpstr>
      <vt:lpstr>FIRMWARE TOP LEVEL – FLOW CHART</vt:lpstr>
      <vt:lpstr>FIRMWARE TOP LEVEL – INTERRUPT (1) - INTERNAL</vt:lpstr>
      <vt:lpstr>FIRMWARE TOP LEVEL – INTERRUPT (2) - INTERNAL</vt:lpstr>
      <vt:lpstr>FIRMWARE TOP LEVEL – INTERRUPT (3) - INTERNAL</vt:lpstr>
      <vt:lpstr>FIRMWARE TOP LEVEL – INTERRUPT (4) - INTERNAL</vt:lpstr>
      <vt:lpstr>FIRMWARE TOP LEVEL – MCU STATUS - INTERNAL</vt:lpstr>
      <vt:lpstr>FIRMWARE TOP LEVEL – MEMORY INTERNAL</vt:lpstr>
      <vt:lpstr>FIRMWARE TOP LEVEL – SEQUENCE (User Manual)</vt:lpstr>
      <vt:lpstr>FIRMWARE TOP LEVEL – SEQUENCE2 (User Manual)</vt:lpstr>
      <vt:lpstr>FIRMWARE TOP LEVEL – SEQUENCE in Summary</vt:lpstr>
      <vt:lpstr>CALIBRATION</vt:lpstr>
      <vt:lpstr>CALIBRATION – BLOCK DIAGRAM (1) - INTERNAL</vt:lpstr>
      <vt:lpstr>CALIBRATION – BLOCK DIAGRAM (2) - INTERNAL</vt:lpstr>
      <vt:lpstr>CALIBRATION – BLOCK DIAGRAM</vt:lpstr>
      <vt:lpstr>CALIBRATION – RELATED REGISTERS</vt:lpstr>
      <vt:lpstr>CALIBRATION – RELATED REGISTERS</vt:lpstr>
      <vt:lpstr>CALIBRATION – RELATED REGISTERS</vt:lpstr>
      <vt:lpstr>CALIBRATION – RELATED REGISTERS</vt:lpstr>
      <vt:lpstr>CALIBRATION – RELATED REGISTERS</vt:lpstr>
      <vt:lpstr>CALIBRATION – RELATED REGISTERS</vt:lpstr>
      <vt:lpstr>CALIBRATION – RELATED REGISTERS</vt:lpstr>
      <vt:lpstr>CALIBRATION – RELATED REGISTERS</vt:lpstr>
      <vt:lpstr>CALIBRATION – RELATED REGISTERS</vt:lpstr>
      <vt:lpstr>CALIBRATION – RELATED REGISTERS</vt:lpstr>
      <vt:lpstr>CALIBRATION – RELATED REGISTERS</vt:lpstr>
      <vt:lpstr>POWER MANAGEMENT</vt:lpstr>
      <vt:lpstr>POWER MANAGEMENT – PCIe Mode - INTERNAL</vt:lpstr>
      <vt:lpstr>POWER MANAGEMENT – PCIe Mode - INTERNAL</vt:lpstr>
      <vt:lpstr>POWER MANAGEMENT – PCIe Mode - INTERNAL</vt:lpstr>
      <vt:lpstr>POWER MANAGEMENT – PCIe Mode - INTERNAL</vt:lpstr>
      <vt:lpstr>POWER MANAGEMENT – PCIe Mode- INTERNAL</vt:lpstr>
      <vt:lpstr>POWER MANAGEMENT – PCIe Mode - INTERNAL</vt:lpstr>
      <vt:lpstr>POWER MANAGEMENT – PCIe Mode - INTERNAL</vt:lpstr>
      <vt:lpstr>POWER MANAGEMENT – PCIe Mode - INTERNAL</vt:lpstr>
      <vt:lpstr>POWER MANAGEMENT – PCIe Mode - INTERNAL</vt:lpstr>
      <vt:lpstr>POWER MANAGEMENT – PCIe/USB Mode</vt:lpstr>
      <vt:lpstr>POWER MANAGEMENT – SAS/SATA Mode</vt:lpstr>
      <vt:lpstr>TRAINING</vt:lpstr>
      <vt:lpstr>TRAINING – BLOCK DIAGRAM</vt:lpstr>
      <vt:lpstr>TRAINING – FW FLOW CHART</vt:lpstr>
      <vt:lpstr>TRAINING – FW FLOW CHART - INTERNAL</vt:lpstr>
      <vt:lpstr>TRAINING TIMING DIAGRAM</vt:lpstr>
      <vt:lpstr>TRAINING – TRX FLOW CHART - INTERNAL</vt:lpstr>
      <vt:lpstr>TRAINING – TRX FLOW CHART - INTERNAL</vt:lpstr>
      <vt:lpstr>TRAINING – GAIN TRAIN FLOW CHART - INTERNAL</vt:lpstr>
      <vt:lpstr>Training Algorithm – Brute-force Search in Tx FFE / CDR</vt:lpstr>
      <vt:lpstr>Training Algorithm – Midpoint in Tx FFE / CDR</vt:lpstr>
      <vt:lpstr>Training Algorithm – F0p in CDR</vt:lpstr>
      <vt:lpstr>CDR Phase Optimization Scheme - INTERNAL</vt:lpstr>
      <vt:lpstr>CDR Phase Optimization Scheme</vt:lpstr>
      <vt:lpstr>Training Algorithm – FFE Adaptation - INTERNAL</vt:lpstr>
      <vt:lpstr>Training Algorithm – FFE Adaptation</vt:lpstr>
      <vt:lpstr>Training Algorithm – FFE Adaptation, INTERNAL</vt:lpstr>
      <vt:lpstr>DFE ADAPTATION SEQUENCE - INTERNAL</vt:lpstr>
      <vt:lpstr>TRAINING – Related Registers</vt:lpstr>
      <vt:lpstr>TRAINING – Related Registers</vt:lpstr>
      <vt:lpstr>TRAINING – Related Registers</vt:lpstr>
      <vt:lpstr>TRAINING – Related Registers</vt:lpstr>
      <vt:lpstr>TRAINING – Related Registers</vt:lpstr>
      <vt:lpstr>TRAINING – Related Registers</vt:lpstr>
      <vt:lpstr>TRAINING – Related Registers</vt:lpstr>
      <vt:lpstr>TRAINING – Related Registers</vt:lpstr>
      <vt:lpstr>TRAINING – Related Registers</vt:lpstr>
      <vt:lpstr>TRAINING – Related Registers</vt:lpstr>
      <vt:lpstr>TRAINING – Related Registers</vt:lpstr>
      <vt:lpstr>TRAINING – Related Registers</vt:lpstr>
      <vt:lpstr>COMMAND INTERFACE</vt:lpstr>
      <vt:lpstr>FIRMWARE – COMMAND IF SIGNALS</vt:lpstr>
      <vt:lpstr>FIRMWARE - COMMAND IF SIGNALS</vt:lpstr>
      <vt:lpstr>FIRMWARE – COMMAND IF SIGNALS</vt:lpstr>
      <vt:lpstr>FIRMWARE – APTA Command Table – For SAS G5 Only</vt:lpstr>
      <vt:lpstr>FIRMWARE - APTA Command Table</vt:lpstr>
      <vt:lpstr>FIRMWARE – Tx Command Table (1)</vt:lpstr>
      <vt:lpstr>FIRMWARE – Tx Command Table (2)</vt:lpstr>
      <vt:lpstr>FIRMWARE – Tx Command Table (3)</vt:lpstr>
      <vt:lpstr>FIRMWARE – Tx Command Table (4)</vt:lpstr>
      <vt:lpstr>FIRMWARE – Tx Command Table (5)</vt:lpstr>
      <vt:lpstr>FIRMWARE – Rx Command Table (1)</vt:lpstr>
      <vt:lpstr>FIRMWARE – Rx Command Table (2)</vt:lpstr>
      <vt:lpstr>FIRMWARE – Rx Command Table (3)</vt:lpstr>
      <vt:lpstr>FIRMWARE – Rx Command Table (4)</vt:lpstr>
      <vt:lpstr>FIRMWARE – Calibration Command Table (1)</vt:lpstr>
      <vt:lpstr>FIRMWARE – Calibration Command Table (2)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Yvette Martin</dc:creator>
  <cp:lastModifiedBy>Eugene Kim</cp:lastModifiedBy>
  <cp:revision>971</cp:revision>
  <dcterms:created xsi:type="dcterms:W3CDTF">2018-08-02T18:23:33Z</dcterms:created>
  <dcterms:modified xsi:type="dcterms:W3CDTF">2018-09-28T18:45:48Z</dcterms:modified>
</cp:coreProperties>
</file>