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3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2509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8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53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1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4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6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8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9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8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5400" b="1" dirty="0" smtClean="0"/>
              <a:t>Simple Data Analysis:</a:t>
            </a:r>
            <a:br>
              <a:rPr lang="id-ID" sz="5400" b="1" dirty="0" smtClean="0"/>
            </a:br>
            <a:r>
              <a:rPr lang="id-ID" sz="5400" b="1" dirty="0" smtClean="0"/>
              <a:t>Data Tips Restaurant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Oleh:</a:t>
            </a:r>
          </a:p>
          <a:p>
            <a:r>
              <a:rPr lang="id-ID" dirty="0" smtClean="0"/>
              <a:t>Paramita Citra Indah Mulia</a:t>
            </a:r>
          </a:p>
          <a:p>
            <a:r>
              <a:rPr lang="id-ID" dirty="0" smtClean="0"/>
              <a:t>NIM </a:t>
            </a:r>
            <a:r>
              <a:rPr lang="id-ID" dirty="0" smtClean="0"/>
              <a:t>11190930000069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33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656824"/>
            <a:ext cx="9066984" cy="552331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id-ID" dirty="0" smtClean="0"/>
              <a:t>Mengadakan promo dinner weekdays agar pengunjung pada waktu tersebut meningkat.</a:t>
            </a:r>
          </a:p>
          <a:p>
            <a:pPr marL="342900" indent="-342900">
              <a:buAutoNum type="arabicPeriod"/>
            </a:pPr>
            <a:r>
              <a:rPr lang="id-ID" dirty="0" smtClean="0">
                <a:solidFill>
                  <a:srgbClr val="FF0000"/>
                </a:solidFill>
              </a:rPr>
              <a:t>Sangat sepi saat hari Jumat, </a:t>
            </a:r>
          </a:p>
          <a:p>
            <a:pPr marL="342900" indent="-342900">
              <a:buAutoNum type="arabicPeriod"/>
            </a:pPr>
            <a:r>
              <a:rPr lang="id-ID" dirty="0" smtClean="0"/>
              <a:t>Banyak pengunjung memesan untuk 2 porsi, dapat diadakan promo “couple packet” yang memberikan menu spesial tertentu.</a:t>
            </a:r>
          </a:p>
          <a:p>
            <a:pPr marL="342900" indent="-342900">
              <a:buAutoNum type="arabicPeriod"/>
            </a:pPr>
            <a:r>
              <a:rPr lang="id-ID" dirty="0" smtClean="0"/>
              <a:t>Pada Weekend dengan jumlah pengunjung yang besar, dapat memaksimalkan efektifitas pelayanan, baik dari dapur maupun kebersihan tempat.</a:t>
            </a:r>
          </a:p>
          <a:p>
            <a:pPr marL="342900" indent="-342900">
              <a:buAutoNum type="arabicPeriod"/>
            </a:pPr>
            <a:r>
              <a:rPr lang="id-ID" dirty="0" smtClean="0"/>
              <a:t>Membuat VIP room untuk para pengunjung istimewa</a:t>
            </a:r>
          </a:p>
          <a:p>
            <a:pPr marL="342900" indent="-342900">
              <a:buAutoNum type="arabicPeriod"/>
            </a:pPr>
            <a:r>
              <a:rPr lang="id-ID" dirty="0" smtClean="0"/>
              <a:t>Membuat smoker room bagi para pengunjung smoker</a:t>
            </a:r>
          </a:p>
          <a:p>
            <a:pPr marL="342900" indent="-342900">
              <a:buAutoNum type="arabicPeriod"/>
            </a:pPr>
            <a:r>
              <a:rPr lang="id-ID" dirty="0" smtClean="0"/>
              <a:t>Dengan aset yang dimiliki, dapat menambah atau memperbarui fasilitas yang ada seperti toilet dan tempat ibadah.</a:t>
            </a:r>
          </a:p>
        </p:txBody>
      </p:sp>
    </p:spTree>
    <p:extLst>
      <p:ext uri="{BB962C8B-B14F-4D97-AF65-F5344CB8AC3E}">
        <p14:creationId xmlns:p14="http://schemas.microsoft.com/office/powerpoint/2010/main" val="410318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7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637239"/>
            <a:ext cx="10018713" cy="1181637"/>
          </a:xfrm>
        </p:spPr>
        <p:txBody>
          <a:bodyPr/>
          <a:lstStyle/>
          <a:p>
            <a:r>
              <a:rPr lang="id-ID" b="1" dirty="0"/>
              <a:t>Client </a:t>
            </a:r>
            <a:r>
              <a:rPr lang="id-ID" b="1" dirty="0" smtClean="0"/>
              <a:t>Profile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3168206"/>
            <a:ext cx="6449075" cy="168713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Nama</a:t>
            </a:r>
            <a:r>
              <a:rPr lang="id-ID" dirty="0" smtClean="0"/>
              <a:t>	</a:t>
            </a:r>
            <a:r>
              <a:rPr lang="id-ID" dirty="0" smtClean="0"/>
              <a:t>	</a:t>
            </a:r>
            <a:r>
              <a:rPr lang="en-US" dirty="0" smtClean="0"/>
              <a:t>: </a:t>
            </a:r>
            <a:r>
              <a:rPr lang="en-US" dirty="0" err="1"/>
              <a:t>Bambang</a:t>
            </a:r>
            <a:r>
              <a:rPr lang="en-US" dirty="0"/>
              <a:t> </a:t>
            </a:r>
            <a:r>
              <a:rPr lang="en-US" dirty="0" err="1"/>
              <a:t>Gentolet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Profesi</a:t>
            </a:r>
            <a:r>
              <a:rPr lang="id-ID" dirty="0" smtClean="0"/>
              <a:t>	</a:t>
            </a:r>
            <a:r>
              <a:rPr lang="id-ID" dirty="0" smtClean="0"/>
              <a:t>	</a:t>
            </a:r>
            <a:r>
              <a:rPr lang="en-US" dirty="0" smtClean="0"/>
              <a:t>: </a:t>
            </a:r>
            <a:r>
              <a:rPr lang="en-US" dirty="0" err="1"/>
              <a:t>Pengusaha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Edukasi</a:t>
            </a:r>
            <a:r>
              <a:rPr lang="id-ID" dirty="0" smtClean="0"/>
              <a:t>	</a:t>
            </a:r>
            <a:r>
              <a:rPr lang="id-ID" dirty="0" smtClean="0"/>
              <a:t>	</a:t>
            </a:r>
            <a:r>
              <a:rPr lang="en-US" dirty="0" smtClean="0"/>
              <a:t>: </a:t>
            </a:r>
            <a:r>
              <a:rPr lang="en-US" dirty="0"/>
              <a:t>Lulus SMP, </a:t>
            </a:r>
            <a:r>
              <a:rPr lang="en-US" dirty="0" err="1"/>
              <a:t>kejar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B </a:t>
            </a:r>
            <a:r>
              <a:rPr lang="en-US" dirty="0" err="1"/>
              <a:t>tahun</a:t>
            </a:r>
            <a:r>
              <a:rPr lang="en-US" dirty="0"/>
              <a:t> 1994.</a:t>
            </a:r>
            <a:br>
              <a:rPr lang="en-US" dirty="0"/>
            </a:br>
            <a:r>
              <a:rPr lang="en-US" dirty="0" err="1" smtClean="0"/>
              <a:t>Umur</a:t>
            </a:r>
            <a:r>
              <a:rPr lang="id-ID" dirty="0" smtClean="0"/>
              <a:t>	</a:t>
            </a:r>
            <a:r>
              <a:rPr lang="id-ID" dirty="0" smtClean="0"/>
              <a:t>	</a:t>
            </a:r>
            <a:r>
              <a:rPr lang="en-US" dirty="0" smtClean="0"/>
              <a:t>: </a:t>
            </a:r>
            <a:r>
              <a:rPr lang="en-US" dirty="0"/>
              <a:t>47 </a:t>
            </a:r>
            <a:r>
              <a:rPr lang="en-US" dirty="0" err="1"/>
              <a:t>tahun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Status</a:t>
            </a:r>
            <a:r>
              <a:rPr lang="id-ID" dirty="0" smtClean="0"/>
              <a:t>	</a:t>
            </a:r>
            <a:r>
              <a:rPr lang="id-ID" dirty="0" smtClean="0"/>
              <a:t>	</a:t>
            </a:r>
            <a:r>
              <a:rPr lang="en-US" dirty="0" smtClean="0"/>
              <a:t>: </a:t>
            </a:r>
            <a:r>
              <a:rPr lang="en-US" dirty="0" err="1"/>
              <a:t>Menikah</a:t>
            </a:r>
            <a:r>
              <a:rPr lang="en-US" dirty="0"/>
              <a:t>, 3 </a:t>
            </a:r>
            <a:r>
              <a:rPr lang="en-US" dirty="0" err="1"/>
              <a:t>anak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 smtClean="0"/>
              <a:t>Harta</a:t>
            </a:r>
            <a:r>
              <a:rPr lang="id-ID" dirty="0" smtClean="0"/>
              <a:t>	</a:t>
            </a:r>
            <a:r>
              <a:rPr lang="id-ID" dirty="0" smtClean="0"/>
              <a:t>	</a:t>
            </a:r>
            <a:r>
              <a:rPr lang="en-US" dirty="0" smtClean="0"/>
              <a:t>: </a:t>
            </a:r>
            <a:r>
              <a:rPr lang="en-US" dirty="0" err="1"/>
              <a:t>Aset</a:t>
            </a:r>
            <a:r>
              <a:rPr lang="en-US" dirty="0"/>
              <a:t> total 42 </a:t>
            </a:r>
            <a:r>
              <a:rPr lang="en-US" dirty="0" err="1"/>
              <a:t>milyar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387" y="685822"/>
            <a:ext cx="1902834" cy="1902834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067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4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443" y="4324255"/>
            <a:ext cx="4077101" cy="787018"/>
          </a:xfrm>
        </p:spPr>
        <p:txBody>
          <a:bodyPr>
            <a:noAutofit/>
          </a:bodyPr>
          <a:lstStyle/>
          <a:p>
            <a:r>
              <a:rPr lang="id-ID" sz="1600" dirty="0" smtClean="0"/>
              <a:t>Terdapat banyak pengunjug pada waktu makan malam, dimana pada waktu tersebut pengunjung paling banyak adalah </a:t>
            </a:r>
            <a:r>
              <a:rPr lang="id-ID" sz="1600" i="1" dirty="0" smtClean="0"/>
              <a:t>male.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64" y="3554900"/>
            <a:ext cx="4226536" cy="26337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64" y="562220"/>
            <a:ext cx="4136969" cy="26337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590660" y="1632571"/>
            <a:ext cx="4763953" cy="12593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sz="1600" dirty="0" smtClean="0"/>
              <a:t>Pengunjung paling banyak ada pada weekend, dengan hari sabtu lebih banyak daripada hari minggu. Keduanya paling banyak adalah pada waktu makan malam.</a:t>
            </a:r>
          </a:p>
          <a:p>
            <a:pPr algn="just"/>
            <a:r>
              <a:rPr lang="id-ID" sz="1600" dirty="0" smtClean="0"/>
              <a:t>Sedangkan pada hari kamis, pengunjung banyak datang pada waktu makan siang, dan pada hari jumat terlihat sepi baik pada </a:t>
            </a:r>
            <a:r>
              <a:rPr lang="id-ID" sz="1600" i="1" dirty="0" smtClean="0"/>
              <a:t>lunch </a:t>
            </a:r>
            <a:r>
              <a:rPr lang="id-ID" sz="1600" dirty="0" smtClean="0"/>
              <a:t>maupun </a:t>
            </a:r>
            <a:r>
              <a:rPr lang="id-ID" sz="1600" i="1" dirty="0" smtClean="0"/>
              <a:t>dinner</a:t>
            </a:r>
            <a:r>
              <a:rPr lang="id-ID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2586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1093" y="286150"/>
            <a:ext cx="3866706" cy="23955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65" y="212999"/>
            <a:ext cx="3683244" cy="22869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472282" y="2882283"/>
            <a:ext cx="4284328" cy="7534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sz="1600" dirty="0" smtClean="0"/>
              <a:t>Baik pengunjung pria maupun wanita, lebih banyak yang tidak merokok daripada merokok.</a:t>
            </a:r>
            <a:endParaRPr lang="en-US" sz="1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3735" y="2499909"/>
            <a:ext cx="4284328" cy="12593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sz="1600" dirty="0" smtClean="0"/>
              <a:t>Pada hari Jumat-Minggu pengunjung paling banyak adalah Male.</a:t>
            </a:r>
          </a:p>
          <a:p>
            <a:pPr algn="just"/>
            <a:r>
              <a:rPr lang="id-ID" sz="1600" dirty="0" smtClean="0"/>
              <a:t>Terdapat perbedaan jumlah yang besar pada weekend.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886" y="3824862"/>
            <a:ext cx="3609183" cy="26190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148163" y="4657421"/>
            <a:ext cx="4284328" cy="7534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sz="1600" dirty="0" smtClean="0"/>
              <a:t>Pesanan paling banyak adalah untuk 2 orang.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448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314" y="229265"/>
            <a:ext cx="3762900" cy="30123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14" y="3437150"/>
            <a:ext cx="3762900" cy="3124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080759" y="2201071"/>
            <a:ext cx="5578165" cy="2081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id-ID" sz="1600" dirty="0" smtClean="0"/>
              <a:t>Berikut merupakan persebaran total bill pada setiap harinya dengan dengan dikategorigan pria dan wanita. Dapat dilihat: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id-ID" sz="1600" dirty="0" smtClean="0"/>
              <a:t>Terdapat outliers pengunjung pada weekend dengan paling banyak pria yang memiliki total bill besar.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id-ID" sz="1600" dirty="0" smtClean="0"/>
              <a:t>Total bill di luar data normal tersebut kebanyakan ada pada saat makan malam.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id-ID" sz="1600" dirty="0" smtClean="0"/>
              <a:t>Terdapat outliers dengan total bill rendah pada saat dinner di hari jumat dan sabtu.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id-ID" sz="160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id-ID" sz="1600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sz="1600" b="1" dirty="0" smtClean="0"/>
              <a:t>Terdapat beberapa pengunjung istimewa, terutama pada weekend di waktu </a:t>
            </a:r>
            <a:r>
              <a:rPr lang="id-ID" sz="1600" b="1" i="1" dirty="0" smtClean="0"/>
              <a:t>dinner.</a:t>
            </a:r>
            <a:endParaRPr lang="id-ID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00032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375" y="508364"/>
            <a:ext cx="6436840" cy="5725343"/>
          </a:xfrm>
          <a:prstGeom prst="rect">
            <a:avLst/>
          </a:prstGeom>
        </p:spPr>
      </p:pic>
      <p:sp>
        <p:nvSpPr>
          <p:cNvPr id="4" name="AutoShape 2" descr="data:image/png;base64,iVBORw0KGgoAAAANSUhEUgAAAswAAAJ/CAYAAABsj4XBAAAABHNCSVQICAgIfAhkiAAAAAlwSFlzAAALEgAACxIB0t1+/AAAADh0RVh0U29mdHdhcmUAbWF0cGxvdGxpYiB2ZXJzaW9uMy4yLjIsIGh0dHA6Ly9tYXRwbG90bGliLm9yZy+WH4yJAAAgAElEQVR4nOzde5xVddn//9eb4TzgcDQDD6hgSh7wkOYhsdtUtOKQ+sVTd6RFettdya9utczKMu228oR3QuYpTE3TRE3JNMgETTQU0TQzPHBGBGaGw5yu3x9rDWyGPYsZYGbPsN/Px2M/ZvZan7XWtdce8drXvtZnKSIwMzMzM7P8OhQ6ADMzMzOztswJs5mZmZlZBifMZmZmZmYZnDCbmZmZmWVwwmxmZmZmlsEJs5mZmZlZBifMZkVO0vclhaTjWul4x6XH+35rHG97SOOdXqBjt+r7Y9tHIf9mzGz7c8Jstp2l/6PMO8G5pMGS/pWO+XFrx2bFS9Lt6d/doELHYmbW3nQsdABmxULSocAfgH7Af0fExAKHVCh/A/YDlhc6EDMzs6ZwwmzWCiSdADwAdAbOiIj7ChxSwUTEGuAfhY7DzMysqdySYdbCJJ0JPALUASPyJcuSjpf0uKQVktZLekPS1ZLK8oydnn613lnS5ZJeT7e5PWfMrpImSnorXfe+pKmSPtaMuEdLmpLGUpk+XpD0NUmb/dsh6UOSfprGUylpZfr77ZL2yhnXrB5mSePS8eMkfVrSzHT/H0i6X9KQPNvsk56/2ZKWpefgbUmTJe3ayHE6S/pu2jKzXtK/Jf1IUpdGxg9Iz/8zkhZLqpK0UNJvJA1tymtrsL9D07+BckmrJf1J0pEZ45v8/qQtQl9In/67vm1I0vwGx79e0kvp3+E6Sf+U9DNJvZv5WiL9O+2XnvNF6TmdJ+mLjWzTQdL5kp6XVJG+nuclXdDI31v9MXaRdIukBZJqJY1rsP5Dkm6VtCTd50xJn0jHlEq6Jv3bqI/v9DzHKpP0LUlPSXovfa+Xpf9NNfoemdmOwxVmsxYk6evAtcAS4OSImJNnzFeAXwCVwH3AUuA44GLgs5KOjoiVeXb/O+BjwGPA79PtkHQI8EegDzCNpLLdDxgN/FXSmIj4QxPCv5okyX8OWACUAf8BXJ8e9/M5r6E78AywN/AE8DAgYA9gFHA/8FYTjpnlc8DJwIPAdGAYcCrwSUlHRcTrDcaeD/wZmAlUAR8FvkRyTg+LiAU58Qv4bRrrv4CJJN8GnAsc0Eg8xwKXpMf4HVABDAFOA0am79tLTXlhko4C/pQe8wHgzfT1TQeeamSzJr8/wA9I3v+D0vX1f0+5f1dfBsYAM9JYOgCHAhOAkyUdERHlTXk9qV4kfxNVJO9/F+B04FZJdRFxR4PxvwbOAt4FbgEijef/gGOAs/Mcow/wLMm5f4DkfCzJE0M5cHc6/gxgWproTkqXPQJ0As4E7pX0bkQ8m7Of/YArgb8AjwIfALsDI9Nz89mIeLwZ58bM2puI8MMPP7bjg+R/9EGS0ATwBrBnI2P3ANYDq4F9G6z7v3T7yQ2WT0+Xvwz0a7CuI0mytQ4Y3mDdAJLEahHQJWf599P9Hddg/N554u0A3JGOPyJn+WfTZdfm2aYz0DPn+XHp2O838XyOyzmnn2mw7uvp8icbLB+Y+xpzlp8I1AK/aLD8rHQ/s4CuOcv7kCTQAUxvsM3Oua8rZ/lBJAncY018fSJpUQlgVCOvb5ven3Td7enyQRl/iyV5lp+XbnfxVvw3cEvuPoGhQA3waoPxZ6bjXwR65CwvBWan685q5Bh3Ah0zYrgZ6JCz/PPp8hUkH+xy3+9PpOsebLCvMhr8t5Yu3xVYCLzWyPGnN1zuhx9+tM+HWzLMWs7FQDVJG8a/GxlzDklCOTEiGvb1foekMvb5RtoCvhsRDS+c+zRJlffGiJiRuyIiFgL/C+wCHL+l4CPiX3mW1ZFUKAFOyrPZ2jzbVEXzKpONeSoiHmmwbCJJQvsfkvbIOeaCiFifJ5Y/AvPYPPb6NoFvR8S6nPErgB/mCyYiluZ7XZFUlZ8iqXx32vLL4ijgI8BfIuKhBuvqX1++42/N+9OoiHg7ImrzrLqV5ANds/YHrAEm5O4zIl4lqfjuJ6lHzthz05+XRERFzvhKkv+OIPl2oKEq4JsRUZMRw7fS81LvNyRJe2/g6w3e76eB+STVfXKWr8rz3xoR8R5J9XxfSbs3EoOZ7QDckmHWcqaRJBm/kTQi8rdVHJL+3Oxr94j4QNLfSb763xdo+PX+3/Lsr76fcg/l7xGu7/fdj2TGjkZJ6gt8CzgF2Iuk2pdrYM7vM0iq15ekLSF/IEmM5jSShG2NGQ0XREStpL+SfEg4GHg7jV0kX+GPI6n49gZKcjatarCrQ0i+zv9rnuNObywgSZ8maf04jKTtpeG/qf1IKvpZ6v8GtvT6Gh67Oe/PFqXJ/VdIWhaGklRVc4sqzdof8M+IWJ1n+bvpz94klXjYeP6n5xk/g+RbgYPzrJsfEUszYnij4Yea9JwuAUojIl+b0ALgiIYLJR1NUvE/kuTbhc4NhgwE3smIxczaMSfMZi1nFElf7EjgKUknRMT7DcbUX9TXWFJVv7xXnnWL8yzrm/7c7MKlBnpkrZTUC3ge2JMkMb+T5CvsmjSWr5P0pAIQEaslfZykV3YkG6uRyyX9H/CjiKjeQkxbsqSR5fXnIfcCyZ8D3yA5f9NIkqD66vc4kvaDXGXAikZizHee6/vTryPpZ32CJFlaQ/JVfH2/cN4LBvMcG7b8+nKP3az3p4nuJekZfgt4KD1ufZX+G1uxv3wfEEljhE0/wNSf/4YfZIiIGknLSZLUhvK+NzlWZcSQtW6T/zdKGkNSSV5H8l7/i+SagzqSFqPhNP/8mFk74oTZrIVExHpJpwJ3Af8PmC7pUxGRmxjV/097F5JWgYY+3GBc7v7z3RylftyoiJi6dZEDydffewI/iIjv565IL5b6ep543gPOS6u7Q0kuQLsQuJykUvndbYgH4EONLN8l/bkqjW9n4GvAK8BRDSuMSmYtaWgV0EdSpzxJ8y4NB0vqSNL7vRg4JCIWNVjfnJkT6t+zLb2+XM1+f7JIOowkWf4TycWpNTnrOgD/05z9bYVGz396rvuRtIU0lPcGQS3ghyTfShwWEa/lrpA0iSRhNrMdmHuYzVpQmnicRVIB3B/4izad1uzv6c/jGm6bVhGHkVS1Xmu4vhH1V/Z/YmvizTE4/fm7POsyk4NIzIuIG4ET0sWjtzGevMeVVEIygwJsPJd7kfzb9sc8yfKu6fqGXky3OSbPuuPyLOtHUsmdmSdZ7sHGNoumeDH9uaXXl2tr3p/61piSPOvq9zc1Tz/w4UC3Rva5vfyd5Pwfm2fdsSQxv5hnXWsZTHKhYsNkubG/GTPbwThhNmthaQ/vOJIprPYhSZoHpaunkFwY+N+SBjfY9IfATsCUfBewNeIhkq+LL5R0Sr4Bko5Mp4HLMj/9eVyDbQ8GLs2zz49KylchrV+2ZgvHa4r/kPSZBsu+StLf++eIeDtdNj/9eUyacNbH2AP4Jfm/Wbst/XmlpK452/QBLsszfinJazo09+K1tA/4epKEuqlmAq8Dx0oa1WBd/etraH7687jchY29P6n6dqB8F6c1tr+dgZsa2d/2dGv686rcv83096vTp79qhTgaMx8YImlA/YL0m5Tvk3ybYmY7OLdkmLWCtH3ifElrSfpB/yLp+Ij4p6RvkCQlL0r6LbCMpEp4JMl0Yxc3tt88x6mW9DmSvt1HJc0E5pAkd7uRzM+7F0mrR1YSeyfJBWXXSfok8E+SCwY/QzLf7dgG408ArpE0i2QavaUkU26NIunzvKapryHDw8CDkh5k4zzFJ5P07v5X/aCIWCzpHpKL1+ZI+iNJj+wJJNX6OTSYBYFkjt6xJP3Xr0h6iGRe3tNIeoU3SVojok7SDSTzMM9Nx3cGPkkyFd2f09+3KCJC0nkkvbG/k5Q7D/PxwOPAiAabNff9AXgy3eaXkn5HMgPLykhu0f48yUWan0v/Zv5K8mHnZJJkfmFTXsvWiojfpB8W/h8wT9Lv2dgLvidwb0Tc1ZIxbMG1JNPT/T09d9XA0STJ8sMk0yqa2XYk6VaSf9OWRsT+edaLpEBxCsn/z8ZFxIvpui+wsdjxo9h83vfmK/S8dn74saM9SOd/zVh/ZTpmEfDRdNmJJDcb+YDkQqs3SaaA65Vn++lZ+0/H7ExSmXsl/YekgiSpup9kKruOOWO/T/55focCU0mS30rgBZLe2UHp+Ntzxu5HcqHdbJKEfz1JVe5+kj7i3P0ex9bNwzyO5B/PWWk8K0laEvbJs0339DzXz0n9LsmHkr6NnT+ShPdykove6uO/kuRirnzzMHckuanHqyQXFC4mufnGHmxhzuNGXuehJMlxefr4E8mHpm1+f3K2mUDS3rM+HTM/Z10fkrm/56fn7F/Aj9NzOT93bBP/G5jeyLq854bkG8//Sv+G1qSPF0j64Ds05xhNiKHR15Px9zGO5MNWJbCc5AY6B2S8P56H2Q8/tuFB0o51CPBKI+tPIblxl4CPA8+ly/uk/473IZmN5y2g97bGo3TnZmZtkpJbHd8GfDEibi9sNGZm1lrS9sVHIn+FeRLJh9K70+evkxRkjiP5APuVfOO2lnuYzczMzKy9GcjGed0B3kuXNbZ8m7iH2czMzKzI1XJXq7YcdNQ5XwHG5yyaHBGTWzOG5nDCbGZmZmatKk2OtyVBXkByMXu9XdNlC9h0xp9dybhja1O5JcPM2rSIuD0i5P5lMzPLMRX4TyU+DqyKZF78acCJknpL6k1yUf20bT2YK8xmZmZmRa6urnbLg7ajki2UbCXdTVIp7ifpPeB7JNN9EhE3A38gmSnjTZJZdb6Yrlsh6Yck02UCXBERK7Y1Xs+S0Tw+WWZmZra9qdABVNfd2ao5TqcO/1nw19wcrjA3Uy2FnDt/y0o4m9oH+xY6jEwlY96ndsqWbjRXWCXnbI8b05mZmbUPETWFDqFNcw+zmZmZmVkGV5jNzMzMilxE6/YwtzeuMJuZmZmZZXCF2czMzKzI1bmHOZMrzGZmZmZmGVxhNjMzMytyniUjmyvMZmZmZmYZXGE2MzMzK3KuMGdzhdnMzMzMLIMrzGZmZmZFLupcYc7iCrOZmZmZWQYnzGZmZmZmGdySYWZmZlbsfNFfJifMBTD7+be57VezmDdvEUuXlnPlVSMZ87lhrXb8u2d15da/dGNZeQcGf6iWSz5TwWF7Nv4fSlUNTHqqO1P/3oWlqzvQt0cdXzx2LZ8/et1mYx+d05lv3bMTw/et4hfjVm99jLN7cOusniwrL2Fw/2ouOekDDtu9Ku/Yv83vwrhf77zZ8kcuWMRe/ZLXVV0Lv3xmJx56uZQlq0vYs281E45fxScGb/4azMzMzHI5YS6AyjVVDN6nPyNHH8ilF/++VY/92EuduerhUr47uoJDBtVw96yufOW2Mh6e8AEDetXl3eabd/dkyaoO/OBzFezRt5blFR1YX63Nxr37fgd++odSDh1UvW0xzuvGVdN68d2TP+CQ3dZz9ws9+Mpv+vPwBYsZUFbb6HZTz19EWbeNr6FP942/3/DnMh6aW8oPP7OCvfpV88y/uvK1+/py17ilDP3wtsVrZmbW3nlauWzuYS6A4cOHcNGE4zlpxFDUYfPEsyXd/tdujD50Pacfvp69d67lslGV9O9Zxz3Pds07/pk3OvHsm524+YurOWpINQP71HHQ7jUcvvemSWZ1LXzznp58/aQ17Nan8aS2STE+25PRB1Vy+iGV7N2/hstGrKR/z1rumd0jc7u+pXX077HxUZLz1z11bilfPmo1w4esY7fetZxxWCXHDl7H7c/23KZYzczMbMfXagmzpF6S/msLYwZJOqsJ+xok6ZWM9eMkTWxk3cyG+5B0nKRHtnTc9q6qBl5d0JGjhmza2nD0kCrmvN0p7zZPvtqZ/Xer4fanu/HJH/dmxDW9uXJqKZXrNx13/bTuDOxdx+hD1+fdT5NjrIVXF3XmqL02bZU4eq91zHmvc+a2p9/yIY69dgBf/HV/npvfZbP9du4Ymyzr0jF48d1Nx5mZmRWluurWfbQzrVlh7gVkJszAIGCLCfO2iIijWnL/bdnKNR2orRP9emzaetG3Rx3Ly/NXut9bUcKL8zvx+qKOXHdOOZeNquCvb3TmO/dtrMw+80YnHn+5C98fU7F9YgzRr7RBjKV1LK8oybtN/x61XH7KCq4/fTk3nL6cPfvWcO6v+zP7nY0J9jF7rePXz/Xk38s7Uhcw860u/Okf3VjWyD7NzMzM6rVmD/PVwN6S5gBPpMtOBgL4UUTcm47ZLx1zB/Ag8GugNB3/1YiY2cTj7SZpOjAQmBIRPwCQVBER2d/t2wZ1AQKuObOcnl2TCu1lIyv48q1lLC+voIPg2/f14KdnlrNTt8jeWQvZs18Ne/bb2Hs1bNcqFqwq4baZO3HY7ssBuPSklVz+SG8+e/MuCNitdw1jhlXywJzSRvZqZmZWPNzDnK01E+ZLgP0jYpikU4HzgYOAfsDzkv6SjvlmRHwGQFJ34ISIWCdpCHA3cFgTj3c4sD+wJt3/oxExu7lBSxoPjAeYNGkS541vvwlWr+51lHQIllds+sXC+xUd6Nczf7Lbv2cdO5fVbUiWAfbaOelRXrSyhLVVYll5CefeUrZhfV069IBv92XqRSvZs3/Te5p7da+jRMHyygYxVnagX4+m7+fAAVU8Nq/7hud9SuuYOPZ91tfAyjUl7Nyzlp8/Wcauvbat39rMzMx2fIWaJeMY4O6IqAWWSJoBfAxoOA9ZJ2CipGFALbBPM47xRES8DyDpgfSYzU6YI2IyMLn+aS13NXcXbUbnjjB0YA2z3uzMiAM39jHPfLMzJ+yfv/f44D2qmTa3C5XroTRt952/PGljGNC7lm6dg4e+8cEm21z/x+6sXtuB746qYGDv5iWknUtg6IermPVWV0YMXbsxxre6csK+azO23NQ/lnSif8/Nj92lI3xop1qqa+GP/+i2yTHMzMyKlm+NnamtTyt3EbCEpBLdAWjOpLkNS6aF6RfIo7KyinfeWQFA1AWLFq7itdcWU1bWjQEDyraw9bYZd8xaLv5tTw7YtZqDB9Vw77NdWbq6A2OPSE7tJfcm3SpXj036kT89bD03P9Wd79zfkws/tYbyteKqh0s58YD19O2RnNIhu2yamO7UNaiti82WNznGj5dz8e/7csDAKg7edT33vtiDpeUljD00iemS3/dJYhydnMM7n+vBgLJaBvevproWHp5bypOvd+f605Zv2OdLCzqzdHUJ++5SxZLyEm6aUUaEOO+orZ8r2szMzIpDaybM5UD9lWJPA1+RdAfQBzgW+BZJv3HuPF9lwHsRUSfpC0BzrtA6QVIfYC0wGjh3G+Pfbua9spBx/3nnhucTb5zBxBtnMHrMQfz46lEteuyTD6pi5ZpKbn6qO8vKOzBkl1omjVvFwN7JRXaLVm56iku7wK++tJorp5YydmIvdupWx/FDq5hw8pqWi/Gja1m5diU3P70TyypKGNK/mklnLmdg2j6xaPWmMVbXip8+WcaS1SV06RgM7l/DL85YxvAhGz9fVdWI66eX8d4HHeneuY5jB6/jJ6PfZ6eubeZzlJmZWeG4wpxJEa2XMEj6DXAg8Fi6aJOL/iR1AqYBfYHbgUeA36VjHgcujIgekgYBj0TE/o0cZxxJklwG7Eqei/5y9yHpOHJ6pzO0+ZaMEs6m9sG+hQ4jU8mY96md0n3LAwuo5JyW+0BgZmbWQOvelCGP1SsmtGoFaac+Py/4a26OVk2YdwBOmLcDJ8xmZmabKHjyuPr9r7Vuwtz3hoK/5ubwnf7MzMzMzDK09Yv+Mkk6CfhJg8X/jogxhYjHzMzMrD2Se5gzteuEOSKmkfQ8m5mZmZm1CLdkmJmZmZllaNcVZjMzMzPbDtySkckVZjMzMzOzDK4wm5mZmRU7V5gzucJsZmZmZpbBFWYzMzOzIqdwhTmLK8xmZmZmZhlcYTYzMzMrdnW1hY6gTXOF2czMzMwsgyvMZmZmZkXOt8bO5gqzmZmZmVkGRUShY2hPfLLMzMxse1OhA6icf1qr5jilg+4v+GtuDrdkNFPtg30LHUKmkjHvU8tdhQ4jUwlnFzoEMzMzsyZzwmxmZmZW7NzDnMk9zGZmZmZmGVxhNjMzMyty8jzMmVxhNjMzMzPL4AqzmZmZWbFzhTmTK8xmZmZmZhmcMJuZmZmZZXBLhpmZmVmR80V/2VxhNjMzMzPL4AqzmZmZWbFzhTmTK8xmZmZmZhlcYTYzMzMrcu5hzuYKs5mZmZlZBleYt6O7Z3Xl1r90Y1l5BwZ/qJZLPlPBYXvWNDq+qgYmPdWdqX/vwtLVHejbo44vHruWzx+9brOxj87pzLfu2Ynh+1bxi3GrW/JlADD7+be57VezmDdvEUuXlnPlVSMZ87lhLX5cMzMzKwBXmDM5Yd5OHnupM1c9XMp3R1dwyKAa7p7Vla/cVsbDEz5gQK+6vNt88+6eLFnVgR98roI9+tayvKID66u12bh33+/AT/9QyqGDqlv6ZWxQuaaKwfv0Z+ToA7n04t+32nHNzMzM2podviVDUi9J/5X+PkDS/S1xnNv/2o3Rh67n9MPXs/fOtVw2qpL+Peu459muecc/80Ynnn2zEzd/cTVHDalmYJ86Dtq9hsP33jQprq6Fb97Tk6+ftIbd+rTep7/hw4dw0YTjOWnEUNRh8yTezMzMdhyqq23VR3uzwyfMQC/gvwAiYmFEnLa9D1BVA68u6MhRQ6o2WX70kCrmvN0p7zZPvtqZ/Xer4fanu/HJH/dmxDW9uXJqKZXrNx13/bTuDOxdx+hD1+fdj5mZmZm1rGJoybga2FvSHOCfwH4Rsb+kccAYoAwYCEyJiB9szQFWrulAbZ3o12PT1ou+PeqY9Wb+6ux7K0p4cX4nOpfAdeeUU75OXDm1B8tWd+C6c8qBpAr9+MtdeODrK7cmLDMzM7OmaWNVX0kjgOuBEuCWiLi6wfprgU+mT7sDO0dEr3RdLTA3XfdORIzc1niKIWG+BNg/IoZJGgQ8krPucGB/YA3wvKRHI2J2awRVFyDgmjPL6dk1ALhsZAVfvrWM5eUVdBB8+74e/PTMcnbqFq0RkpmZmVnBSSoBbgJOAN4jydGmRsSr9WMi4qKc8f8NHJyzi7URsV1nKiiGhDnLExHxPoCkB4BjgE0SZknjgfEAkyZN4rz+m++kV/c6SjoEyys27XB5v6ID/XrmT3b796xj57K6DckywF47J5/uFq0sYW2VWFZewrm3lG1YX5cOPeDbfZl60Ur27N+2Pg2amZlZ+6S6/BMUFMjhwJsR8RaApHuAUcCrjYw/E/heSwZU7Alzw2x2s+w2IiYDk+uf1j546WY76dwRhg6sYdabnRlx4MY+5plvduaE/fP3Hh+8RzXT5nahcj2UdkmWzV9eAsCA3rV06xw89I0PNtnm+j92Z/XaDnx3VAUDeztZNjMzsx3SQODdnOfvAUfkGyhpD2BP4KmcxV0lzQZqgKsjYpun+yqGhLkc6NnIuhMk9QHWAqOBc7f2IOOOWcvFv+3JAbtWc/CgGu59titLV3dg7BHJnMqX3NsDgKvHVgDw6WHrufmp7nzn/p5c+Kk1lK8VVz1cyokHrKdvjyRvH7LLpknxTl2D2rrYbHlLqKys4p13VgAQdcGihat47bXFlJV1Y8CAsi1sbWZmZu1KK/cw536Dn5qcFimb6wzg/ojIfQF7RMQCSXsBT0maGxH/2pZ4d/iEOSLel/SMpFeA1xqs/hvwO2BXkov+trp/+eSDqli5ppKbn+rOsvIODNmllknjVjGwd/IVx6KVJZuML+0Cv/rSaq6cWsrYib3YqVsdxw+tYsLJa7Y2hO1q3isLGfefd254PvHGGUy8cQajxxzEj68eVcDIzMzMrL1r8A1+QwuA3XKe75ouy+cM4MIG+16Q/nxL0nSS/uZtSpgVUZwXlKWzZBwWEV9txmZR+2DfFopo+ygZ8z613FXoMDKVcHahQzAzM2tLCn7Dg6q/HdqqCWHnw19o9DVL6gi8ARxPkig/D5wVEfMajNsXeBzYM9KEVlJvYE1ErJfUD5gFjMq9YHBr7PAVZjMzMzPbgjY0rVxE1Ej6KjCNZFq5WyNinqQrgNkRMTUdegZwT2xa/d0PmCSpjuR+I1dva7IMRVxh3kquMG8HrjCbmZltovAV5meHtW6F+eNzCv6am8MVZjMzM7Mip2hT08q1OcVwa2wzMzMzs63mCrOZmZlZsWtDPcxtkSvMZmZmZmYZXGE2MzMzK3Zt69bYbY4rzGZmZmZmGVxhNjMzMyt2rjBncoXZzMzMzCyDK8xmZmZmRU6eJSOTK8xmZmZmZhlcYTYzMzMrdu5hzuQKs5mZmZlZBleYzczMzIqdK8yZnDA3U8mY9wsdwhaVcHahQzAzMzPbYThhbqbaKd0LHUKmknPWFDqEJqnlrkKHkMkfOszMzKyeE2YzMzOzYueWjEy+6M/MzMzMLIMrzGZmZmbFzjcuyeQKs5mZmZlZBleYzczMzIqc3MOcyRVmMzMzM7MMrjCbmZmZFTtXmDO5wmxmZmZmlsEVZjMzM7Ni5wpzJleYzczMzMwyuMJsZmZmVuxcYc7kCrOZmZmZWQZXmM3MzMyKXV0UOoI2zQnzdnT37B7cOqsny8pLGNy/mktO+oDDdq/KO/Zv87sw7tc7b7b8kQsWsVe/GgCqa+GXz+zEQy+XsmR1CXv2rWbC8av4xOB1Lfo62ovZz7/Nbb+axbx5i1i6tJwrrxrJmM8NK3RYZmZmtoNxwrydPDavG1dN68V3T/6AQ3Zbz90v9OArv+nPwxcsZkBZ4/dnn3r+Isq6bewb6tN94+83/LmMh+aW8sPPrGCvftU886+ufO2+vtw1bilDP1zdoq+nPahcU8XgffozcvSBXHrx7wsdjpmZWfvlHuZMO3QPs6RbJA1tjWPd/mxPRh9UyemHVLJ3/xouG7GS/j1ruWd2j8zt+pbW0b/HxkdJzjsydW4pXz5qNcOHrGO33rWccVglx5x/s6MAACAASURBVA5ex+3P9mzhV9M+DB8+hIsmHM9JI4aiDip0OGZmZraD2qErzBHxpdY4TlUtvLqoM188snyT5UfvtY4573XO3Pb0Wz5EVa3Yu181539iNUcMWr/Jfjt33LSnqEvH4MV3u2y/4M3MzMws0w6TMEsqBX4L7AqUAD8ELgC+CQwArkiHdgM6R8Sekg4Ffg70AJYD4yJiUXOPvXJNB2pD9Cvd9OuMvqV1zKooybtN/x61XH7KCg4YUEV1rZj6cinn/ro/d3xh6Ya+52P2Wsevn+vJ4XusZ4++NTz77y786R/dqA1XU83MzGw7cktGph0mYQZGAAsj4tMAkspIEmYiYiowNV3+W2CGpE7AjcCoiFgmaSxwJXBuawS7Z78a9kwv7gMYtmsVC1aVcNvMnThs9+UAXHrSSi5/pDefvXkXBOzWu4Yxwyp5YE5pa4RoZmZmZuxYCfNc4GeSfgI8EhFPS5tWYiX9D7A2Im6StD+wP/BEOq4E2Ky6LGk8MB5g0qRJnNd98wP36l5HiYLllZu2hL9f2YF+PRq/4K+hAwdU8di8jQfoU1rHxLHvs74GVq4pYeeetfz8yTJ27dX0fZqZmZltkaeVy7TDJMwR8YakQ4BTgB9JejJ3vaRPAacDx9YvAuZFxJFb2O9kYHL909op39hsTOcSGPrhKma91ZURQ9duWD7zra6csO/azcY35h9LOtG/5+bJcJeO8KGdaqmuhT/+o9smxzAzMzOzlrXDJMySBgArImKKpJXAl3LW7QHcBJwUEfXZ5utAf0lHRsSstEVjn4iYtzXHH/fxci7+fV8OGFjFwbuu594Xe7C0vISxh1YAcMnv+wBw9egVANz5XA8GlNUyuH811bXw8NxSnny9O9eftnzDPl9a0Jmlq0vYd5cqlpSXcNOMMiLEeUet3poQdziVlVW8805yPqMuWLRwFa+9tpiysm4MGFBW4OjMzMzakXAPc5YdJmEGDgCukVQHVJP0L/80XTcO6Av8Pm2/WBgRp0g6Dbgh7XfuCFwHbFXCfPJH17Jy7UpufnonllWUMKR/NZPOXM7AtH1i0epNL/6rrhU/fbKMJatL6NIxGNy/hl+csYzhQzbelKSqRlw/vYz3PuhI9851HDt4HT8Z/T47dfXXJgDzXlnIuP+8c8PziTfOYOKNMxg95iB+fPWoAkZmZmZmOxJFOPlqhqidkqeJuQ0pOWdNoUNoklruKnQImUo4u9AhmJlZ8Sj49Fe1U7q3akJYcs6agr/m5tihb1xiZmZmZratdqSWDDMzMzPbGp4lI5MrzGZmZmZmGVxhNjMzMyt2rjBncoXZzMzMzCyDK8xmZmZmRc7TMGdzhdnMzMzMLIMrzGZmZmbFzj3MmVxhNjMzMzPL4ITZzMzMzCyDWzLMzMzMip0v+svkCrOZmZmZWQZXmM3MzMyKnSvMmVxhNjMzMzPL4AqzmZmZWbHzrHKZnDA3U8k5awodwg6hhLMLHYKZmZlZkzhhNmtELXcVOoQtKuFspE6FDiNTRHWhQzAzsy2IOhU6hDbNPcxmZmZmZhlcYTYzMzMrdp4lI5MrzGZmZmZmGZwwm5mZmRW7OrXuYwskjZD0uqQ3JV2SZ/04ScskzUkfX8pZ9wVJ/0wfX9gep8ctGWZmZmbWZkgqAW4CTgDeA56XNDUiXm0w9N6I+GqDbfsA3wMOI5ks74V02w+2JSZXmM3MzMyKXNSpVR9bcDjwZkS8FRFVwD3AqCa+lJOAJyJiRZokPwGM2OoTk3LCbGZmZmZtyUDg3Zzn76XLGjpV0suS7pe0WzO3bRYnzGZmZmbFrpV7mCWNlzQ75zG+mRE/DAyKiANJqsh3bP+TspF7mM3MzMysVUXEZGByI6sXALvlPN81XZa7/fs5T28B/jdn2+MabDt9G0IFXGE2MzMzs7bleWCIpD0ldQbOAKbmDpD04ZynI4HX0t+nASdK6i2pN3BiumybuMJsZmZmVuyi7dwaOyJqJH2VJNEtAW6NiHmSrgBmR8RU4GuSRgI1wApgXLrtCkk/JEm6Aa6IiBXbGpMiYlv3UUx8sopILXcVOoQtKuFspE6FDiNTRHWhQzAza+sKnq1W/bRHq+Y4nb9ZUfDX3ByuMJuZmZkVuSZM9VbU3MNs1sJmP/82F55/D8d94lqGfuQKHnxgTqFDatSYMaN5/PFHWbp0IRHVDB9+bKFDMjMzKzgnzGYtrHJNFYP36c+l3zmJrl3b9pc6paWlzJw5iwkTvlXoUMzMrDXVdWjdRzvTtv/vbbYDGD58CMOHDwHg25c+VOBosk2ZkvRt9+3bt8CRmJmZtR3tL8UHJM2X9HSDZXMkvbKF7QZtaYyZmZlZ0WnlG5e0N+0yYU71rL8NoqT9Ch2MmZmZme2YWjRhllQq6VFJL0l6RdJYSYdKmiHpBUnTJH1YUpmk1yV9JN3ubklf3sLufwuMTX8/E7g757iDJD0t6cX0cVSe2EokXSPp+fQ+5F/ZXq/brD0466wzKS//YMPjmGOOLnRIZmZWIBFq1Ud709IV5hHAwog4KCL2Bx4HbgROi4hDgVuBKyNiFfBV4HZJZwC9I+KXW9j374DPpb9/luSe4vWWAidExCEkSfUNebY/D1gVER8DPgZ8WdKeDQfl3ut88uTG7uBo1v5Mnfoww4YdtuExe/YLhQ7JzMysTWrpi/7mAj+T9BPgEeADYH/gCUmQ3L1lEUBEPCHpdOAm4KAm7Pt94IM0wX4NWJOzrhMwUdIwoBbYJ8/2JwIHSjotfV4GDAH+nTuowb3OfeMS22FUVFRQUVFR6DDMzKwtaIczV7SmFk2YI+INSYcApwA/Ap4C5kXEkQ3HSuoA7EeS+PYG3mvCIe4lSbDHNVh+EbCEJPHuAKzLs62A/46Ibb6/uFmWysoq3nknuStn1AWLFq7itdcWU1bWjQEDygoc3aZ69+7N7rvvTq9eSVyDBw9m5cpVLF68mCVLlhQ4OjMzs8Jo6R7mAcCaiJgCXAMcAfSXdGS6vpOkj6bDLyKpFJ8F3Kam3e/3QeB/Se41nqsMWBQRdcDnSSrZDU0DLqg/jqR9JJU26wWaNcG8VxZy6ujJnDp6MuvW1TDxxhmcOnoyE2+YXujQNjNy5GeZM2c206c/CcAtt0xizpzZnH/++AJHZmZmLSnq1KqP9kYRLddlIOkkkkS5DqgGLgBqSHqKy0gq3NcBfwF+DxweEeWSfg6UR8T3GtnvfOCwiFies2wQ8EhE7C9pCEmPc5D0TV8YET0ajOlAUvX+LEm1eRkwOu2nboxbMopILXcVOoQtKuFsmvbZsnAiqgsdgplZW1fwDHLtD/q1ao7T7XvLC/6am6NFE+YdkE9WEXHCvH04YTYz26KCJ49rv9e/dRPmHywr+GtuDnd4m5mZmZllaNO3xpb0HNClweLPR8TcQsRjZmZmZsWnTSfMEXFEoWMwMzMz29G1x5uJtCa3ZJiZmZmZZWjTFWYzMzMzawW+cUkmnx0zMzMzswyuMJuZmZkVufZ4M5HW5AqzmZmZmVkGV5jNzMzMipxnycjmCrOZmZmZWQZXmM3MzMyKnWfJyOSzY2ZmZmaWwRVmMzMzsyLnWTKyucJsZmZmZpbBFWazRpRwdqFDaJKI6kKHYGZm7ZxnycjmhNmsEVKnQoewRRHV1HJXocPI1F4+eJiZmTXGCbOZmZlZsfMsGZl8dszMzMzMMjhhNjMzMzPL4JYMMzMzsyLnaeWyucJsZmZmZpbBFWYzMzOzIudp5bK5wmxmZmZmlsEVZjMzM7Ni52nlMvnsmJmZmZllcIXZzMzMrMh5loxsrjCbmZmZmWVwhdnMzMysyHmWjGyuMJuZmZmZZXCF2czMzKzIuYc5myvMZq1gzJjRPP74oyxdupCIaoYPP7bQIW1i9vNvc+H593DcJ65l6Eeu4MEH5hQ6JDMzszbDCbNZKygtLWXmzFlMmPCtQoeSV+WaKgbv059Lv3MSXbv6iyczs2IT0aFVH+2N/89o1gqmTLkLgL59+xY4kvyGDx/C8OFDAPj2pQ8VOBozM7O2pU2k+JLmS5oraU76OKoFjzVd0mEttX8zMzOzdqdOrftoZ9pShfmTEbG80EGYmZmZmeVqVoVZUqmkRyW9JOkVSWMlHSpphqQXJE2T9GFJZZJel/SRdLu7JX25mcfaW9Lj6X6flrRvuvx2Sb+Q9KyktyQdJ+lWSa9Juj1n+19Imi1pnqQfNHKMEyXNkvSipPsk9cgzZny6n9mTJ09uzkuwInXWWWdSXv7Bhscxxxxd6JDMzMxsGzS3wjwCWBgRnwaQVAY8BoyKiGWSxgJXRsS5kr4K3C7peqB3RPxyC/v+s6RaYH1EHAFMBs6PiH9KOgL4P+A/0rG9gSOBkcBU4GjgS8DzkoZFxBzgOxGxQlIJ8KSkAyPi5fqDSeoHXAZ8KiIqJV0MTACuyA0qIiansQBEM8+XFaGpUx/muef+tuH5ggULChiNmZnZlvnGJdmamzDPBX4m6SfAI8AHwP7AE5IASoBFABHxhKTTgZuAg5qw7w0tGWml9yjgvnS/AF1yxj4cESFpLrAkIuam280DBgFzgP8naXz6Gj8MDAVeztnHx9Nlz6TH6AzMavKZMGtERUUFFRUVhQ7DzMzMtpNmJcwR8YakQ4BTgB8BTwHzIuLIhmMldQD2A9aQVITfa8ahOgArI2JYI+vXpz/rcn6vf95R0p7AN4GPRcQHaatG14YhAk9ExJnNiMtsq/Tu3Zvdd9+dXr3KABg8eDArV65i8eLFLFmypMDRQWVlFe+8swKAqAsWLVzFa68tpqysGwMGlBU4OjMza2m+cUm25vYwDwDWRMQU4BrgCKC/pCPT9Z0kfTQdfhHwGnAWcJukTk09TkSsBv6dVqhRoilV6no7AZXAKkkfAk7OM+ZZ4GhJg9NjlErapxnHMGuykSM/y5w5s5k+/UkAbrllEnPmzOb888cXOLLEvFcWcuroyZw6ejLr1tUw8cYZnDp6MhNvmF7o0MzMzAquuS0ZBwDXSKoDqoELgBrghrSfuSNwnaQakp7iwyOiXNJfSPqFv9eMY50N/ELSZUAn4B7gpaZsGBEvSfo78A/gXeCZPGOWSRoH3C2pvt3jMuCNZsRo1iR33HEnd9xxZ6HDaNThRwzi1dcvL3QYZmZWIO3xZiKtSRG+jq0ZfLKKSDO+FCmYiGpquavQYWQq4exCh2Bm1tYVvB9iyRcPbNUc50O3vVzw19wcbWkeZjMzMzMrAPcwZ2vVhFnSc2w62wXA5+tnuTAzMzMza2taNWFO51c2MzMzszbE8zBnc4e3mZmZmVkGJ8xmZmZmRS5CrfrYEkkjJL0u6U1Jl+RZP0HSq5JelvSkpD1y1tVKmpM+pm6P8+OL/szMzMyszZBUQnKn6BNIbnz3vKSpEfFqzrC/A4dFxBpJFwD/C4xN163NuPndVnHCbGZmZlbk2tgsGYcDb0bEWwCS7gFGARsS5oj4c874Z4FzWjIgt2SYmZmZWVsykOTGc/XeS5c15jzgsZznXSXNlvSspNHbIyBXmM3MzMyKXGvf6U/SeGB8zqLJETF5K/ZzDnAYMDxn8R4RsUDSXsBTkuZGxL+2JV4nzGZmZmbWqtLkuLEEeQGwW87zXdNlm5D0KeA7wPCIWJ+z7wXpz7ckTQcOBrYpYXZLhpmZmZm1Jc8DQyTtKakzcAawyWwXkg4GJgEjI2JpzvLekrqkv/cDjian93lrucJsZmZmVuTa0kV/EVEj6avANKAEuDUi5km6ApgdEVOBa4AewH2SAN6JiJHAfsAkSXUkheGrG8yusVWcMJuZmZlZmxIRfwD+0GDZ5Tm/f6qR7WYCB2zveJwwmzUiorrQITRJCWcXOgQzM2vnfGvsbO5hNjMzMzPL4AqzmbW4Wu4qdAiZSjgbqVOhw8jUXr7xMLP2yRXmbK4wm5mZmZllcIXZzMzMrMi1pVky2iJXmM3MzMzMMrjCbGZmZlbk3MOczRVmMzMzM7MMrjCbmZmZFbkI11Cz+OyYmZmZmWVwhdnMzMysyNW5hzmTK8xmZmZmZhlcYTYzMzMrcp6HOZsrzGZmZmZmGVxhNjMzMytynoc5myvMZmZmZmYZnDCbWbsw+/m3ufD8ezjuE9cy9CNX8OADcwodUqPGjBnN448/ytKlC4moZvjwYwsdkpmZbQMnzGbWLlSuqWLwPv259Dsn0bVr2+4mKy0tZebMWUyY8K1Ch2Jm1iQRatVHe9O2/69jZpYaPnwIw4cPAeDblz5U4GiyTZlyFwB9+/YtcCRmZrY9FLTCLOk4SY9sx/2dIGmWJKXPSyT9XdJR2+sYZmZmZjsaV5iztduWDEmbVccj4gngbeC8dNF/A7MjYmZrxmZmZmZmO45mJcySSiU9KuklSa9IGitpvqSrJM2RNFvSIZKmSfqXpPPT7STpmnSbuZLG5tn3x9Jq8N6SDpU0Q9IL6b4+nI6ZLuk6SbOBrzcS5kXApZI+CnwVuFjSiWnl+UVJ90nqke7vakmvSnpZ0k+bcy7MzADOOutMyss/2PA45pijCx2SmVmz1UWHVn20N83tYR4BLIyITwNIKgN+ArwTEcMkXQvcDhwNdAVeAW4GPgcMAw4C+gHPS/pL/U7TlokbgVHAIuDXwKiIWJYm11cC56bDO0fEYY0FGBGLJF0HzAK+RvKh4DLgUxFRKeliYIKkm4AxwL4REZJ65dufpPHAeIBJkyYxfvz4Zp0wM9uxTZ36MM8997cNzxcsWFDAaMzMrCU0N2GeC/xM0k+ARyLi6bRdeGrO+h4RUQ6US1qfJqLHAHdHRC2wRNIM4GPAamA/YDJwYkQslLQ/sD/wRLrvEpIkut69TYjzJuDqiLhd0meAocAz6f46kyTTq4B1wK/SPuq8vdQRMTmNDyCacGwzKyIVFRVUVFQUOgwzs23iW2Nna1bCHBFvSDoEOAX4kaQn01Xr0591Ob/XP9/SMRaRVKMPBhYCAuZFxJGNjK9sQpx1kuqTWwFPRMSZDcdJOhw4HjiNpH3jP7a0bzMrjMrKKt55ZwUAURcsWriK115bTFlZNwYMKCtwdJvq3bs3u+++O716JXENHjyYlStXsXjxYpYsWVLg6MzMrLma28M8AFgTEVOAa4BDmrjp08DYdNaK/sCxQP13mCuBTwNXSToOeB3oL+nI9Jid0n7krfUscLSkwen+SiXtk/Yxl0XEH0j6ng/ahmOYWQub98pCTh09mVNHT2bduhom3jiDU0dPZuIN0wsd2mZGjvwsc+bMZvr0pKZwyy2TmDNnNuef75YuM2ubPEtGtua2ZBwAXCOpDqgGLgDub8J2DwJHAi+RtDX8T0QslrQvQEQsSVsnHiPpVT4NuCHtke4IXAfMa2aspPteJmkccLekLuniy4By4CFJXUmq0BO2Zv9m1joOP2IQr75+eaHDaJI77riTO+64s9BhmJnZdqIIt+U2g0+W2Vao5a5Ch5CphLOROhU6jEwR1YUOwcxaTsFLrnNPOqFVc5wDpj1R8NfcHO1vXg8zMzMzs1bUbm+NLek7wOkNFt8XEVcWIh4zMzOz9qquHfYVt6Z2mzCnibGTYzMzMzNrUe02YTYzMzOz7aM9zlzRmtzDbGZmZmaWwQmzmZmZmVkGt2SYmZmZFTm3ZGRzhdnMzMzMLIMrzGZmZmZFztPKZXOF2czMzMwsgyvMZmZmZkXOPczZXGE2MzMzM8vgCrOZmZlZkXOFOZsrzGZmZmZmGVxhNrMWV8LZhQ5hiyKqCx2CmVnBeJaMbE6YzazFSZ0KHUKmiGpquavQYWRqDx86zMx2VE6YzczMzIqce5izuYfZzMzMzCyDK8xmZmZmRc4V5myuMJuZmZmZZXCF2czMzKzIeZaMbK4wm5mZmZllcMJsZmZmZpbBLRlmZmZmRc4X/WVzhdnMzMzMLIMrzGZmZmZFzhf9ZXOF2czMzMwsgyvMZmZmZkUucIU5iyvMZmZmZmYZnDCbWbsyZsxoHn/8UZYuXUhENcOHH1vokDaY/fzbXHj+PRz3iWsZ+pErePCBOYUOycysSSLUqo/2xgmzmbUrpaWlzJw5iwkTvlXoUDZTuaaKwfv059LvnETXru54MzPbUfhfdDNrV6ZMuQuAvn37FjiSzQ0fPoThw4cA8O1LHypwNGZmTdfWZsmQNAK4HigBbomIqxus7wLcCRwKvA+MjYj56bpLgfOAWuBrETFtW+NpMxVmScdJemQ77/P7ktZI2jlnWcX2PIaZmZmZbT+SSoCbgJOBocCZkoY2GHYe8EFEDAauBX6SbjsUOAP4KDAC+L90f9ukzSTM20JSVqV8OfD/tVYsZmZmZu1NG+thPhx4MyLeiogq4B5gVIMxo4A70t/vB46XpHT5PRGxPiL+DbyZ7m+bbHXCLKlU0qOSXpL0iqSxkuZLukrSHEmzJR0iaZqkf0k6P91Okq5Jt5kraWyefX9M0t8l7S3pUEkzJL2Q7uvD6Zjpkq6TNBv4ekaotwJjJfXJc5wJaRyvSPrG1p4LM2sZZ511JuXlH2x4HHPM0YUOyczMWt5A4N2c5++ly/KOiYgaYBXQt4nbNtu29DCPABZGxKcBJJWRlMPfiYhhkq4FbgeOBroCrwA3A58DhgEHAf2A5yX9pX6nko4CbiT5hLAI+DUwKiKWpcn1lcC56fDOEXHYFuKsIEmavw58L+c4hwJfBI4ABDwnaUZE/D13Y0njgfEAkyZNYvz48U0+QWa2baZOfZjnnvvbhucLFiwoYDRmZjuu1u5hzs2vUpMjYnKrBtEM25IwzwV+JuknwCMR8XRSCWdqzvoeEVEOlEtaL6kXcAxwd0TUAkskzQA+BqwG9gMmAydGxEJJ+wP7A0+k+y4hSaLr3dvEWG8A5kj6ac6yY4AHI6ISQNIDwCeATRLm9M2rfwOjicczs+2goqKCigpfdmBmtqNpkF81tADYLef5rumyfGPeS1tzy0gu/mvKts221QlzRLwh6RDgFOBHkp5MV61Pf9bl/F7/fEvHW0RSjT4YWEhS+Z0XEUc2Mr6yibGulPQb4MKmjDeztqt3797svvvu9OpVBsDgwYNZuXIVixcvZsmSJQWNrbKyinfeWQFA1AWLFq7itdcWU1bWjQEDygoam5lZljY2N/LzwBBJe5Iku2cAZzUYMxX4AjALOA14KiJC0lTgN5J+DgwAhgB/YxttSw/zAGBNREwBrgEOaeKmT5P0FJdI6g8cy8YXshL4NHCVpOOA14H+ko5Mj9lJ0ke3MuSfA19hY9L+NDBaUndJpcCYdJmZtWEjR36WOXNmM3168hn9llsmMWfObM4/v/DtUvNeWcipoydz6ujJrFtXw8QbZ3Dq6MlMvGF6oUMzM2s30p7krwLTgNeA30bEPElXSBqZDvsV0FfSm8AE4JJ023nAb4FXgceBC9Ouhm2yLS0ZBwDXSKoDqoELSK5S3JIHgSOBl0haHP4nIhZL2hcgIpZI+gzwGEmv8mnADWmPdEfgOmBec4ONiOWSHgQuSp+/KOl2NibrtzTsXzaztueOO+7kjjvuLHQYeR1+xCBeff3yQodhZtbuRcQfgD80WHZ5zu/rgNMb2fZKkmvethtFuC23GXyyzLaC1KnQIWSKqKaWuwodRqYSzi50CGbWcgreD/H44We0ao4z4m/3FPw1N8cOMQ+zmZmZmVlL2SFujf3/s3fn4VFU2f/H3ycEEpYQMOyOgoIy4oaCiIqCgoAbsjkujIoLuKAiiIiDC/IVYZSfDosKUUZwBkc04DKouDADOjOIsgsCQgiJkp0lkEDCkvv7o5uQhKRCIEkn9Ofl00+6bt2qOtXdktsnp26Z2WiOTst/6E/Ji4iIiIiHSnbRX6VzUgyYy6NWRUREREQETpIBs4iIiIgcv4q+cUlVoxpmEREREREPyjCLiIiIBDnVMHtThllERERExIMyzCIiIiJBLjfQAVRyyjCLiIiIiHhQhllEREQkyKmG2ZsyzCIiIiIiHpRhFhEREQlymofZmzLMIiIiIiIelGEWERERCXIOZZi9aMAsIuXOuQOBDqFE1RgQ6BBERKSS0oBZRKSKOMTsQIfgqSp96RjUaGigQ/D0VuqkQIdwTPbseS7QIXiKiBhLjepNAh2Gp/0HkgMdghwDDZhFREREgpwu+vOmi/5ERERERDwowywiIiIS5HJdoCOo3JRhFhERERHxoAyziIiISJDTtHLelGEWEREREfGgDLOIiIhIkNMsGd6UYRYRERER8aAMs4iIiEiQc5olw5MyzCIiIiIiHpRhFhEREQlyuZolw5MyzCIiIiIiHpRhFhEREQlyTrNkeFKGWUQkiCz7MZ4hD75Plytfo03rsXw0b1WgQ6qUbnqyJ6+sGcvr8a8w4qNHaNa6yTFv26HPxbyVOolH/z64QHuXezvx/KKnmBz7ZybH/plRnz/O+d3alHXolcqHH26iV6/5XH75h/zxj1+xcmWaZ/8PPthE//6fc8UVMfTt+znz58cVWB8bm8HIkf/l5pvn0779HKZPX1smcT777Ai2xq8iY3ccX38zjzZtWnv2Dw0NZfTo4azf8D2792xl2fKFdO9+dYE+nTp1ZN68WcRtXcn+A8ncedetZRKrBIYGzCIiQSRr735and2Qp0f3IDxcf2QsSs9Hu9L9oav5x5/mMq7Hq+xJz2TYhw8TVjusxG0bNI+i//M388uSzUet25m4i7ljP+X/ur3CuGsnsuG7TTw8635ObdOsPE4j4L76KoGJE1dyzz3nMHt2Dy64IIrHHvuW5OSsIvvHxGxmypQ13H//ucyZ05MHHjiPl19ewbffbsvrk519kGbNavPQQ+dz6qm1yyTOESMe4fFhDzLs8dFcftl1pKWm8/kXc6hTp/j9jx07isEP3M3wYc9w4QVXER39Lh/G/JW2bc/L61OnTm3WrdvAE8OfZe/evWUSa3nKdVahj6pGA2YRkSDSufNZDBvelR4922AhbmbvsAAAIABJREFUVe+XVkXoOrgzX0z+hhXzV5O4IYm/Pjqb8DphXNqvned21UJDGDTtLj4aP5/0+O1HrV+9YC1r/7WetLh0Urak8fH4z8jJzKZl+xbldCaBNXv2Rm666Qz69GnJGWfUZeTIdjRoEE5MTGyR/T//fCu9e59Jz57N+d3v6tCjx+n06XMms2ZtyOtz7rlRPP54W3r2bE5YWLUyifPRxwbxystT+Oijz1i3bgP33vsYERF1uO32vsVuc8eA/rzyyhS++OIb4uISiJ4+iwVfLOTxYQ/m9VmwYCHPPjueefPmk5urOduqugodMJvZGDMbUQb7ed3MVpnZz2a2z/98lZn1N7NFZta+LOIVEZHg0qB5FPUaR/Lzoo15bQeyD/DLklhaXnKG57a9/3Qj23/dwZI5P5Z4HAsxLul9EWG1w4j9Ma7E/lXNgQOH2LBhJx07Fixl6dixCWvWpBe5zf79uUcNgsPCQlm3bgcHD+aWS5xnnHE6TZs25utvFue1ZWdn891333PZZZcUu11YWA2ys3MKtO3Lzubyyy8tlzgl8Krk3+Occ0MAzKwFMN851/bwOjN75ET2bWbVnHOHTihAERGpkiIbRQCwO21PgfbdaXuo3zSy2O3adGlN+15tGXvNK577P/Wcpoz6fBjVw0LJycrhjYEz2LY+6cQDr2R27drPoUOOU04pWMZyyinhLF2aUuQ2l13WhE8+2cLVV59KmzansH79Tj75ZAsHD+aya1cODRrULPM4GzdpBEBqSsHa6tTUNJo1K75u/euvFvHYo4P4dvH/2LRpC9dccyW9e19PtWplk/UOBOXAvZV7htnMRpvZL2b2H6C1v22Qmf1oZqvNbK6Z1TKzCDOLM7Pq/j518y+X0i1m9oP/uFf69zfQzKbmi2u+mXXxP880s/9nZquBy070nEVEpGq4tF87psS9nPeoFlr6AU+dqNrcM3kA7zw6m32793n2Td6cythrXualnq+yaOZ/uWfKAJr9vunxhn9Sue++NlxxRTPuvXchHTt+yBNP/IcbbmgBgFnZlA/dfntfduyMzXtUDz2eIQYMH/4sv/wSy+o135K191cmTXqJWbPmkJtbPplwCbxyzTCbWTvgNqCt/1grgOXAPOfcW/4+LwL3OeemmNki4AbgY/9285xzB47j0KHOuQ5mdj3wPNCthP61gaXOuSeKOIfBwGCA6dOnM3jw4MJdRESkilq1YC1bVsTnLVev4fu1WLdhBDu27cxrr9swgozUPUdtD9CsdVPqNYlk+NwheW2H68OnJb7K81dOICU2FYBDBw6RFucrSUhY8xstLjqdax/owqxh/yjbEwuwevVqUK2asWNHwbKFHTuyadAgvMhtwsNDef75Dowe3Z7t2339PvpoC7Vrh1K/fskXXB6Lf/7zS374YUXecliYb7+NGjfk11+PXFzYqFFDUlKKn9EjPX07/fvfQ1hYGFFR9UlMTOall54hbktCmcQZCFXxQryKVN4lGVcCHznn9gKY2af+9vP8A+V6QB3gS3/728BIfAPme4BBx3ncef6fy4EWx9D/EDC3qBXOuWgg+vDiccYjIiKVUE5WDmlxBQd1u1IyaNO5NVtX+QY/oWGhnNWxJTEvfFLkPrauSuD5qyYUaOv99PXUiqzFe6NiSE84+gLAw0LMCA2rktWRnqpXr8bvf1+fpUuT6dbttLz2pUuTueaa0zy2hNDQEBo3rgX4Ztro1KkZIWV0gWpmZhaZmQVn6UhKSqFb16tYvsw3xWJYWBidOl3KqFFjS9xfTk4OiYnJhIaG0rvPDcyN+bTEbaRqCtT/pTOB3s651WY2EOgC4Jz7r5m18JdKVHPOHe8Ei4f/9TvEkXM8SMESlPxfcbNVtywiwSAraz8JCTsAcLmOpMQM1q9PJjKyJs2aFV+jG0wWRi/muqHXkrQ5hZTYNG4Y1p2crByWzl2e12d4zBDiVsbz0bj57N+7n8QNBeuQ92Xso1q1agXa+z5zEz99vY4dibsIrxNGh77tOPuKVky5I5qT0YABrXnuuaWce+4pXHhhQ+bO3UxaWjb9+rUE4Lnnvgdg7NiOAMTH72Ht2u2cf34Uu3fvZ/bsjcTGZjBmzJEL6Q4cOMSWLbsB30WC27dns3HjTmrVCuW00yKOK84pk9/iqVGPsXHjZjZt2sLTTz9OZmYW7/9jXl6fBV9+yLIfV/LMMy8BcEmHizi1WVNWr15Ls2ZNefa5EYSEhDBx4ut529SuXYtWrXwXioaEGKefdioXXnguO3bsKpDNrixUTOKtvAfM3wIzzWy8/1g3AdOBCCDJX588AMj/yXkXeA/4vzKOZSvwsJmFAKcCHcp4/yIild66tYkMvOvdvOWpUxYzdcpieve5kJcm3BzAyCqPBVMWUj28OndM6E/tyFpsWRHPa394k5ysI5nohi2i2Jm402MvR4tsFMF9b9xJ3UZ12bd7H7+tT2Ty7dNZ9+8NJW9cBXXvfjoZGTnMmPEz6enZtGwZyaRJV9K0qW9+4+TkgnMT5+Y6Zs/eSHz8HkJDQ2jfvhEzZnSlWbMj8yGnpWUzYMBXecu//ZbJvHmxXHxxQ6KjrzmuOCdOnErNmuFMmjye+vUj+eGHldxw/W0FMtFnntmC335LzFsODwvnhRdGccaZp5OZmcWCBf/inoGPkJGxO69Pu3Zt+WbhkUH382NG8vyYkbz77hzuv2/occUqgWPOlW+VgZmNBu4GUoEEfHXMWfhKL9KApUCEc26gv38TIA5o6pzbVcK+W+CbJeO8fG2LgBHOuWVm1gBY5pxrYb4rBv4OtAPWA/WBMc65RWaW6Zyrcwyno5IMEQmYQ8wOdAieqjEg0CEcs0GNKveA5a3USYEO4Zjs2fNcoEPwFBExlhrVj/0ujYGw/0AyQMALiN86Z3CFjnEGrY8O+DmXRrmXZDjnxgHjilj1ZjGbdAJiShos+/e9FTivUFuXfM/T8dcwO983gyL/NT/GwbKIiIiIBKFKdaWBmU0BrgOuD3QsIiIiIsFCs2R4q1QDZufco4XbzOx14IpCzZOcc+9UTFQiIiIiEswq1YC5KIfv6iciIiIi5UMXaXkr9zv9iYiIiIhUZZU+wywiIiIi5Us1zN6UYRYRERER8aAMs4iIiEiQ053+vCnDLCIiIiLiQQNmEREREREPKskQERERCXJOF/15UoZZRERERMSDMswiIiIiQU4X/XlThllERERExIMyzCIiIiJBTjXM3jRgFhGpIqoxINAhnDTeSp0U6BBOChERYwMdQon2H0gOdAhyEtCAWUREytQhZgc6BE/64iFytFwX6AgqN9Uwi4iIiIh40IBZREREJMi5Cn6cCDM7xcy+NrNN/p/1i+jT1syWmNk6M1tjZrfmWzfTzOLMbJX/0bakY2rALCIiIiJVyShgoXPuLGChf7mwvcBdzrlzgZ7AX8ysXr71Tzrn2vofq0o6oGqYRURERIJcbtWaJeNmoIv/+SxgEfBU/g7OuV/yPU80s1SgIbDreA6oDLOIiIiIVCWNnXNJ/ufJQGOvzmbWAagBxOZrHucv1XjNzMJKOqAyzCIiIiJBrqLv9Gdmg4HB+ZqinXPR+dZ/AzQpYtPR+Recc87Mii2LNrOmwN+Au51zh0/zaXwD7RpANL7stOcciRowi4iIiEiF8g+Ooz3WdytunZmlmFlT51ySf0CcWky/usBnwGjn3Pf59n04O51jZu8AI0qKVyUZIiIiIkHOOavQxwn6FLjb//xu4JPCHcysBvAR8K5zLqbQuqb+nwb0BtaWdEANmEVERESkKpkAXGtmm4Bu/mXMrL2Zve3v8wfgKmBgEdPHzTazn4CfgAbAiyUdUCUZIiIiIlJlOOe2A12LaF8G3O9//nfg78Vsf01pj6kBs4iIiEiQq+iL/qoalWSIiIiIiHhQhllEREQkyLkTvV/1SU4DZhERqXSW/RjPOzOWsG5dEqmpexg3vhd9+rYteUMRkXKgkgwREal0svbup9XZDXl6dA/Cw5XbESlvuViFPqoaDZhFRKTS6dz5LIYN70qPnm2wkKr3y1VETi6V8mu7mY0BMp1zE8tgXzOBzkCGv+mvzrnJhfo8COx1zr17oscTERERqWpyVcPsqVIOmMvBk4Xv8nKYmYU656ZVdEAiIiIiUjVUmgGzmY3Gd3vDVOBXYLmZDQIGAzWAzcCdQDVgDXC2c+6A/z7hqw8vH+OxFgGrgE7AP8wsgjLKaIuIiIhUNZolw1ulqGE2s3bAbUBb4HrgEv+qec65S5xzFwLrgfucc3uARcAN/j63+ft5DZZfyXdbxPP9bTWcc+2dc/+vhNgGm9kyM1sWHR19fCcoIiIiIlVWZckwXwl85JzbC2Bmn/rbzzOzF4F6QB3gS3/728BI4GPgHmBQCfsvUJJhZgBzjiUw51w0cHikrO9fIiIictKpijNXVKTKMmAuzkygt3NutZkNBLoAOOf+a2YtzKwLUM05t/Y49p1VVkGKiEjZysraT0LCDgBcriMpMYP165OJjKxJs2aRAY5ORIJNpSjJAL4FeptZTX898U3+9gggycyqAwMKbfMu8B7wTsWFKSIiFWHd2kT69Y6mX+9osrMPMnXKYvr1jmbq5EWBDk3kpORcxT6qmkqRYXbOrTCzOfgu3ksFfvSvehZYCqT5f0bk22w28CLwjwoMVUREKkCHS1vw88bnAh2GiAhQSQbMAM65ccC4Ila9WcwmnYAY59yuEvY7sIi2LoWWxxxTkCIiIiInodxAB1DJVZoBc2mY2RTgOnwzaoiIiIiIlJsqOWB2zj1auM3MXgeuKNQ8yTmnGmcREREROW5VcsBcFOfckEDHICIiIlIV6dbY3irLLBkiIiIiIpXSSZNhFhEREZHjowSzN2WYRUREREQ8KMMsIiIiEuRynW6N7UUZZhERERERD8owi4iIiAS5qni76oqkDLOIiIiIiAdlmEVERESCnG6N7U0ZZhERERERD8owi4iIiAQ51TB7U4ZZRERERMSDMswiIlKmqjEg0CGISCmphtmbBswiIlXEoEZDAx2Cp7dSJwU6hGN2iNmBDsFTNQZwW/3K/X6/v3MSAxtU7hhnpledz6RUbhowi4iIiAS5XNUwe1INs4iIiIiIBw2YRUREREQ8qCRDREREJMipIsObMswiIiIiIh6UYRYREREJcrroz5syzCIiIiIiHpRhFhEREQlyujW2N2WYRUREREQ8KMMsIiIiEuR0a2xvyjCLiIiIiHhQhllEREQkyGmWDG/KMIuIiIiIeFCGWURERCTIKcHsTQNmEZGTyE1P9uSqOy+nVmRN4lbE896oGBI3Jh/Tth36XMyg6Xez5qt1TPljdF57l3s70fmuK4g67RQAEjcm8dmrX/HTNz+XyzlUFct+jOedGUtYty6J1NQ9jBvfiz592wY0pv5P9eSauy+nTr2abF4ez1+fjOG3DcW//51v78BDbww4qv3OJk9wIOdgmcTUe2RPOt91ObUja7JlRTzvjjz2z+SlfS/moei7WfXVOv5yR3SBdZGN63LLszdxQbc21KwTRmr8dt598gM2/i+2TOIWyU8DZhGRk0TPR7vS/aGreeex90jenMpNT/Rg2IcP88xl48jJyvHctkHzKPo/fzO/LNl81LqdibuYO/ZTUuLSCDHjsls78PCs+3nx2ols+zmxvE6n0svau59WZzekV+8LePqpjwMdDr2GduWGIVfz5pD3SNycSr8ne/CneQ8zvMM4sjOLf/+zs3IYevH/FWgrq8Hy9Y92pcfDVzPjkfdI2pzKzSN68OTch3m6o3dMAA2bR3HrmJvZWMRnslbdmoz+bCiblm7htduns2d7Jg2bN2B3WmaZxB2MVMPsTTXMIiInia6DO/PF5G9YMX81iRuS+OujswmvE8al/dp5blctNIRB0+7io/HzSY/fftT61QvWsvZf60mLSydlSxofj/+MnMxsWrZvUU5nUjV07nwWw4Z3pUfPNliIBTocrnuwM59M+oYf/rma39Yn8cbDs6lZJ4wr+nu//zjISN1T4FFWuj/Ymc8nfcOy+avZtiGJtx7xfSY7HsNn8sHou5g7bj5pW4/+TF73aFcyUnbz1pDZxK1MID1hB+u/+4WkTSllFrtIfpViwGxmY8xsRBntq6OZLTWzVWa23szGlNC/rZldXxbHFhEJlAbNo6jXOJKfF23MazuQfYBflsTS8pIzPLft/acb2f7rDpbM+bHE41iIcUnviwirHUbsj3EnHLeUjUbNo6jfJJI1/yr4/q9fEsvZHbzf/xo1qzNlzfO8vvYFRr4/mBbnn1omMTX0fybXFvGZbFXCZ7Lf6BtJ/3UH/y3mM3nx9ecTuyKeh96+m8nrX2Tsv5+k631Xlkncwcq5in1UNSdjScYs4A/OudVmVg1oXUL/tkB74PNyj0xEpJxENooAYHdawezg7rQ91G8aWex2bbq0pn2vtoy95hXP/Z96TlNGfT6M6mGh5GTl8MbAGWxbn3TigUuZqNfY9/5nFHr/M1L3cIrH+5+4OZVpj7xH/NpEakaEcd0DnXlhweM8deXLJG9JO6GYDn8mC2esM1K9P5PndmlNh5vb8lyX4j+TjZpH0fWeTnw5bRGfTfqG08/7HX8c3w+AhTO+O6G4RYoSsAGzmY0G7gZSgV+B5WY2CBgM1AA2A3cC1YA1wNnOuQNmVhdYfXi5iF03ApIAnHOHgJ/9x+sATALCgX3APUAcMBaoaWadgPHOuTmF4hzsj4np06czePDgMnsNRESO16X92vHHibfmLU+5Y3qp91Enqjb3TB7AWw/MYt/ufZ59kzenMvaal6kZEU67m9pyz5QBTOwzlcQNGjQHwhW3tGPQq0fe/z/fWvr3H2DTj1vZ9OPWvOWNS+P483cj6TH4SmaNmleqfV3Wvx135/tMvnYcn8mIqNrcP3UA0wbPYq/HZ9JCjLhVvxLz4nwAEn7aRuMzG9L1vk4aMB8n3enPW0AGzGbWDrgNX3Y3FFgBLAfmOefe8vd5EbjPOTfFzBYBNwAf+7ebV8xgGeA1YKN/mwXALOdcNrABuNI5d9DMugEvOef6mdlzQHvn3CNF7cw5Fw0cvjS3Cv4RQURORqsWrGXLivi85eo1fP+c120YwY5tO/Pa6zaMKLYmtVnrptRrEsnwuUPy2g7X4k5LfJXnr5xASmwqAIcOHCItLh2AhDW/0eKi07n2gS7MGvaPsj0xOSbLv1jL5mX53v8w3/sf2TCC7b8def8jG0WwqxQ1yS7XsWXlrzRt2bDUMa1csJbY5UdiCvV/JiMbFfxMRjYq/jN56u+bUr9JJCPnHf2ZnJH8KqM7TSB5cyq7UnaT+EvBmTaSfkkmavBVpY5b5FgEKsN8JfCRc24vgJl96m8/zz9QrgfUAb70t78NjMQ3YL4HGFTcjp1zY81sNtAduAO4HegCRAKzzOwsfAPf6mV8TiIiFSYnK4e0uIKzDOxKyaBN59ZsXZUAQGhYKGd1bEnMC58UuY+tqxJ4/qoJBdp6P309tSJr8d6oGNITjr7Y6rAQM0LDTsaqvqohOzPnqFkmdiZncMHVrdmy0vf+Vw8L5fcdWzL7+aLf/+Kcfm4z4tduK5OYdqVkcG7n1sTli+nsji2ZM6bomLasTGB0p4KfyX5/up5a9Wrxt5ExpPkvSt30QxxNWjYq0K9Jy0ak5/uyIFKWKtu/djOB3v7644H4Bro45/5rZi3MrAtQzTm31msnzrlY4E0zewtIM7Mo4P+Afzvn+phZC2BROZ2DiEhALIxezHVDryVpcwopsWncMKw7OVk5LJ27PK/P8JghxK2M56Nx89m/d/9RJRX7MvZRrVq1Au19n7mJn75ex47EXYTXCaND33acfUUrphSaFzfYZGXtJyFhB+DLzCYlZrB+fTKRkTVp1qz4Gt3y8sW0xfQefi3bfkkhKTaNviO6k52Vw39jjrz/z3w8hM0r4nl/rK+Uod/InmxatpXk2DRqRoTT84GrOP3cZsx44oMyiemraYu5cdi1JG1KITk2jV5P+GL6Pt9ncuS8IWxZEU/Mi77P5LZCn8m9GfsICa1WoP2raYsY/fnj3DTsWpZ+vJLm5/+OboOvYq6/RENKT9PKeQvUgPlbYKaZjffHcBMwHYgAksysOjAAyP8V913gPXwD32KZ2Q3A5845B5wFHAJ24cswH97fwHyb7PEfV0SkSlswZSHVw6tzx4T+1I6sxZYV8bz2hzcLzMHcsEUUOxNLl4WLbBTBfW/cSd1Gddm3ex+/rU9k8u3TWffvDWV9ClXKurWJDLzr3bzlqVMWM3XKYnr3uZCXJtxc4fF8OmkhNcKrc+8r/aldrxabl8fzUr83C2R9G58RxfZ85RG1I2sy6C+3Uq9RXfbu3sfWNb/xwg2TiV2RUCYxfT5lITVqVufOl32fydgV8UzsXzCmRi2iCpRsHIu4lQlMuett+o2+kV5P9GD7tp3MG/85C//6nzKJW6QwcwGa26PQRX8J+OqYs/CVXqQBS4EI59xAf/8m+C7Sa+qc2+Wx3/eBi4G9wEFgtHPuSzO7DN8MGlnAZ8AfnXMtzOwUfKUf1Snior9C9P1LRAJmUKOhgQ7B01upkwIdwjE7xOxAh+CpGgO4rX7lfr/f3zmJgQ0qd4wz06vMZzLgE3nfGTW0Qsc4f9s+KeDnXBoBK8lwzo0DxhWx6s1iNukExHgNlv37va2Y9iXA2fmanvG37wAuKTFgEREREQlKla2GuUhmNgW4DtANRkRERETKmGqYvVWJAbNz7tHCbWb2OnBFoeZJzrl3KiYqEREREQkGVWLAXBTn3JCSe4mIiIhISarS7ar915/NAVoAW/Hd4fmoK0fN7BDwk38xwTnXy99+BvA+EIXvPiB3Ouf2ex0zpKyCFxERERGpAKOAhc65s4CF/uWi7HPOtfU/euVr/zPwmnOuFbATuK+kA2rALCIiIhLkciv4cYJuxjfzGf6fvY91QzMz4BogpjTba8AsIiIiIlVJY+fc4TvZJAONi+kXbmbLzOx7Mzs8KI4CdjnnDvqXfwNOLemAVbaGWURERETKRm4FFzGb2WBgcL6maOdcdL713wBNith0dP4F55wzs+KCb+6c22ZmZwL/MrOfgIzjiVcDZhERERGpUP7BcbTH+m7FrTOzFDNr6pxLMrOm+G6CV9Q+tvl/bjGzRcBFwFygnpmF+rPMv6PgnaWLpJIMERERkSDnKvhxgj7Fd7do/D8/KdzBzOqbWZj/eQN8UxH/7Hy3uP430N9r+8I0YBYRERGRqmQCcK2ZbQK6+Zcxs/Zm9ra/zznAMjNbjW+APME597N/3VPAcDPbjK+meUZJB1RJhoiIiEiQq0p3+nPObQe6FtG+DLjf//x/wPnFbL8F6FCaYyrDLCIiIiLiQQNmEREREREPKskQERERCXKuLC7FO4mZq0o3Dw88vVgiIiJS1izQAfSNfLRCxzjzMqYE/JxLQxlmEREJOrfVHxroEDy9v3MSh5gd6DA8VWMADzau3K/jtJRJgQ6hyqhKF/0FgmqYRUREREQ8KMMsIiIiEuRyAx1AJacMs4iIiIiIB2WYRURERIKcJoHwpgyziIiIiIgHZZhFREREgpxqmL0pwywiIiIi4kEZZhEREZEgpxpmb8owi4iIiIh4UIZZREREJMiphtmbMswiIiIiIh6UYRYREREJcrmqYfakDLOIiIiIiAdlmEVERI5B/6d6cs3dl1OnXk02L4/nr0/G8NuG5GL7d769Aw+9MeCo9jubPMGBnIPlGWqeZT/G886MJaxbl0Rq6h7Gje9Fn75tK+TYh904oied7rycWpE12boinn88HUPSxuJft/za97mY+6fdzZqv1/HGH6Pz2ns81o2Lrr+Qxq0acTDnIHErtvLxuPkkbkgqr9OQIKcMs4iISAl6De3KDUOuZuZTc/lT11fJSMvkT/MeJrxOmOd22Vk5PND6mQKPihosA2Tt3U+rsxvy9OgehIdXfI6s+yNd6fbQ1cz501wm9HyVPemZDP3gYcJqe79uAA2aR9HvuZvZtGTzUevOvrwVi2f+h1du/Auv9Z9K7sFchn74MLXq1SqP0wgKroL/q2o0YBYRESnBdQ925pNJ3/DDP1fz2/ok3nh4NjXrhHFF/3beGzrISN1T4FGROnc+i2HDu9KjZxssxCr02ABdB3fmyynfsPKz1SRuSGLmY7MJrxNGh77er1tIaAj3TbuLT8bPJz1++1Hrp9w2jSXvLyVxQxKJ65N4Z8jfiIiqQ8sOZ5TXqUiQC9iA2czGmNmIMtpXRzNbamarzGy9mY0pi/2KiIg0ah5F/SaRrPnXxry2A9kHWL8klrNLGKDVqFmdKWue5/W1LzDy/cG0OP/U8g630mjQPIrIxpH8vKjg67ZpSSxnXuL9uvV++ka2/7qD7z/48ZiOFVYnnJBqIezdte+EYg5muRX8qGpOlhrmWcAfnHOrzawa0DrQAYmIyMmhXuMIADLSCmaHM1L3cErTyGK3S9ycyrRH3iN+bSI1I8K47oHOvLDgcZ668mWSt6SVa8yVQd2Gvtdtd6HXbXf6Huo1Kf51O6dza9r1asuLXV855mPd+mJfEn76jS3L4o4vWJESVOiA2cxGA3cDqcCvwHIzGwQMBmoAm4E7gWrAGuBs59wBM6sLrD68XMSuGwFJAM65Q8DP/uONATKdcxP9y2uBG/3bfAH8B7gc2Abc7JzTV1MRkSB3xS3tGPTqrXnLf751+nHtZ9OPW9n049a85Y1L4/jzdyPpMfhKZo2ad6JhVjod+rXjjleOvG6vDyj961YnqjZ3Tx7AjAdnsW/3sf1K7v9Cb1peeiYTe03C5Va92tjKIrcK1hVXpAobMJtZO+A2oK3/uCuA5cA859xb/j4vAvc556aY2SLgBuBj/3bzihksA7wGbPRvswCY5ZzLLiGks4DbnXODzOwDoB/w9yLiHoxvQM/06dMZPHjwsZ8pC492AAAgAElEQVS0iIhUOcu/WMvmZfF5y9XDfL8qIxtGsP23nXntkY0i2FWKmmSX69iy8leatmxYdsFWIqsXrCVu+ZHXLdT/utVtGMHObUdet7oNIthdzOvWrHVT6jWJ5PGYIXlth2uvX9/2KmOvmkBKbGreulvG9qF974t4te/UImudRcpKRWaYrwQ+cs7tBTCzT/3t5/kHyvWAOsCX/va3gZH4Bsz3AIOK27FzbqyZzQa6A3cAtwNdSognzjm3yv98OdCimH1HA4fnstHXLxGRk1x2Zg7ZmTkF2nYmZ3DB1a3ZsjIB8A2if9+xJbOf/6RU+z793GbEr91WZrFWJjlZOaRlFXzdMlIyOKdza+JX+V630LBQWnVsybwXin7dtq5KYGznCQXaeo26nlqRtXj/6RjSE44Miv/wYl/a3XwRr/WdSsrm1MK7klLSjUu8VYYa5plAb3/98UD8A13n3H/NrIWZdQGqOefWeu3EORcLvGlmbwFpZhYFHKTghY3h+Z7n/7/6EFDzBM9DREROUl9MW0zv4dey7ZcUkmLT6DuiO9lZOfw3Znlen2c+HsLmFfG8P3Y+AP1G9mTTsq0kx6ZRMyKcng9cxennNmPGEx9UWNxZWftJSNgB+DLcSYkZrF+fTGRkTZo1K76OuKwsjF7MdUOvJXlTCqlb0rhuWHdysnL4Yd6R1+3xmCFsXRnPx+Pms3/v/qPmUt6XsY+Q0GoF2m8b359Lb7mEaQPfZu+uvXn10jlZOeTs3V/u5yXBpyIHzN8CM81svP+4NwHTgQggycyqAwPw1RMf9i7wHvB/Xjs2sxuAz51zDl+pxSFgF7AVf82ymV0MaL4ZEREptU8nLaRGeHXufaU/tevVYvPyeF7q92aBTHTjM6LYnq/0oHZkTQb95VbqNarL3t372LrmN164YTKxKxIqLO51axMZeNe7ectTpyxm6pTF9O5zIS9NuLncj//VVN/rdvuE/tSKrEXcingm3/omOfky0Q2bRxUo2TgWXe69EoBhcx8p0D7/lS+YP3HBiQcehKri3MgVyVwFpuALXfSXgK+OOQtf6UUasBSIcM4N9PdvAsQBTZ1zuzz2+z5wMbAXX1Z5tHPuSzOrCXwCnOrf92XAdf7N5jvnzvNvPwKo45wbU8Ip6NMkInISuK3+0ECH4On9nZM4xOxAh+GpGgN4sHHlfh2npUwKdAjHquInyS7kqlqDK3SM8+3e6ICfc2lUaEmGc24cMK6IVW8Ws0knIMZrsOzf723FtO/DV9dclPPy9ZvotX8RERGRk5lmyfBWGWqYi2RmU/Blg68PdCwiIiIiErwq7YDZOfdo4TYzex24olDzJOfcOxUTlYiIiMjJRxlmb5V2wFwU59yQknuJiIiIiJSdKjVgFhEREZGyp1kyvIWU3EVEREREJHhpwCwiIiIi4kElGSIiIiJBThf9eVOGWURERETEgzLMIiIiIkEu13IDHUKlpgyziIiIiIgHZZhFREREgpxqmL0pwywiIiIi4kEZZhEREZEg51ANsxdlmEVEREREPJhzqlkpBb1YIiIiUtYs0AG0rf3HCh3jrMr6e8DPuTRUkiEiUkXs2fNcoEPwFBExNtAhHLOBDYYGOgRPM9Mn8WDjyh3jtJRJHGJ2oMPwVI0BmFUPdBienDsQ6BDkGGjALCIiIhLkNA+zN9Uwi4iIiIh4UIZZREREJMjlapYMT8owi4iIiIh4UIZZREREJMgpw+xNGWYREREREQ8aMIuIiIiIeFBJhoiIiEiQ062xvSnDLCIiIiLiQRlmERERkSCnG5d4U4ZZRERERMSDMswiIiIiQU7TynlThllERERExIMyzCIiJ4kPP9zE3/62kfT0fZx5ZiRPPHERF13UsNj+H3ywiQ8+2ERS0l4aN67Fvfeew403npG3PjY2g+nT17Jx4062bcti0KBzeeCB8yriVAKu98iedL7rcmpH1mTLinjeHRlD4sbkY9r20r4X81D03az6ah1/uSO6wLrIxnW55dmbuKBbG2rWCSM1fjvvPvkBG/8Xe1xx3jiiJ53uvJxakTXZuiKefzwdQ9Ixxtm+z8XcP+1u1ny9jjf+eCTOHo9146LrL6Rxq0YczDlI3IqtfDxuPokbko4rxpIs+zGed2YsYd26JFJT9zBufC/69G1bLsc6UX369OaBBwZx8cUX0bBhQ7p06crixd8GOqwy4TgU6BCOmZmdAswBWgBbgT8453YW6nM18Fq+pt8DtznnPjazmUBnIMO/bqBzbpXXMZVhFhE5CXz1VQITJ67knnvOYfbsHlxwQRSPPfYtyclZRfaPidnMlClruP/+c5kzpycPPHAeL7+8gm+/3ZbXJzv7IM2a1eahh87n1FNrV9SpBNz1j3alx8NXM3vUXF649lV2p2Xy5NyHCa8TVuK2DZtHceuYm9m4ZPNR62rVrcnoz4ZiBq/dPp2nL3+Jv4+ay+60zOOKs/sjXen20NXM+dNcJvR8lT3pmQz94GHCapccZ4PmUfR77mY2FRHn2Ze3YvHM//DKjX/htf5TyT2Yy9APH6ZWvVrHFWdJsvbup9XZDXl6dA/Cwyt3Hq927dr8739LGD78yUCHEuxGAQudc2cBC/3LBTjn/u2ca+ucawtcA+wFvsrX5cnD60saLIMGzCIiJ4XZszdy001n0KdPS844oy4jR7ajQYNwYmKKzlx+/vlWevc+k549m/O739WhR4/T6dPnTGbN2pDX59xzo3j88bb07NmcsLBqFXUqAdf9wc58Pukbls1fzbYNSbz1yGzC64TRsV87z+2qhYbwYPRdzB03n7St249af92jXclI2c1bQ2YTtzKB9IQdrP/uF5I2pRxXnF0Hd+bLKd+w8rPVJG5IYuZjvjg79PWOMyQ0hPum3cUn4+eTHn90nFNum8aS95eSuCGJxPVJvDPkb0RE1aFlhzOK2NuJ69z5LIYN70qPnm2wECuXY5SVv/99NmPHvsgXXywIdChlLreC/ztBNwOz/M9nAb1L6N8f+MI5t/d4D1iqAbOZ1TOzh/3Pm5lZzPEe+BiONcbMRpTj/o/vK72ISCVz4MAhNmzYSceOTQq0d+zYhDVr0ovcZv/+3KMGwWFhoaxbt4ODB4P34p+GzaOo1ziStYs25rUdyD7AL0tiaXWJ94Cx3+gbSf91B/+d82OR6y++/nxiV8Tz0Nt3M3n9i4z995N0ve/K44qzQfMoIhtH8nOhODctieXMEuLs/fSNbP91B99/UHSchYXVCSekWgh7d+07rlhFykFj59zhGqFkoHEJ/W8D/lGobZyZrTGz18ysxD/LlDbDXA94GMA5l+ic61/K7UVEpIzt2rWfQ4ccp5xS8N/8U04JJz09u8htLrusCZ9+uoV167bjnOPnn3fwySdbOHgwl127cioi7EopslEEABmpewq0Z6TuyVtXlHO7tKbDzW2ZNfyDYvs0ah5F13s6kbZ1OxP/8CZfRX/LLc/edFyD5roNfbHsTisY5+70PdT1iPOczq1p16sts0cUH2dht77Yl4SffmPLsrhSxylVR0VnmM1ssJkty/cYnD8eM/vGzNYW8bg5fz/nnANccedlZk2B84Ev8zU/ja+m+RLgFOCpkl6f0hYLTQBamtkqYBNwjnPuPDMbiC8dXhs4C5gI1ADuBHKA651zO8ysJfA60BBfLckg59yGow9TNDPrAoxwzt3oX54KLHPOzTSzrfjS8jcB1YFbnHMbzKwOMAVoj+8FfcE5N9e//TjgRmAfcLNz7vj+LiYiUsXcd18b0tOzuffehYBvcH3DDS14990NmFXuP4uXpcv6t+PuibfmLb92x/RS7yMiqjb3Tx3AtMGz2Lu7+CyshRhxq34l5sX5ACT8tI3GZzak632dWDjjO89jdOjXjjteORLn6wNKH2edqNrcPXkAMx6cxT6POPPr/0JvWl56JhN7TcLlFjsmOSndccftTJ/+Rt7yddfdyH/+898ARnRycc5FA9Ee67sVt87MUsysqXMuyT8gTvU41B+Aj5xzB/Lt+3B2OsfM3gFKrGgo7YB5FHCec66tmbUA5udbdx5wERAObAaecs5dZGavAXcBf8H3wjzonNtkZpcCb+ArxC4r6c65i/1lIyOA+4FngQzn3PkAZlbf37c28L1zbrSZvQwMAl4svEP/N57BANOnT2fw4MGFu4iIBFS9ejWoVs3YsaNgZnjHjmwaNAgvcpvw8FCef74Do0e3Z/t2X7+PPtpC7dqh1K9f8kVjJ4uVC9YSuzw+bzm0hu/XYmSjCHZsO3LRfWSjiKOyzoed+vum1G8Sych5Q/LaDtfizkh+ldGdJpC8OZVdKbtJ/KXgDBZJvyQTNfiqEuNcvWAtcfnjDPPFWbdhBDvzxVm3QQS7i4mzWeum1GsSyeMxR8f5+rZXGXvVBFJij4w7bhnbh/a9L+LVvlOLrHU+2X366T9ZuvSHvOVt27Z59K76qtIsGcCnwN34Erl3A5949L0dX0Y5T77BtuFL+K4t6YBleTnqv51ze4A9ZpYB/NPf/hNwgT/TeznwYb7sRVn/qzzP/3M50Nf/vBu+2hUA8k07sp8jA/7lwLVF7bDQN6Dg+notIlVC9erV+P3v67N0aTLdup2W1750aTLXXHOax5YQGhpC48a+2Q+++iqBTp2aEVLJL7wqS9mZOWRnFvyisSslg3M7tyZuZQIA1cNCObtjS+aMKfp38paVCYzuNKFAW78/XU+terX428gY0vyDzU0/xNGkZaMC/Zq0bET6bwVmwypSTlYOaVkF48xIyeCczq2JX+WLMzQslFYdWzLvhaLj3LoqgbGdC8bZa9T11IqsxftPx5CecGRQ/IcX+9Lu5ot4re9UUjZ7Je9OXpmZmWRm6nKnSmoC8IGZ3QfE48siY2bt8SVm7/cvtwBOAxYX2n62mTUEDFgFPFjSActywJz//+TcfMu5/uOEALv803scr4MUrLsunDo5fMxDlHxuB/x1L8faX0Sk0howoDXPPbeUc889hQsvbMjcuZtJS8umX7+WADz33PcAjB3bEYD4+D2sXbud88+PYvfu/cyevZHY2AzGjLk0b58HDhxiy5bdgO8iwe3bs9m4cSe1aoVy2mnF18lWdV9NW8yNw64laVMKybFp9HqiO9lZOXw/d3len5HzhrBlRTwxL85n/979bCs0R/HejH2EhFYr0P7VtEWM/vxxbhp2LUs/Xknz839Ht8FXMffF+RyPhdGLuW7otSRvSiF1SxrXDetOTlYOP8w7EufjMUPYujKej8f54iw8l/I+f5z5228b359Lb7mEaQPfZu+uvXn10jlZOeTs3X9csXrJytpPQsIOAFyuIykxg/Xrk4mMrEmzZpFlfrwTUb9+fU4//XTq1fPF1apVK3btyiA5OZmUlKpd1VmV7vTnnNsOdC2ifRm+6oLDy1uBU4voV+rqhtIOEvcAx/WvpHNut5nFmdktzrkP/WnwC5xzq0uxm3igjf9qxpr4Xqz/lLDN18AQ4HHwlWQUntxaRKSq6979dDIycpgx42fS07Np2TKSSZOupGlT3/zJyckFZ1PKzXXMnr2R+Pg9hIaG0L59I2bM6EqzZkfmW05Ly2bAgCPTlv72Wybz5sVy8cUNiY4uy2q6yuXzKQupUbM6d77cn9qRtYhdEc/E/m8WyEQ3ahFVoGTjWMStTGDKXW/Tb/SN9HqiB9u37WTe+M9Z+NeSfo0V7aupC6kRXp3bJ/SnVmQt4lbEM/nWN8nJl4lu2DyqQMnGsehyr+8ixGFzHynQPv+VL5g/seynU1u3NpGBd72btzx1ymKmTllM7z4X8tKEmz22rHi9et3EzJkz8pbffttXSz5mzFheeOH/AhWWVAA7kmQ9xg3M3gMuANZT8KK/9s65R/x9tvqX0/OvM7MzgDeBpvguzHvfOTe2mOOMwTfIzft7iHPud/564z5AnH/dp/ku+jt8zPbAROdcF38pyOtAO3yZ5Becc/PMLNM5V8d/rP7Ajc65gSWcvkoyRCRg9ux5LtAheIqIKPKf80ppYIOhgQ7B08z0STzYuHLHOC1lEoeYHegwPFVjAGbVAx2GJ/+1aAGvgzotoluFjnF+3fNNwM+5NEpdhuCcu6OItpnAzHzLLYpa55yLA3oe43HGAGOKaB8JjCyiPf8xlwFd/M8z8RWEF+5fJ9/zGKDc5pQWERERqcxcFSrJCATd6U9ERERExEPAL3Qzs9HALYWaP3TOjQtEPCIiIiLBJrdqTStX4QI+YPYPjDU4FhEREZFKKeADZhEREREJLNUwe1MNs4iIiIiIB2WYRURERIJcrlMNsxdlmEVEREREPCjDLCIiIhLkVMPsTRlmEREREREPyjCLiIiIBDmneZg9KcMsIiIiIuJBGWYRERGRIJfrVMPsRRlmEREREREPyjCLiIiIBDnNkuHNnHOBjqEq0YslIiIiZc0CHcAptS+q0DHOjqyVAT/n0lCGWUSkiqhRvUmgQ/C0/0ByoEOQCmZWPdAheHLuAIeYHegwPFVjQKBDkGOgAbOIiIhIkHO6NbYnXfQnIiIiIuJBGWYRERGRIJeri/48KcMsIiIiIuJBGWYRERGRIOd04xJPyjCLiIiIiHhQhllEREQkyDk0S4YXZZhFRERERDwowywiIiIS5FTD7E0ZZhERERERD8owi4iIiAQ5p3mYPSnDLCIiIiLiQRlmERERkSDnnGbJ8KIMs4jISeTZZ0ewNX4VGbvj+PqbebRp09qzf2hoKKNHD2f9hu/ZvWcry5YvpHv3qwv06dSpI/PmzSJu60r2H0jmzrtuLc9TkCDVp09vFiz4jNTURJw7QOfOVwU6pAKW/RjPkAffp8uVr9Gm9Vg+mrcq0CFJBdKAWUTkJDFixCM8PuxBhj0+mssvu4601HQ+/2IOderULnabsWNHMfiBuxk+7BkuvOAqoqPf5cOYv9K27Xl5ferUqc26dRt4Yviz7N27tyJORYJQ7dq1+d//ljB8+JOBDqVIWXv30+rshjw9ugfh4SffH+idy63QR1VjzrlAx1CV6MUSkYCpUb2J5/r4hNW8+cZfmTBhEgDh4eFsS1zLU0+9wNtv/a3IbbbGr2LixKlMnfJ2XtucOW+zLzubgXc/clT/HTtjGTr0T/zt3TlHrdt/ILk0pyMnAbPqZb7PqKgo0tOT6dKlK4sXf3tC+3LuAIeYXUaRHdHuovE88+x19Onb9oT3VY0BAHbCOzpBNWucXqFjnH37EwJ+zqXhmWE2s3pm9rD/eTMziymvQMxsjJltM7NVZrbJzOaZWZt869/OvywiIkecccbpNG3amK+/WZzXlp2dzXfffc9ll11S7HZhYTXIzs4p0LYvO5vLL7+03GIVEalqSirJqAc8DOCcS3TO9S/neF5zzrV1zp0FzAH+ZWYN/ce/3zn3c3kd2HxUoiIiVVLjJo0ASE1JK9CemppG48YNi93u668W8dijgzj77JaYGV27XkXv3tfTtGmjco1XRCoXR26FPqqakgaIE4CW/qzvh2a2FsDMBprZx2b2tZltNbNHzGy4ma00s+/N7BR/v5ZmtsDMlpvZd2b2+2MNzDk3B/gKuMO/r0Vm1t7/PNPMxpnZav/xGvvbZ5rZZDP7n5ltMbO8Ab6ZPWlmP5rZGjN7wd/Wwsw2mtm7wFrgtGONT0QkkG6/vS87dsbmPaqHHt+fxocPf5Zffoll9Zpvydr7K5MmvcSsWXPIza16v9Ck6rjjjtvZs2dn3qNTpysCHZKIp5IGzKOAWOdcW6BwFf55QF/gEmAcsNc5dxGwBLjL3ycaeNQ51w4YAbxRyvhWAEUNsmsD3zvnLgS+BQblW9cU6ATciG/Aj5l1B84COgBtgXZmdvjy27OAN5xz5zrn4gsfyMwGm9kyM1sWHR1dyvBFRMrHP//5JZe075r32L59BwCNCmWTGzVqSEqhrHN+6enb6d//HupFnkmrlu0577xOZGVmEbcloVzjl+D26af/pG3b9nmPZcuWBzqkoKeL/rydyGWe/3bO7QH2mFkG8E9/+0/ABWZWB7gc+NAsr647rJTHKK4gfD8w3/98OXBtvnUfO9878fPhzDPQ3f9Y6V+ug2+gnADEO+e+Ly4A51w0voE/6KI/EakkMjOzyMzMKtCWlJRCt65XsXyZb7qrsLAwOnW6lFGjxpa4v5ycHBITkwkNDaV3nxuYG/NpucQtApCZmUlmZmagwxA5ZicyYM5/lUhuvuVc/35DgF3+7PTxughYVkT7AXdkeo9DFDyP/HFZvp/jnXPT8+/EzFoABX/jiIhUUVMmv8VTox5j48bNbNq0haeffpzMzCze/8e8vD4LvvyQZT+u5JlnXgLgkg4XcWqzpqxevZZmzZry7HMjCAkJYeLE1/O2qV27Fq1anQFASIhx+mmncuGF57Jjxy5+/XVbxZ6knLTq16/P6aefTr16kQC0atWKXbsySE5OJiUlJcDRQVbWfhISfH/JcbmOpMQM1q9PJjKyJs2aRQY4uhNXFeuKK1JJJRl7gIjj2bFzbjcQZ2a3QN5FdRce6/Zm1g9fVvgfx3P8Qr4E7vVnvTGzU81MV7SIyEll4sSpTJ4UzaTJ41ny/QKaNG3MDdffViATfeaZLWjStHHecnhYOC+8MIrVa77lw5i/kpiYzNVdepGRsTuvT7t2bflx2UJ+XLaQWrVq8fyYkfy4bCHPjxlZoecnJ7devW5i1aplLFq0EIC3357OqlXLePDBwQGOzGfd2kT69Y6mX+9osrMPMnXKYvr1jmbq5EWBDk0qQInzMJvZe8AFwHrgHOfceWY2EGjvnHvE32erfzk9/zozOwN4E19dcXXgfedckX8bNLMx+GqR0/DVKK8FRh+eGcPMFgEjnHPLzCzTOXd48NsfuNE5N9DMZgLznXMx/nX5+w0F7vcfLhP4I77s9Hzn3JEZ+r2pJENEAqakeZgDTfMwB5/ymIe5LJXXPMxlqbLMw1w9tGGFjnEOHEwL+DmXhm5cUjp6sUQkYDRglspGA+YTpwFz1XDy3dtRREREREpJNcxeKnzAbGajgVsKNX/onBtX0bGIiIiIiJSkwgfM/oGxBsciIiIilURVnBu5IulW0CIiIiIiHlTDLCIiIhLkNA+zN2WYRUREREQ8KMMsIiIiEvSUYfaiDLOIiIiIiAcNmEVEREREPKgkQ0RERCTYaVo5T8owi4iIiIh4UIZZREREJMhpWjlvyjCLiIiIiHhQhllEREQk6CnD7MWcc4GOoSrRiyUiIiJlzQIdQEhIWIWOcXJzcwJ+zqWhkozSsbJ+mNkD5bFfxVg5H1UhTsWoGCvboyrEqRgV4wk+As+5in2cADO7xczWmVmumbX36NfTzDaa2WYzG5Wv/QwzW+pvn2NmNUo65v9v787DLKuq849/30YRgWZGFIIDQwMNdCMKgYATERUQJwQCUQgSMQzS0pGfEgYxqEQgokE0TLbEuQFFZpSIiCA28zwqGiVoND+BtkGxyZs/9r7dp27fe6s6dN29T9X68NRTdc6tptZTw737rLP2WrFgLu+g0gGMQcS47LQhzohx2YgYl502xBkxLhsRYxiLu4B3AD/o9wmSlgNOB3YBpgP7SJqeH/4kcKrtjYDfAQeO9gVjwRxCCCGEMMl5yP89q1jte23fP8qnbQs8ZPuntp8Gvg68VZKAnYDz8+edC7xttK8ZC+YQQgghhDDRrAf8onH8y3xuTeAx2wu7zg8UXTLKO7N0AGMQMS47bYgzYlw2IsZlpw1xRozLRsRYiP2nodZSSzqIkeUtZ9o+s/H4VcALe/zTo21/e7zj6xZdMkIIIYQQQutI+j7wQds39Xhse+B422/Mx0flh/4J+A3wQtsLuz+vnyjJCCGEEEIIE82NwMa5I8bywF8BFzlliq8G3pk/b39g1Ix1LJhDCCGEEEJrSHq7pF8C2wOXSroyn19X0mUAuUb5MOBK4F5gru278//iQ8BsSQ+RaprPGfVrRklGCCFMDpKmANvZvr50LCG0Re6q8Ge2fzHqJ4cJKxbMoSdJWwM7kqYbXmf7lsIhLUHSOsAngHVt75L7K25ve9QrxWGT9BJgY9tXSXo+8Bzb80vH1SFpReDvgRfbfq+kjYFNbF9SOLRFJJ0EfAx4CrgCmAEcYfvLRQPrImkm8Kp8eK3t20vG003SrbZfXjqOfiS9y/aXJc3u9bjtTw07pn4k7Wn7vNHOlSTpecAewEtpbPS3/Y+lYuomaW3gvSwZ43tKxdRN0p22tywdRygnSjKGSNLFki7q91Y6vg5Jx5H6Eq4JrAXMkXRM2ah6+iLpVsu6+fgB4APFoulD0ntJ/R7PyKf+DLiwXEQ9zQH+SLq9BfAIaXFakzfYfgJ4M/AzYCPgyKIRdZE0C/gK8IL89mVJ7y8b1RL+XdIeOWtWo5Xy+6l93mpy1BjPlfRt4K3AQmBB460m3wZWBa4CLm281eQWSduUDiKUExnmIZL0mkGP275mWLEMIul+YKbtP+Tj5wO32d6kbGQjSbrR9jbNjJmk22xvVTq2Jkm3kRqo/7gRZ1XZCkk32X5l1/fydtszS8fWIeku21tIOhs43/YVFcZ4B+kux4J8vBLwI9szyka2mKT5pEXpQuAPpLG8tr1K0cAa8oSuw22fWjqWXiTtAuwK7AV8o/HQKsB029sWCayHzt9N6TgGqfF5u5uk+0gX6T8nXXB0/m6q+dsO4yv6MA9RLQviMfhPYAXSiynA80gZx9oskLQmqWwESdsBj5cNqac/2n66k9CT9Bx4lmOOlr2n84VR53u5ISnjXJNL8ovWU8DB+TbuH0b5N8Mm4JnG8TP5XDVs15alXYLtZyTtA1S5YCY9R94EvAW4uXF+PnBEkYj6u17SlrbvLB3IAJdI2tX2ZaUDGWBgy7Ew8UWGeYgk3cmAhVItV6qSLgS2Ab5LindnYB5pGg62Dy8X3WKSXgH8C7AFaa782sCeFdaMngQ8BuwHvB84BLkmSHUAABWySURBVLjH9tFFA2uQtDNwDDAd+A6wA/A3tr9fMq5uktYAHs8LqpWAqbZ/VTqujlx3uz/wrXzqbcAXbX+6XFQjSXp1r/O2fzDsWAaRdCrwXFIGd1EJQU37KSQ91/afSscxiKR7SJnRh0kXwdVkRvPdDpNiWokU35+o8K4HgKQdSXtR5uQL9pVtP1w6rjAcsWAeorzxqy/bPx9WLINI2n/Q47bPHVYso8nZ2k1IT7D31/jilTsTHAi8gRTnlcDZruyPL2frtyPFeIPt3xYOaYS8MXE2aWPiQTVuTIRFF3I75MNrbd9aMp5uki5uHK5AKhe62fZOhULqSdLVPU67pjjz7+CJpAvNFTrnbW9QLKgu/V53anm9aQtJHwFeSXrOmSZpXeA82zuM8k/DBBEL5tBakn4CnGz7XxvnLrH95oJhtUruhtJXZdm8b5Buf++Xa5lXBK6vvfaxdpLWBz5te4/SsQBIOsz2Z/PHmzf6plZH0g+Bj5BKR3YHDgCm2D6uaGANkl7c67zt/xh2LP1IejvwPduP5+PVgNfarmZzdN6L8nLglsY+jztqyNSH4YgF8xBJ+qHtHbtuQy16X/r2k6S5tvfqVzpS2xNDrme9HXgSeF+uE66mZVYbSnD6ZPE6asvmVbsxsfE3DYv/riHtE1nedrX7RXK3jLttTy8dC4CkW2xv3f1xjSTdbPsVzU28nXOlY+toPA+JlAV/Gelu3OZFA2votemvpudyAEnzbG/b+Z2scUNvGF/VPolPRLZ3zO9r3XQzK7+/l5HtugScNPxwRvWk7b0l/T/gWkl7Utdmuuoz3bZfVzqGpVDtxsTuv2lJKwOHAu9jcT1zFSSdxuK/kynAVkA1dxK6VLVhsoc/5pKrByUdRtocvXLhmEbo7saT7yodUiicfnq1uK1tfTJX0hnAarlV6HuAswrHFIaotl/ISUMjB4P8sIY6R9uP5g836q5vk7RpgZBGIwDbJ0m6hbRZbY2yIS3WthpBSVuwZC3mv5WLKJG0ne0bgONJA0vWl/QV8sbEgqEtId9K/gBpg+dXgW1s/3fZqJZwU+PjhcDXbF9XKpgeVsu36KcAq0h6R/NB298sE1ZPs4AVgcOBE4CdSJs+q2X7Fkl/XjqOLjdJ+hRwej4+lJHdR4qzfUreHP0Ead/Mcba/WzisMERRklGA0mCQPYHOE//bSJsHig6KkHQwKfOwAfCTxkNTSdP+3lUksD4k7W774sbxS4D9XdEEK1jU7u40YDNgeWA5YEHpEpymvKHltaQF82XALqQLuXeWjAvSbXngRuBDpO9ddRsTJa1FmpS4N/AF4LROPWZYOpLmDHjYrmj6W5Ok1YHHKtzM25yYOAXYGljTdjVt0nJ5w7HA6/Op7wIf6/QzD6EGsWAuQJUOBpG0KrA6adf3hxsPzbf9/8tEtSRJm9q+r9+GtZo2qkGqvQX+CjiPtMt6P2Ca7WomguU6x5nArbZnKo0d/7LtnQuH1ukycjjpYu4E218qHNISJC0AfkOamLjEyHPXNc55B1K2/iWku4ydPRTVdHYYC0n7l+rYk5Mec/Pz0PNIdz5mkjL2+9q+qkRcveSL4Y6FpCmZF3Ref8LY5DsdnyRN8BSV7D0KwxML5gLyRqu3234sH68GfLOmDVY1k3RmbivW3LC26Be5tu9jY7Paoh3VFW9ouRl4HWnRd6/takpxJE0HfkTKklWzWRZA0vEM3uD50eFFM1jeLHsE6Zb3oiErFZaODFRyQ6Cku4EtbFvSQcA+pOzoNOBcVzTpr6niLPg04IPAS2mUitb0XC7pIWB32/eWjiWUETXMQ9TYbPM4cLek7sEgYQxsH5Q//Dxwhe0nJB1LutV4QrnI+npS0vLAbUpDTB6l9yaXkm7KF25nkRZSvyctTqsg6UDSXY+jgdNre8G3ffxYPk/SUbZPHOdwRvO47csLx7AslNwQ+HTjd/CNwNdtPwPcm3vDF9cjC345aYPnQklVZcFJd9/+FTibkZMya/LrWCxPbpFhHiK1aCBIG3QytkrTl04ATiFtxKhqQ0uurf4v0tSyI4BVgc/ZfqhoYH1Ieimwiu07CocCgKTrSbeRZ7uiqX7/F4Wzop2vuxepFvybNLqM1FbKNJrC38sbgL8Ffg3cD7zCeeKbpPtquDPTIwu+L/CXVJgFr60VXy+SPgO8ELiQkX83NW1CDeOoiivhyWKsC2JJF7iSIQKV62QidgPOsn2ppKIbJ3tpdMt4Cqjm1nw3STNo3BKVtFElLwbHjSUbVkn2djQls6L/3HX8ysbHJnV4aJOS38tZwPnA2sCpjcXyrkDxjkdZdxb8a7VlwRsulnQIqQVjczFazd4ZYBVSz/83NM6ZxZv3wwQXGeYK1VbfWitJl5D6nu5MKsd4CpjnCgZZQMqAD3q8pob3kr4AzADuBv4nn662I0EvtQ+5gOJZ0T1sX1Dia/9fSFouL/D6Pf5Z24cNM6alVXhjYvVZ8A5JD/c43bqNqGFiq+0qMyRxFTM2ewFvAk6x/ZikFzFy4Epp/0P6WX4VuJi0oK/Vdq5k0tuzUPuQCygb49FAaxbMpGEgFwBzbN/T/WDti+VsFlCq1K4NWXAAbL+sdAyjkbQ28F6W3JjYmqRCeHZiwRxay/aTNG6HOQ1eebT/vxgu21vlgS/7kBbN9+T337G9sGhwS/qRpOm9FiYtUvRCU9JywOG2Tx3waecNK54JYCapHePZubXgF0ib654oG9ZSKXaBZPvHwBJZZNuXkXqtA2Wz4I0Y9ut13hUMTmr4NnAtcBX1bkwM4yhKMioUJRkTk6S9SZOsPmn75NLxNEl6DXAR8CtSDWGnZVs1ZSOjqeHvptOer2QM/Uh6Eui10bT6n3X+/fwqsBopa3pCrZtmm6JMaMwxnNY4XIG0OfEWVzA4qUPSbba3Kh1HKCcyzHX6UOkAwrIhaT1SluztwO9IXTK+VTSo3s4B3g3cyeIa5mq0KHt7naTPAt8AFk0pq6QDxcPA7qWDGKv8M98NOIB0G/yfga8AryJlSKcVC27sokxoDGy/v3mcW1x+vVA4/VwiadecoQ+TUGSYhyhPU+v1Da8+wxOWnqRrSGPF55JqR0cMhqhpB7ikH9nevnQcg9Scve3oGqbT4RoGMNSQgV8akn4KXA2cY/v6rsf+xfbhZSIbEcdE2JhYPMPcTdJzgbtcePptk6T5wEqkO3B/oqLBSWE4YsE8RLkfb1+N9mNhApD0MxZfIDX/0KobRSzpc6Tb3RdTaY9RSaeSelnXmL2t3lgXbzXUtOY4Vrb9+9JxDJIX9X03JrZBDRdSki5m8XPkFGA6cJ7tuNsaqhEL5hAKk7S57bsLxzCnx+mq2srVnL3tkLQO8AlgXdu75HHe29s+p3BoY1ZLxlHSCsCBwOakulagrq4EkqaSSq4OIC30qtuY2IYseK5R71gI/Nz2L0vF0yRpU6dpiT3/JuKCffKIBXMBkrYDTgM2A5YnTd1aELd2JqdaFijh2ZN0OTAHONr2zDwg4lbbWxYObcxqyDjmOM4D7iNNqPtH4K+Be23PKhpYH7VuTGxrFlzSf9h+cQVxnGn7oDZcsIfxNaV0AJPUZ0mtxh4Enk9qLn960YhCScU33UiaJunfJd2Vj2dIOqZ0XE2S1pF0Tl6UImm6pANLx9VlLdtzyRsnc/vAtrWgqiWLspHtY0nJhHNJGwBrG3u/nKS3SPoW8GnSxsQNSKVNtWwOmwk8QGrPd4OkgyS1ITlT/HkRwPZB+f3rerzFYnkSiQVzITnzsJztZ2zPIQ3gCJNTDQuUs4CjSJtZsH0H6VZzTb4IXAmsm48fAD5QLJreFkhak/wzzXeTHi8b0lKrYqFC/l0EHpO0BbAq8IKC8fTyIPBW4GTbL7f9Kdu/tn0+cEXh2ACwPd/2Wbb/gtSB6SPAo5LOlbRR4fAGqeF5EQBJa0p6v6TT89thktYoHVcYrmgrV8aTkpYHbpN0EmnYRly8hJJWtD1PGrFWqm24ylq250o6ClL2VlJt2dvZpH7WG0q6jjRlrZpesjB6TStw3dCCGexMSasDx5C+pysDx5YNaQkz+m1MrKGLB9Tdnk/S7H4PkX7exUnaDPge6WL9VlJs2wD/IGkn2/eVjC8MTyyYy3g3aYF8GKkv7/rAO4pGFEp6unQAwG8lbcjizOg7qWhqYtaG7O3vgNcAm5BeWO8Haht2UPXI6a5F1AH5fadkbaUhhzOahZIOpeKNiaQs+NWkLHizPd/5kl5dKKaOqQMe+8zQohjsBGBWLrVaRNIewMeBPYpEFYYuNv0VIGmW7c+Mdi5MDJIObHZJyBmfY2x/tGBYI0jaADgT+AvSou9h4K9ranWYd6mfBmwB3EXO3ubykSpIuhl4i+1H8vGrgdNr2vRXe2cHSR/JH25CyuRdlI93B+bZfleRwHpow8bENrTnG42ko2yfWOhr39+vH/Sgx8LEEwvmAnp1RahlZ3pY9iR1ds4fCKxBqsW9xvYHS8YFKUtr+4bG8UrAFNvzC4bVk6SXAb+gK3tr+8aigTVI2gb4HGlxtzVwIvBm278oGlgftXZ2AJD0A2C3zu9iXuhfart0VnSRzvO2pDtsz8gDN661vV3p2Dra0J5vNCU7CQ362tHhaHKJkowhkrQPKRPxMkkXNR5aBahm6ltYtmzvK2lv0tjpBcC+tmupE/0caWHXhml/55Oyt3fD4uwtUE321vaNkg4HvgP8AXi97d8UDmuEmmtau6zDyHKlp/O5mnRvTPwV9W1M/BIpC/5GGlnwohEtvZIbUV/Qp9ZapLtcYZKIBfNwXU+qC12L9CLVMR+o5rZyWLYkbQzMIvVC3Qx4d85MPVk2MmDkC9EKfT+rDn8HXCipmb3dtWxISdekMoAVSfXV50jC9lvKRNZTzTWtTf8GzMst2wDeRro7U5M2bEzcyPaekt5q+9x8x+va0kEtpZK3ws+if6312cMMJJQVJRmF5Ilg2+TDebb/q2Q8YfxIug84zPZVSm0oZgPvsb154dCQdDvwWlIt6/fyx4sW0baruvMhaXvgDFL2drdasrddk8qWYPuaYcUymjbVtOa69Vflwx/YvrVkPB0DMo6Qhll8apjxDCJpnu1tc4nLIaQs+DzbGxQObczaULJYss46DEcsmAuQtCdwCvB90pPsq4Ajc+/OMMFIWqV7Q5WkabYfKBVTI46fkYZs9Lrl6RpeVHtkb6eT7tT8Dqgte1v9xfBEqGktrWUbE/+WdHdrS1KGfmXgWNtnlIxraUj6B9ufKB3HIFHPPPHFgrmAnNXbufNCKmlt4CrbM8tGFsZDXkB9AljP9pskTQe2b3bOqJ2kzTu1wwW+dpuyt3sBJ1PxxXAbOju0Rc0bE1uWBZ8GfB5Yx/YWkmaQ9it8rHBoY9aGLHh4dmJYRhlTurJO/038LCayL5Ka3r8oH9c4oW40Xyr1hW1f03kjLfSm5rd7a1osZ0cD29je3/Z+wLbUWdNa9cjpFql5Y2Ln7+SVwMHAeqQpme8jb/StSBsmjY4mso8TXGz6K+NySVcCX8vHe5N2p4eJqQ0T6kZTfFxyj+ztaZKqyt7SjovhNnR2aItqNyZ2+rznLPjWjSz48cClBUPrpQ2TRkdT/DkyjK9YMJdh0salHfPxmUA1fTvDMteGCXWjqSF70snejihlIrWbq8UVPS6GLy8YTy9t6OzQCrY/LulyFm9MPKCWjYkNNWfBO9owaXQ055UOIIyvqGEuoM/gkjtszygVUxg/bZhQN5oaNrRIurM5MU/SFOD2mqbowaKRuTvkw2ttf2vQ5w9Lm2paw7Ij6WhgL6CZBf9GTR0d+kwafZftn5WMq2ki1FmHZycyzEMk6WBSW58NJDUXS1OBWgZZhGVvQ2AXYH1gD1K9aNv+9p4e/VPGXRuyt9i+QNJ3yT9jSWtU0p6v00u2Z2eHIhGFcdeGLLjtnwKvr3nSKKnO+kjS3WFs35F7WseCeZKIDPMQSVoVWJ00cOHDjYfmV/KCGsZBY2zujsAJpJaCx9muZqOVpAObXTvyNLhjOnWQtag1e9sh6X3AR0l9ojvt+qpoz9dRc2eHMDlJWg3YjzR5clEywfbhpWLqJulG29s0u2FIus32VqVjC8PRtixXq9l+nFS7uk/pWMJQdTb47QacZftSSbVlJf4yL0YPBNYgbVyqrQNFzdnbjg8CW9j+belABmhDTWuYXC4DbgDuJF1o1mgi1FmHZyEWzCGMv0cknQHsDHxS0vOorHOC7X0l7U16wVoA7Gu7qjKhftlboJrsLfAToIaR54NU29khTFor2O5VY1+TQ0l11ptKeoRcZ102pDBMUZIRwjiTtCLwJuBO2w9KehGwpe3vFA5tEUkbA+eSFsybAfcAs21Xs/iT9CBp4Eu12VtJLwfmAD8G/tg5X9OtZah35HSYnCQdAfweuISRfzc13T0CoPI66zCOYsEcQkDSfcBhtq9SaoY6G3iP7c0Lh7aIpCuAd9S0iO8maR7wQ7puLecBISGEHiQdCnwceIzFLSxrq/2vvs46jK9YMIcQkLSK7Se6zk2z/UCpmLq1IXsb43FDWHqSfgpsW/ndo+vpUWcdF8OTR9QwhxAAni/pVGA922+SNB3YnjTGuxZnAN+j7o1Bl0s6CLiYym8th1CRh6i/9r8NddZhHEWGOYRA7tM6Bzja9kxJzwFurWkoSBuyt5IebhwuenKt6dZyCLXJG1A3B66m3rtHramzDuMjMswhBIC1bM+VdBSA7YWSnhntHw1ZG7K3HwKusP2EpGOBrUm9t0MI/V2Y32r2NHAycDSNOmvq6tITxlEsmEMIAAskrcniHqPbkXqG16TTv/woGtlb6nrBOiZfeOwI7EQaUvN50nTHEEIPLakD/ntgo5rrrMP4igVzCAFSV4yLgA0lXQesDbyzbEhLaEP2tg1DakKogqS5tveSdCcjL4IhdcmYWSKuPtpQZx3GUSyYQwgAGwK7AOsDe5AyorU9P7Qhe1v9kJoQKjIrv78XOLJxXsBJww9noAXAbZKqrbMO46u2F8QQQhnH2j5P0urA66hzMdqG7O1epCE1p9h+LA+pOXKUfxPCpGS7M1p6I9s/bz4madMCIQ3ShjrrMI6iS0YIYVEHCkknkiYSfrW2rhSSLgEeIWVvtwaeAuZVdts2hDBGkg4GDiHtQ/hJ46GpwHW2Y/R0qEYsmEMIrViMtmHEeAhh7CStCqwOnAh8uPHQ/Fq637SszjqMo1gwhxBiMRpCCD1IepHtRyXNpUedte29CoUWhiwWzCGEEEIIA0i6xfbWXefusD2jVExhuGLTXwghhBBCD806a0l3NB6aClxXJqpQQmSYQwghhBB6aEOddRiOWDCHEEIIIYQwQDTUDyGEEEIIYYBYMIcQQgghhDBALJhDCCGEEEIYIBbMIYQQQgghDBAL5hBCCCGEEAb4Xx2Vkq1Zrjv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173533" y="1184856"/>
            <a:ext cx="3863662" cy="50488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lunch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hari</a:t>
            </a:r>
            <a:r>
              <a:rPr lang="en-US" sz="1800" dirty="0"/>
              <a:t> </a:t>
            </a:r>
            <a:r>
              <a:rPr lang="en-US" sz="1800" dirty="0" err="1"/>
              <a:t>kamis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hubungan</a:t>
            </a:r>
            <a:r>
              <a:rPr lang="en-US" sz="1800" dirty="0"/>
              <a:t> linear </a:t>
            </a:r>
            <a:r>
              <a:rPr lang="en-US" sz="1800" dirty="0" err="1"/>
              <a:t>positif</a:t>
            </a:r>
            <a:r>
              <a:rPr lang="en-US" sz="1800" dirty="0"/>
              <a:t> yang </a:t>
            </a:r>
            <a:r>
              <a:rPr lang="en-US" sz="1800" dirty="0" err="1" smtClean="0"/>
              <a:t>kuat</a:t>
            </a:r>
            <a:r>
              <a:rPr lang="id-ID" sz="1800" dirty="0"/>
              <a:t> </a:t>
            </a:r>
            <a:r>
              <a:rPr lang="id-ID" sz="1800" dirty="0" smtClean="0">
                <a:sym typeface="Wingdings" panose="05000000000000000000" pitchFamily="2" charset="2"/>
              </a:rPr>
              <a:t> </a:t>
            </a:r>
            <a:r>
              <a:rPr lang="id-ID" sz="1800" dirty="0" smtClean="0"/>
              <a:t>banyak pengunjung pada hari kamis yang datang untuk makan siang.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tips </a:t>
            </a:r>
            <a:r>
              <a:rPr lang="en-US" sz="1800" dirty="0" err="1"/>
              <a:t>dan</a:t>
            </a:r>
            <a:r>
              <a:rPr lang="en-US" sz="1800" dirty="0"/>
              <a:t> total bill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hubungan</a:t>
            </a:r>
            <a:r>
              <a:rPr lang="en-US" sz="1800" dirty="0"/>
              <a:t> </a:t>
            </a:r>
            <a:r>
              <a:rPr lang="en-US" sz="1800" dirty="0" smtClean="0"/>
              <a:t>line</a:t>
            </a:r>
            <a:r>
              <a:rPr lang="id-ID" sz="1800" dirty="0" smtClean="0"/>
              <a:t>a</a:t>
            </a:r>
            <a:r>
              <a:rPr lang="en-US" sz="1800" dirty="0" smtClean="0"/>
              <a:t>r </a:t>
            </a:r>
            <a:r>
              <a:rPr lang="en-US" sz="1800" dirty="0" err="1"/>
              <a:t>positif</a:t>
            </a:r>
            <a:r>
              <a:rPr lang="en-US" sz="1800" dirty="0"/>
              <a:t> yang </a:t>
            </a:r>
            <a:r>
              <a:rPr lang="en-US" sz="1800" dirty="0" err="1"/>
              <a:t>cukup</a:t>
            </a:r>
            <a:r>
              <a:rPr lang="en-US" sz="1800" dirty="0"/>
              <a:t> </a:t>
            </a:r>
            <a:r>
              <a:rPr lang="en-US" sz="1800" dirty="0" err="1" smtClean="0"/>
              <a:t>kuat</a:t>
            </a:r>
            <a:r>
              <a:rPr lang="id-ID" sz="1800" dirty="0" smtClean="0"/>
              <a:t> </a:t>
            </a:r>
            <a:r>
              <a:rPr lang="id-ID" sz="1800" dirty="0" smtClean="0">
                <a:sym typeface="Wingdings" panose="05000000000000000000" pitchFamily="2" charset="2"/>
              </a:rPr>
              <a:t> banyak tip sangat mempengaruhi seberapa banyak total billnya</a:t>
            </a:r>
            <a:endParaRPr lang="id-ID" sz="1800" dirty="0" smtClean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size </a:t>
            </a:r>
            <a:r>
              <a:rPr lang="en-US" sz="1800" dirty="0" err="1">
                <a:solidFill>
                  <a:srgbClr val="FF0000"/>
                </a:solidFill>
              </a:rPr>
              <a:t>dan</a:t>
            </a:r>
            <a:r>
              <a:rPr lang="en-US" sz="1800" dirty="0">
                <a:solidFill>
                  <a:srgbClr val="FF0000"/>
                </a:solidFill>
              </a:rPr>
              <a:t> total bill </a:t>
            </a:r>
            <a:r>
              <a:rPr lang="en-US" sz="1800" dirty="0" err="1">
                <a:solidFill>
                  <a:srgbClr val="FF0000"/>
                </a:solidFill>
              </a:rPr>
              <a:t>memiliki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hubungan</a:t>
            </a:r>
            <a:r>
              <a:rPr lang="en-US" sz="1800" dirty="0">
                <a:solidFill>
                  <a:srgbClr val="FF0000"/>
                </a:solidFill>
              </a:rPr>
              <a:t> linear </a:t>
            </a:r>
            <a:r>
              <a:rPr lang="en-US" sz="1800" dirty="0" err="1">
                <a:solidFill>
                  <a:srgbClr val="FF0000"/>
                </a:solidFill>
              </a:rPr>
              <a:t>positif</a:t>
            </a:r>
            <a:r>
              <a:rPr lang="en-US" sz="1800" dirty="0">
                <a:solidFill>
                  <a:srgbClr val="FF0000"/>
                </a:solidFill>
              </a:rPr>
              <a:t> yang </a:t>
            </a:r>
            <a:r>
              <a:rPr lang="en-US" sz="1800" dirty="0" err="1">
                <a:solidFill>
                  <a:srgbClr val="FF0000"/>
                </a:solidFill>
              </a:rPr>
              <a:t>cukup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kuat</a:t>
            </a:r>
            <a:r>
              <a:rPr lang="id-ID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semakin banyak pesanan, semakin besar total billnya</a:t>
            </a:r>
            <a:endParaRPr lang="id-ID" sz="1800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dinner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hari</a:t>
            </a:r>
            <a:r>
              <a:rPr lang="en-US" sz="1800" dirty="0"/>
              <a:t> </a:t>
            </a:r>
            <a:r>
              <a:rPr lang="en-US" sz="1800" dirty="0" err="1"/>
              <a:t>kamis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hubungan</a:t>
            </a:r>
            <a:r>
              <a:rPr lang="en-US" sz="1800" dirty="0"/>
              <a:t> linear </a:t>
            </a:r>
            <a:r>
              <a:rPr lang="en-US" sz="1800" dirty="0" err="1"/>
              <a:t>negatif</a:t>
            </a:r>
            <a:r>
              <a:rPr lang="en-US" sz="1800" dirty="0"/>
              <a:t> yang </a:t>
            </a:r>
            <a:r>
              <a:rPr lang="en-US" sz="1800" dirty="0" err="1"/>
              <a:t>sangat</a:t>
            </a:r>
            <a:r>
              <a:rPr lang="en-US" sz="1800" dirty="0"/>
              <a:t> </a:t>
            </a:r>
            <a:r>
              <a:rPr lang="en-US" sz="1800" dirty="0" err="1"/>
              <a:t>kuat</a:t>
            </a:r>
            <a:r>
              <a:rPr lang="en-US" sz="1800" dirty="0" smtClean="0"/>
              <a:t>.</a:t>
            </a:r>
            <a:endParaRPr lang="id-ID" sz="1800" dirty="0" smtClean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3263" y="6233707"/>
            <a:ext cx="3590543" cy="424671"/>
          </a:xfrm>
        </p:spPr>
        <p:txBody>
          <a:bodyPr>
            <a:normAutofit/>
          </a:bodyPr>
          <a:lstStyle/>
          <a:p>
            <a:r>
              <a:rPr lang="id-ID" sz="2000" dirty="0" smtClean="0"/>
              <a:t>*Terdapat 234 data normal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056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63" y="6233707"/>
            <a:ext cx="3590543" cy="424671"/>
          </a:xfrm>
        </p:spPr>
        <p:txBody>
          <a:bodyPr>
            <a:normAutofit fontScale="90000"/>
          </a:bodyPr>
          <a:lstStyle/>
          <a:p>
            <a:r>
              <a:rPr lang="id-ID" sz="2000" dirty="0" smtClean="0"/>
              <a:t>*Terdapat 9 data tidak normal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42" y="618518"/>
            <a:ext cx="6257528" cy="571788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173533" y="1184856"/>
            <a:ext cx="3863662" cy="45591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lunch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hari</a:t>
            </a:r>
            <a:r>
              <a:rPr lang="en-US" sz="1600" dirty="0"/>
              <a:t> </a:t>
            </a:r>
            <a:r>
              <a:rPr lang="en-US" sz="1600" dirty="0" err="1"/>
              <a:t>kamis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hubungan</a:t>
            </a:r>
            <a:r>
              <a:rPr lang="en-US" sz="1600" dirty="0"/>
              <a:t> linear </a:t>
            </a:r>
            <a:r>
              <a:rPr lang="en-US" sz="1600" dirty="0" err="1"/>
              <a:t>positif</a:t>
            </a:r>
            <a:r>
              <a:rPr lang="en-US" sz="1600" dirty="0"/>
              <a:t> yang </a:t>
            </a:r>
            <a:r>
              <a:rPr lang="en-US" sz="1600" dirty="0" err="1" smtClean="0"/>
              <a:t>kuat</a:t>
            </a:r>
            <a:endParaRPr lang="id-ID" sz="16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id-ID" sz="1600" dirty="0" smtClean="0">
                <a:sym typeface="Wingdings" panose="05000000000000000000" pitchFamily="2" charset="2"/>
              </a:rPr>
              <a:t>Banyak pengunjung istimewa datang untuk makan siang di hari kamis</a:t>
            </a:r>
          </a:p>
          <a:p>
            <a:pPr>
              <a:lnSpc>
                <a:spcPct val="100000"/>
              </a:lnSpc>
            </a:pPr>
            <a:endParaRPr lang="id-ID" sz="1600" dirty="0" smtClean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tips </a:t>
            </a:r>
            <a:r>
              <a:rPr lang="en-US" sz="1600" dirty="0" err="1"/>
              <a:t>dan</a:t>
            </a:r>
            <a:r>
              <a:rPr lang="en-US" sz="1600" dirty="0"/>
              <a:t> total bill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hubungan</a:t>
            </a:r>
            <a:r>
              <a:rPr lang="en-US" sz="1600" dirty="0"/>
              <a:t> line</a:t>
            </a:r>
            <a:r>
              <a:rPr lang="id-ID" sz="1600" dirty="0"/>
              <a:t>a</a:t>
            </a:r>
            <a:r>
              <a:rPr lang="en-US" sz="1600" dirty="0"/>
              <a:t>r </a:t>
            </a:r>
            <a:r>
              <a:rPr lang="en-US" sz="1600" dirty="0" err="1"/>
              <a:t>positif</a:t>
            </a:r>
            <a:r>
              <a:rPr lang="en-US" sz="1600" dirty="0"/>
              <a:t> yang </a:t>
            </a:r>
            <a:r>
              <a:rPr lang="en-US" sz="1600" dirty="0" err="1"/>
              <a:t>cukup</a:t>
            </a:r>
            <a:r>
              <a:rPr lang="en-US" sz="1600" dirty="0"/>
              <a:t> </a:t>
            </a:r>
            <a:r>
              <a:rPr lang="en-US" sz="1600" dirty="0" err="1" smtClean="0"/>
              <a:t>kuat</a:t>
            </a:r>
            <a:endParaRPr lang="id-ID" sz="1600" dirty="0" smtClean="0"/>
          </a:p>
          <a:p>
            <a:pPr>
              <a:lnSpc>
                <a:spcPct val="100000"/>
              </a:lnSpc>
            </a:pPr>
            <a:r>
              <a:rPr lang="id-ID" sz="1600" dirty="0" smtClean="0">
                <a:sym typeface="Wingdings" panose="05000000000000000000" pitchFamily="2" charset="2"/>
              </a:rPr>
              <a:t> </a:t>
            </a:r>
            <a:r>
              <a:rPr lang="id-ID" sz="1600" dirty="0">
                <a:sym typeface="Wingdings" panose="05000000000000000000" pitchFamily="2" charset="2"/>
              </a:rPr>
              <a:t>banyak tip sangat </a:t>
            </a:r>
            <a:r>
              <a:rPr lang="id-ID" sz="1600" dirty="0" smtClean="0">
                <a:sym typeface="Wingdings" panose="05000000000000000000" pitchFamily="2" charset="2"/>
              </a:rPr>
              <a:t>mempengaruhi seberapa </a:t>
            </a:r>
            <a:r>
              <a:rPr lang="id-ID" sz="1600" dirty="0">
                <a:sym typeface="Wingdings" panose="05000000000000000000" pitchFamily="2" charset="2"/>
              </a:rPr>
              <a:t>banyak total billnya</a:t>
            </a:r>
            <a:endParaRPr lang="id-ID" sz="1600" dirty="0"/>
          </a:p>
          <a:p>
            <a:pPr>
              <a:lnSpc>
                <a:spcPct val="100000"/>
              </a:lnSpc>
            </a:pPr>
            <a:endParaRPr lang="id-ID" sz="16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d-ID" sz="1600" dirty="0" smtClean="0"/>
              <a:t>No smoker dan size memiliki hubungan linear positif yang kuat</a:t>
            </a:r>
          </a:p>
          <a:p>
            <a:pPr>
              <a:lnSpc>
                <a:spcPct val="100000"/>
              </a:lnSpc>
            </a:pPr>
            <a:r>
              <a:rPr lang="id-ID" sz="1600" dirty="0" smtClean="0">
                <a:sym typeface="Wingdings" panose="05000000000000000000" pitchFamily="2" charset="2"/>
              </a:rPr>
              <a:t> Terdapat banyak pengunjung istimewa non smoker.</a:t>
            </a:r>
            <a:endParaRPr lang="id-ID" sz="1600" dirty="0" smtClean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id-ID" sz="1600" dirty="0" smtClean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d-ID" sz="1600" dirty="0" smtClean="0"/>
              <a:t>Saturday dan total bill </a:t>
            </a:r>
            <a:r>
              <a:rPr lang="id-ID" sz="1600" dirty="0"/>
              <a:t>memiliki hubungan linear positif yang </a:t>
            </a:r>
            <a:r>
              <a:rPr lang="id-ID" sz="1600" dirty="0" smtClean="0"/>
              <a:t>kuat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d-ID" sz="1600" dirty="0" smtClean="0"/>
              <a:t>Saturday </a:t>
            </a:r>
            <a:r>
              <a:rPr lang="id-ID" sz="1600" dirty="0"/>
              <a:t>dan </a:t>
            </a:r>
            <a:r>
              <a:rPr lang="id-ID" sz="1600" dirty="0" smtClean="0"/>
              <a:t>tip memiliki </a:t>
            </a:r>
            <a:r>
              <a:rPr lang="id-ID" sz="1600" dirty="0"/>
              <a:t>hubungan linear positif yang </a:t>
            </a:r>
            <a:r>
              <a:rPr lang="id-ID" sz="1600" dirty="0" smtClean="0"/>
              <a:t>kuat</a:t>
            </a:r>
          </a:p>
          <a:p>
            <a:pPr>
              <a:lnSpc>
                <a:spcPct val="100000"/>
              </a:lnSpc>
            </a:pPr>
            <a:r>
              <a:rPr lang="id-ID" sz="1600" dirty="0" smtClean="0">
                <a:sym typeface="Wingdings" panose="05000000000000000000" pitchFamily="2" charset="2"/>
              </a:rPr>
              <a:t> Banyak pengunjung istimewa di hari sabtu yang membayar bill besar sehingga tip yang diberikan besar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405500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TINDAKAN REKOMENDASI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3161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258</TotalTime>
  <Words>472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Schoolbook</vt:lpstr>
      <vt:lpstr>Wingdings</vt:lpstr>
      <vt:lpstr>Wingdings 2</vt:lpstr>
      <vt:lpstr>View</vt:lpstr>
      <vt:lpstr>Simple Data Analysis: Data Tips Restaurant</vt:lpstr>
      <vt:lpstr>Client Profile </vt:lpstr>
      <vt:lpstr>INSIGHT</vt:lpstr>
      <vt:lpstr>Terdapat banyak pengunjug pada waktu makan malam, dimana pada waktu tersebut pengunjung paling banyak adalah male.</vt:lpstr>
      <vt:lpstr>PowerPoint Presentation</vt:lpstr>
      <vt:lpstr>PowerPoint Presentation</vt:lpstr>
      <vt:lpstr>*Terdapat 234 data normal</vt:lpstr>
      <vt:lpstr>*Terdapat 9 data tidak normal</vt:lpstr>
      <vt:lpstr>TINDAKAN REKOMENDASI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yocimm</dc:creator>
  <cp:lastModifiedBy>yocimm</cp:lastModifiedBy>
  <cp:revision>20</cp:revision>
  <dcterms:created xsi:type="dcterms:W3CDTF">2021-04-20T01:16:22Z</dcterms:created>
  <dcterms:modified xsi:type="dcterms:W3CDTF">2021-05-17T11:08:37Z</dcterms:modified>
</cp:coreProperties>
</file>