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83" r:id="rId3"/>
    <p:sldId id="257" r:id="rId4"/>
    <p:sldId id="258" r:id="rId5"/>
    <p:sldId id="262" r:id="rId6"/>
    <p:sldId id="264" r:id="rId7"/>
    <p:sldId id="259" r:id="rId8"/>
    <p:sldId id="260" r:id="rId9"/>
    <p:sldId id="284" r:id="rId10"/>
    <p:sldId id="285" r:id="rId11"/>
    <p:sldId id="263" r:id="rId12"/>
    <p:sldId id="281" r:id="rId13"/>
    <p:sldId id="282" r:id="rId14"/>
    <p:sldId id="286" r:id="rId15"/>
    <p:sldId id="287" r:id="rId16"/>
    <p:sldId id="265" r:id="rId17"/>
    <p:sldId id="266" r:id="rId18"/>
    <p:sldId id="267" r:id="rId19"/>
    <p:sldId id="268" r:id="rId20"/>
    <p:sldId id="269" r:id="rId21"/>
    <p:sldId id="261" r:id="rId22"/>
    <p:sldId id="270" r:id="rId23"/>
    <p:sldId id="278" r:id="rId24"/>
    <p:sldId id="272" r:id="rId25"/>
    <p:sldId id="273" r:id="rId26"/>
    <p:sldId id="276" r:id="rId27"/>
    <p:sldId id="288" r:id="rId28"/>
    <p:sldId id="277" r:id="rId29"/>
    <p:sldId id="290" r:id="rId30"/>
    <p:sldId id="279" r:id="rId31"/>
    <p:sldId id="289" r:id="rId32"/>
    <p:sldId id="291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81A2-DEA8-D14E-A1E8-9CB1FE8FA2BB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9457CB2-458E-004F-AB9F-14AF224922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3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E260-AA68-A448-BC9C-E58AD0E5BF88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140B7FB-6153-C043-96BA-660E48FA2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61C02-BDE5-1D41-9D4B-73D557E35C3A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DB8DA4-D154-D643-ABA7-DC8847C70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02AC-D99B-224E-B9B7-7C96B4FFDD73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87B38A-2C13-2541-8F8A-5DD19C9A2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ADCBB-006D-4C41-81F5-CA3D57CA800A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FC37B0-7518-7B4C-9871-6AD3096F5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6E68B-8DDD-814B-A7F0-88F9270A09D7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88603D-EA77-B642-B5CE-BDE86DBFF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9EE62-D2D4-6549-85F5-7E254F4869B2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1CF16D-1914-E44D-8895-CFFBFDF49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EB615-E290-3747-9761-4691B6A5382A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6D1F74-1924-BA44-89BF-F13C22518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A2C80-37CD-8B47-8AEE-CFD82DA3B644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510EB5-0ADA-AE44-97C2-803AE8659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8206-E110-464C-A8ED-E897BACF6A40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FCE6A58-D13A-E545-A9C8-7DED69F31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24832-D034-9843-A0D8-BF17A284BC00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7016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9E5AC3-813F-1041-8B6A-57AF8D80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AB9B14-8809-3B4B-94A3-7154EB819D00}" type="datetimeFigureOut">
              <a:rPr lang="en-US"/>
              <a:pPr>
                <a:defRPr/>
              </a:pPr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356350"/>
            <a:ext cx="162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Are you already p0wned?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539823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i="1" dirty="0" smtClean="0">
                <a:ea typeface="+mn-ea"/>
                <a:cs typeface="+mn-cs"/>
              </a:rPr>
              <a:t>Uncovering Indicators Of Compromise…</a:t>
            </a:r>
            <a:endParaRPr lang="en-US" sz="2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Author: Joff Thyer ©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C2: Analyze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Tally all queries by</a:t>
            </a:r>
          </a:p>
          <a:p>
            <a:pPr lvl="1"/>
            <a:r>
              <a:rPr lang="en-US" dirty="0" smtClean="0"/>
              <a:t>Response code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NOERROR, NXDOMAIN</a:t>
            </a:r>
          </a:p>
          <a:p>
            <a:pPr lvl="1"/>
            <a:r>
              <a:rPr lang="en-US" dirty="0" smtClean="0"/>
              <a:t>Query type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A, CNAME, SRV …</a:t>
            </a:r>
          </a:p>
          <a:p>
            <a:pPr lvl="1"/>
            <a:r>
              <a:rPr lang="en-US" dirty="0" smtClean="0"/>
              <a:t>Response type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A, CNAME, SRV …</a:t>
            </a:r>
          </a:p>
          <a:p>
            <a:r>
              <a:rPr lang="en-US" dirty="0" smtClean="0"/>
              <a:t>Create means, and standard deviations</a:t>
            </a:r>
          </a:p>
          <a:p>
            <a:pPr lvl="1"/>
            <a:r>
              <a:rPr lang="en-US" dirty="0" smtClean="0"/>
              <a:t>Look for outliers!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C2: User-Agent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can reliably depend on TCP port 80 / TCP port 443.</a:t>
            </a:r>
          </a:p>
          <a:p>
            <a:r>
              <a:rPr lang="en-US" dirty="0" smtClean="0"/>
              <a:t>Malware can have unusual HTTP User-Agent strings.</a:t>
            </a:r>
          </a:p>
          <a:p>
            <a:r>
              <a:rPr lang="en-US" dirty="0" smtClean="0"/>
              <a:t>Either using PCAP, or proxy logs</a:t>
            </a:r>
          </a:p>
          <a:p>
            <a:pPr lvl="1"/>
            <a:r>
              <a:rPr lang="en-US" dirty="0" smtClean="0"/>
              <a:t>Look at frequency counts of all user agent strings over time</a:t>
            </a:r>
          </a:p>
          <a:p>
            <a:pPr lvl="1"/>
            <a:r>
              <a:rPr lang="en-US" dirty="0" smtClean="0"/>
              <a:t>Look </a:t>
            </a:r>
            <a:r>
              <a:rPr lang="en-US" i="1" dirty="0" smtClean="0"/>
              <a:t>closely</a:t>
            </a:r>
            <a:r>
              <a:rPr lang="en-US" dirty="0" smtClean="0"/>
              <a:t> at the low frequency count items</a:t>
            </a:r>
          </a:p>
          <a:p>
            <a:pPr lvl="2"/>
            <a:r>
              <a:rPr lang="en-US" dirty="0" smtClean="0"/>
              <a:t>Examine devices transmitting these agent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3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Firewall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firewall logs that include session setup and tear-down</a:t>
            </a:r>
          </a:p>
          <a:p>
            <a:pPr lvl="1"/>
            <a:r>
              <a:rPr lang="en-US" dirty="0" smtClean="0"/>
              <a:t>48 hours or more of logging is preferred</a:t>
            </a:r>
          </a:p>
          <a:p>
            <a:r>
              <a:rPr lang="en-US" dirty="0" smtClean="0"/>
              <a:t>Create a script that parses the log and shows TCP session length for all sessions in the log</a:t>
            </a:r>
          </a:p>
          <a:p>
            <a:r>
              <a:rPr lang="en-US" dirty="0" smtClean="0"/>
              <a:t>Sort the output in descending order of session length</a:t>
            </a:r>
          </a:p>
          <a:p>
            <a:pPr lvl="1"/>
            <a:r>
              <a:rPr lang="en-US" dirty="0" smtClean="0"/>
              <a:t>Specifically note any sessions that remain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6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Firewall log frequency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sampling method across TCP/UDP connection tuples to analyze frequency</a:t>
            </a:r>
          </a:p>
          <a:p>
            <a:r>
              <a:rPr lang="en-US" dirty="0" smtClean="0"/>
              <a:t>A Discrete Fast Fourier Transform can be used to convert from the original “time” domain to a “frequency” domain.</a:t>
            </a:r>
          </a:p>
          <a:p>
            <a:pPr lvl="1"/>
            <a:r>
              <a:rPr lang="en-US" dirty="0" smtClean="0"/>
              <a:t>DFFT application can be used to highlight regular beaconing.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C2: DNS statistics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692" r="-8692"/>
          <a:stretch>
            <a:fillRect/>
          </a:stretch>
        </p:blipFill>
        <p:spPr>
          <a:xfrm>
            <a:off x="386641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32630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</a:t>
            </a:r>
            <a:r>
              <a:rPr lang="en-US" smtClean="0"/>
              <a:t>: Firewall log FFT beaconing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7505" r="-17505"/>
          <a:stretch>
            <a:fillRect/>
          </a:stretch>
        </p:blipFill>
        <p:spPr>
          <a:xfrm>
            <a:off x="289622" y="148819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8911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Common scenario is a widespread locally administrative or domain credential.</a:t>
            </a:r>
          </a:p>
          <a:p>
            <a:pPr lvl="1"/>
            <a:r>
              <a:rPr lang="en-US" sz="2400" dirty="0" smtClean="0"/>
              <a:t>If RID-500, we can use it to login remotely</a:t>
            </a:r>
          </a:p>
          <a:p>
            <a:pPr lvl="2"/>
            <a:r>
              <a:rPr lang="en-US" sz="2000" dirty="0" smtClean="0"/>
              <a:t>Even more fun before KB-2871997</a:t>
            </a:r>
          </a:p>
          <a:p>
            <a:r>
              <a:rPr lang="en-US" sz="2800" dirty="0" smtClean="0"/>
              <a:t>Admin </a:t>
            </a:r>
            <a:r>
              <a:rPr lang="en-US" sz="2800" dirty="0" err="1" smtClean="0"/>
              <a:t>creds</a:t>
            </a:r>
            <a:r>
              <a:rPr lang="en-US" sz="2800" dirty="0" smtClean="0"/>
              <a:t> are often discovered through methods like:</a:t>
            </a:r>
          </a:p>
          <a:p>
            <a:pPr lvl="1"/>
            <a:r>
              <a:rPr lang="en-US" sz="2400" dirty="0" smtClean="0"/>
              <a:t>Examining unattended installation XML files</a:t>
            </a:r>
          </a:p>
          <a:p>
            <a:pPr lvl="1"/>
            <a:r>
              <a:rPr lang="en-US" sz="2400" dirty="0" smtClean="0"/>
              <a:t>Examining group policy </a:t>
            </a:r>
            <a:r>
              <a:rPr lang="en-US" sz="2400" dirty="0" err="1" smtClean="0"/>
              <a:t>pref</a:t>
            </a:r>
            <a:r>
              <a:rPr lang="en-US" sz="2400" dirty="0" smtClean="0"/>
              <a:t> files.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44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Once local escalation achieve, credentials often dumped from </a:t>
            </a:r>
            <a:r>
              <a:rPr lang="en-US" sz="2800" dirty="0" err="1" smtClean="0"/>
              <a:t>lsass</a:t>
            </a:r>
            <a:r>
              <a:rPr lang="en-US" sz="2800" dirty="0" smtClean="0"/>
              <a:t> memory using </a:t>
            </a:r>
            <a:r>
              <a:rPr lang="en-US" sz="2800" dirty="0" err="1" smtClean="0"/>
              <a:t>mimikatz</a:t>
            </a:r>
            <a:r>
              <a:rPr lang="en-US" sz="2800" dirty="0"/>
              <a:t> </a:t>
            </a:r>
            <a:r>
              <a:rPr lang="en-US" sz="2800" dirty="0" smtClean="0"/>
              <a:t>method</a:t>
            </a:r>
          </a:p>
          <a:p>
            <a:r>
              <a:rPr lang="en-US" sz="2800" dirty="0" smtClean="0"/>
              <a:t>Neighboring systems scanned using an </a:t>
            </a:r>
            <a:r>
              <a:rPr lang="en-US" sz="2800" dirty="0" err="1" smtClean="0"/>
              <a:t>SMBLogin</a:t>
            </a:r>
            <a:r>
              <a:rPr lang="en-US" sz="2800" dirty="0" smtClean="0"/>
              <a:t> scanner</a:t>
            </a:r>
          </a:p>
          <a:p>
            <a:r>
              <a:rPr lang="en-US" sz="2800" dirty="0" smtClean="0"/>
              <a:t>Then, remote login attempted using protocols such as:</a:t>
            </a:r>
          </a:p>
          <a:p>
            <a:pPr lvl="1"/>
            <a:r>
              <a:rPr lang="en-US" sz="2400" dirty="0" err="1" smtClean="0"/>
              <a:t>Psexec</a:t>
            </a:r>
            <a:endParaRPr lang="en-US" sz="2400" dirty="0" smtClean="0"/>
          </a:p>
          <a:p>
            <a:pPr lvl="1"/>
            <a:r>
              <a:rPr lang="en-US" sz="2400" dirty="0" smtClean="0"/>
              <a:t>WMIC</a:t>
            </a:r>
          </a:p>
          <a:p>
            <a:pPr lvl="1"/>
            <a:r>
              <a:rPr lang="en-US" sz="2400" dirty="0" err="1" smtClean="0"/>
              <a:t>WinRM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9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 activity and event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426"/>
          </a:xfrm>
        </p:spPr>
        <p:txBody>
          <a:bodyPr/>
          <a:lstStyle/>
          <a:p>
            <a:r>
              <a:rPr lang="en-US" sz="2800" dirty="0" smtClean="0"/>
              <a:t>Windows events are logged with peer to peer station login</a:t>
            </a:r>
          </a:p>
          <a:p>
            <a:r>
              <a:rPr lang="en-US" sz="2800" dirty="0" smtClean="0"/>
              <a:t>What if we use </a:t>
            </a:r>
            <a:r>
              <a:rPr lang="en-US" sz="2800" dirty="0" err="1" smtClean="0"/>
              <a:t>metasploit’s</a:t>
            </a:r>
            <a:r>
              <a:rPr lang="en-US" sz="2800" dirty="0" smtClean="0"/>
              <a:t> “</a:t>
            </a:r>
            <a:r>
              <a:rPr lang="en-US" sz="2800" dirty="0" err="1" smtClean="0"/>
              <a:t>psexec_psh</a:t>
            </a:r>
            <a:r>
              <a:rPr lang="en-US" sz="2800" smtClean="0"/>
              <a:t>”?</a:t>
            </a:r>
          </a:p>
          <a:p>
            <a:pPr lvl="1"/>
            <a:r>
              <a:rPr lang="en-US" sz="2400" smtClean="0"/>
              <a:t>Remote login</a:t>
            </a:r>
            <a:endParaRPr lang="en-US" sz="2400" dirty="0" smtClean="0"/>
          </a:p>
          <a:p>
            <a:pPr lvl="1"/>
            <a:r>
              <a:rPr lang="en-US" sz="2400" dirty="0" smtClean="0"/>
              <a:t>Starts </a:t>
            </a:r>
            <a:r>
              <a:rPr lang="en-US" sz="2400" smtClean="0"/>
              <a:t>a service</a:t>
            </a:r>
            <a:endParaRPr lang="en-US" sz="2400" dirty="0" smtClean="0"/>
          </a:p>
          <a:p>
            <a:pPr lvl="1"/>
            <a:r>
              <a:rPr lang="en-US" sz="2400" dirty="0" smtClean="0"/>
              <a:t>Executes a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 script</a:t>
            </a:r>
            <a:endParaRPr lang="en-US" sz="2400" dirty="0"/>
          </a:p>
          <a:p>
            <a:r>
              <a:rPr lang="en-US" sz="2800" dirty="0" smtClean="0"/>
              <a:t>Some event identifiers of interest</a:t>
            </a:r>
          </a:p>
          <a:p>
            <a:pPr lvl="1"/>
            <a:r>
              <a:rPr lang="en-US" sz="2400" dirty="0" smtClean="0"/>
              <a:t>4624 – Logon success</a:t>
            </a:r>
          </a:p>
          <a:p>
            <a:pPr lvl="1"/>
            <a:r>
              <a:rPr lang="en-US" sz="2400" dirty="0" smtClean="0"/>
              <a:t>4625 – Logon failure</a:t>
            </a:r>
          </a:p>
          <a:p>
            <a:pPr lvl="1"/>
            <a:r>
              <a:rPr lang="en-US" sz="2400" dirty="0" smtClean="0"/>
              <a:t>4776 – Credential validation</a:t>
            </a:r>
          </a:p>
          <a:p>
            <a:pPr lvl="1"/>
            <a:r>
              <a:rPr lang="en-US" sz="2400" dirty="0" smtClean="0"/>
              <a:t>7035 – Service control manager start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28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logged remotely when using ‘</a:t>
            </a:r>
            <a:r>
              <a:rPr lang="en-US" dirty="0" err="1" smtClean="0"/>
              <a:t>psexec_psh</a:t>
            </a:r>
            <a:r>
              <a:rPr lang="en-US" dirty="0" smtClean="0"/>
              <a:t>’?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05" b="-11505"/>
          <a:stretch>
            <a:fillRect/>
          </a:stretch>
        </p:blipFill>
        <p:spPr bwMode="auto">
          <a:xfrm>
            <a:off x="127940" y="969904"/>
            <a:ext cx="8921985" cy="54459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29556" y="4854222"/>
            <a:ext cx="2408296" cy="385704"/>
          </a:xfrm>
          <a:prstGeom prst="rect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P0wned / Hacked / Compromised?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answer is probably “yes” in most cases</a:t>
            </a:r>
          </a:p>
          <a:p>
            <a:pPr lvl="1"/>
            <a:r>
              <a:rPr lang="en-US" dirty="0" smtClean="0"/>
              <a:t>Persistently? </a:t>
            </a:r>
          </a:p>
          <a:p>
            <a:pPr lvl="1"/>
            <a:r>
              <a:rPr lang="en-US" dirty="0" smtClean="0"/>
              <a:t>Frequently compromised?</a:t>
            </a:r>
          </a:p>
          <a:p>
            <a:pPr lvl="2"/>
            <a:r>
              <a:rPr lang="en-US" dirty="0" smtClean="0"/>
              <a:t>Defense team always in Incident Response mode?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does penetration testing help?</a:t>
            </a:r>
          </a:p>
          <a:p>
            <a:pPr lvl="1"/>
            <a:r>
              <a:rPr lang="en-US" dirty="0" smtClean="0"/>
              <a:t>Illuminates what we already knew or suspected</a:t>
            </a:r>
          </a:p>
          <a:p>
            <a:r>
              <a:rPr lang="en-US" dirty="0" smtClean="0"/>
              <a:t>Is there another way?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6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1" y="274638"/>
            <a:ext cx="8784086" cy="5736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681111" y="3189111"/>
            <a:ext cx="1928519" cy="573851"/>
          </a:xfrm>
          <a:prstGeom prst="rect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7" y="121779"/>
            <a:ext cx="8946586" cy="6143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257778" y="4111037"/>
            <a:ext cx="1928519" cy="912519"/>
          </a:xfrm>
          <a:prstGeom prst="rect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732"/>
          </a:xfrm>
        </p:spPr>
        <p:txBody>
          <a:bodyPr/>
          <a:lstStyle/>
          <a:p>
            <a:r>
              <a:rPr lang="en-US" dirty="0" err="1" smtClean="0"/>
              <a:t>SysInternals</a:t>
            </a:r>
            <a:r>
              <a:rPr lang="en-US" dirty="0" smtClean="0"/>
              <a:t> “SYSMON”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7" r="-24887"/>
          <a:stretch>
            <a:fillRect/>
          </a:stretch>
        </p:blipFill>
        <p:spPr bwMode="auto">
          <a:xfrm>
            <a:off x="-1170282" y="978369"/>
            <a:ext cx="11443171" cy="5794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52592" y="3537185"/>
            <a:ext cx="7620001" cy="846667"/>
          </a:xfrm>
          <a:prstGeom prst="rect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your logs!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event ID’s of interest</a:t>
            </a:r>
          </a:p>
          <a:p>
            <a:pPr lvl="1"/>
            <a:r>
              <a:rPr lang="en-US" dirty="0" smtClean="0"/>
              <a:t>4624, 4625, 4776, 7035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smtClean="0"/>
              <a:t>provides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$cred = Get-Credential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$events = Get-</a:t>
            </a:r>
            <a:r>
              <a:rPr lang="en-US" sz="2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WinEvent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–Credential $cred `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–</a:t>
            </a:r>
            <a:r>
              <a:rPr lang="en-US" sz="2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LogName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“Security”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$events | Group-Object –Property Id –</a:t>
            </a:r>
            <a:r>
              <a:rPr lang="en-US" sz="2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NoElement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 `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| Sort-Object –property Count –descending</a:t>
            </a:r>
          </a:p>
          <a:p>
            <a:pPr marL="0" indent="0">
              <a:buNone/>
            </a:pPr>
            <a:endParaRPr lang="en-US" sz="2000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961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workstation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software is installed across the domain?</a:t>
            </a:r>
          </a:p>
          <a:p>
            <a:pPr lvl="1"/>
            <a:r>
              <a:rPr lang="en-US" dirty="0" smtClean="0"/>
              <a:t>Do all workstations adhere to a single baseline?</a:t>
            </a:r>
          </a:p>
          <a:p>
            <a:pPr lvl="1"/>
            <a:r>
              <a:rPr lang="en-US" dirty="0" smtClean="0"/>
              <a:t>If not, why?</a:t>
            </a:r>
          </a:p>
          <a:p>
            <a:r>
              <a:rPr lang="en-US" dirty="0" smtClean="0"/>
              <a:t>What are the “Run”, and “</a:t>
            </a:r>
            <a:r>
              <a:rPr lang="en-US" dirty="0" err="1" smtClean="0"/>
              <a:t>RunOnce</a:t>
            </a:r>
            <a:r>
              <a:rPr lang="en-US" dirty="0" smtClean="0"/>
              <a:t>” registry keys across the domain?</a:t>
            </a:r>
          </a:p>
          <a:p>
            <a:pPr lvl="1"/>
            <a:r>
              <a:rPr lang="en-US" dirty="0" smtClean="0"/>
              <a:t>Count strings by frequency and sort</a:t>
            </a:r>
          </a:p>
          <a:p>
            <a:pPr lvl="1"/>
            <a:r>
              <a:rPr lang="en-US" dirty="0" smtClean="0"/>
              <a:t>Look for low frequency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5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get a list of all workstations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" y="16002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err="1" smtClean="0">
                <a:latin typeface="Calibri"/>
                <a:cs typeface="Calibri"/>
              </a:rPr>
              <a:t>Powershell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- Lets query LDAP for “computer” objects:</a:t>
            </a:r>
          </a:p>
          <a:p>
            <a:pPr marL="0" indent="0">
              <a:buNone/>
            </a:pPr>
            <a:endParaRPr lang="en-US" sz="2000" dirty="0"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$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DirSearcher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 = New-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Object ` </a:t>
            </a:r>
            <a:r>
              <a:rPr lang="en-US" sz="2000" dirty="0" err="1" smtClean="0">
                <a:solidFill>
                  <a:srgbClr val="EBF1DE"/>
                </a:solidFill>
                <a:latin typeface="Courier New"/>
              </a:rPr>
              <a:t>System.DirectoryServices.DirectorySearcher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([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adsi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]’’)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$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DirSearcher.Filter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= ‘(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objectClass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=Computer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)’</a:t>
            </a:r>
            <a:br>
              <a:rPr lang="en-US" sz="2000" dirty="0" smtClean="0">
                <a:solidFill>
                  <a:srgbClr val="EBF1DE"/>
                </a:solidFill>
                <a:latin typeface="Courier New"/>
              </a:rPr>
            </a:b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$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DirSearcher.FindAll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().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GetEnumerator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(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) `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	| 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ForEach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-Object { $_.</a:t>
            </a:r>
            <a:r>
              <a:rPr lang="en-US" sz="2000" dirty="0" err="1">
                <a:solidFill>
                  <a:srgbClr val="EBF1DE"/>
                </a:solidFill>
                <a:latin typeface="Courier New"/>
              </a:rPr>
              <a:t>Properties.name</a:t>
            </a:r>
            <a:r>
              <a:rPr lang="en-US" sz="2000" dirty="0">
                <a:solidFill>
                  <a:srgbClr val="EBF1DE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EBF1DE"/>
              </a:solidFill>
              <a:latin typeface="Courier New"/>
            </a:endParaRP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If you have RSAT then,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Get-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ADComputer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-Filter ‘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ObjectClass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-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eq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“Computer”’ | select -expand 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DNSHostName</a:t>
            </a:r>
            <a:endParaRPr lang="en-US" sz="2000" dirty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EBF1DE"/>
              </a:solidFill>
              <a:latin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519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“Run” and “RunOnce”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Below example using WinRM</a:t>
            </a:r>
          </a:p>
          <a:p>
            <a:pPr marL="0" indent="0">
              <a:buNone/>
            </a:pPr>
            <a:endParaRPr lang="en-US" sz="2000" dirty="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  <a:t>$cred = Get-Credential</a:t>
            </a:r>
            <a:b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</a:br>
            <a: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  <a:t/>
            </a:r>
            <a:b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</a:br>
            <a: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  <a:t>Invoke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-Command -Credential $cred -ComputerName 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myhostname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-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ScriptBlock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{Get-Item HKLM:\Software\Microsoft\Windows\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CurrentVersion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\Run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</a:br>
            <a: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  <a:t>Invoke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-Command -Credential $cred -ComputerName 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myhostname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-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ScriptBlock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 {Get-Item HKLM:\Software\Microsoft\Windows\</a:t>
            </a:r>
            <a:r>
              <a:rPr lang="en-US" sz="2000" dirty="0" err="1">
                <a:solidFill>
                  <a:srgbClr val="EBF1DE"/>
                </a:solidFill>
                <a:latin typeface="Courier New"/>
                <a:cs typeface="Courier New"/>
              </a:rPr>
              <a:t>CurrentVersion</a:t>
            </a:r>
            <a:r>
              <a:rPr lang="en-US" sz="2000" dirty="0">
                <a:solidFill>
                  <a:srgbClr val="EBF1DE"/>
                </a:solidFill>
                <a:latin typeface="Courier New"/>
                <a:cs typeface="Courier New"/>
              </a:rPr>
              <a:t>\</a:t>
            </a:r>
            <a:r>
              <a:rPr lang="en-US" sz="2000" dirty="0" err="1" smtClean="0">
                <a:solidFill>
                  <a:srgbClr val="EBF1DE"/>
                </a:solidFill>
                <a:latin typeface="Courier New"/>
                <a:cs typeface="Courier New"/>
              </a:rPr>
              <a:t>RunOnce</a:t>
            </a:r>
            <a:r>
              <a:rPr lang="en-US" sz="2000" dirty="0" smtClean="0">
                <a:solidFill>
                  <a:srgbClr val="EBF1DE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8EB4E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8EB4E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610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“Run” key using </a:t>
            </a:r>
            <a:r>
              <a:rPr lang="en-US" dirty="0" smtClean="0"/>
              <a:t>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18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$HKLM = 2147483650</a:t>
            </a:r>
            <a:endParaRPr lang="en-US" sz="1800" dirty="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reg_run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 = "Software\Microsoft\Windows\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CurrentVersion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\Run"</a:t>
            </a:r>
            <a:endParaRPr lang="en-US" sz="1800" dirty="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$registry 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= Get-WmiObject StdRegProv 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-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Namespace Root/Default 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-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Credential $cred `</a:t>
            </a:r>
            <a:endParaRPr lang="en-US" sz="1800" dirty="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-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ComputerName $Target 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–List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enum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 = $registry.EnumValues($HKLM, 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reg_run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BF1DE"/>
                </a:solidFill>
                <a:latin typeface="Courier New"/>
                <a:cs typeface="Courier New"/>
              </a:rPr>
              <a:t>ForEach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($key in 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enum.sNames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) 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	$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value = ($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registry.GetStringValue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($HKLM, 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reg_run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, $key)).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sValue</a:t>
            </a:r>
            <a:endParaRPr lang="en-US" sz="1800" dirty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      Write-Output "  [+] $</a:t>
            </a:r>
            <a:r>
              <a:rPr lang="en-US" sz="1800" dirty="0" err="1">
                <a:solidFill>
                  <a:srgbClr val="EBF1DE"/>
                </a:solidFill>
                <a:latin typeface="Courier New"/>
                <a:cs typeface="Courier New"/>
              </a:rPr>
              <a:t>reg_run</a:t>
            </a:r>
            <a:r>
              <a:rPr lang="en-US" sz="1800" dirty="0">
                <a:solidFill>
                  <a:srgbClr val="EBF1DE"/>
                </a:solidFill>
                <a:latin typeface="Courier New"/>
                <a:cs typeface="Courier New"/>
              </a:rPr>
              <a:t> : $key = $</a:t>
            </a: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value”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BF1DE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EBF1DE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888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installed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Invoke-Command</a:t>
            </a:r>
            <a:b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  -Credential $cred `</a:t>
            </a:r>
            <a:b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  -ComputerName </a:t>
            </a:r>
            <a:r>
              <a:rPr lang="en-US" sz="2400" dirty="0" err="1" smtClean="0">
                <a:solidFill>
                  <a:srgbClr val="EBF1DE"/>
                </a:solidFill>
                <a:latin typeface="Courier New"/>
                <a:cs typeface="Courier New"/>
              </a:rPr>
              <a:t>myhostname</a:t>
            </a: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 `</a:t>
            </a:r>
            <a:r>
              <a:rPr lang="en-US" sz="2400" dirty="0">
                <a:solidFill>
                  <a:srgbClr val="EBF1DE"/>
                </a:solidFill>
                <a:latin typeface="Courier New"/>
                <a:cs typeface="Courier New"/>
              </a:rPr>
              <a:t/>
            </a:r>
            <a:br>
              <a:rPr lang="en-US" sz="2400" dirty="0">
                <a:solidFill>
                  <a:srgbClr val="EBF1DE"/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  -</a:t>
            </a:r>
            <a:r>
              <a:rPr lang="en-US" sz="2400" dirty="0" err="1" smtClean="0">
                <a:solidFill>
                  <a:srgbClr val="EBF1DE"/>
                </a:solidFill>
                <a:latin typeface="Courier New"/>
                <a:cs typeface="Courier New"/>
              </a:rPr>
              <a:t>ScriptBlock</a:t>
            </a: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 `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{Get-</a:t>
            </a:r>
            <a:r>
              <a:rPr lang="en-US" sz="2400" dirty="0" err="1" smtClean="0">
                <a:solidFill>
                  <a:srgbClr val="EBF1DE"/>
                </a:solidFill>
                <a:latin typeface="Courier New"/>
                <a:cs typeface="Courier New"/>
              </a:rPr>
              <a:t>ItemProperty</a:t>
            </a: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 HKLM:\Software\Microsoft\Windows\Uninstall\</a:t>
            </a:r>
            <a:r>
              <a:rPr lang="en-US" sz="2400" smtClean="0">
                <a:solidFill>
                  <a:srgbClr val="EBF1DE"/>
                </a:solidFill>
                <a:latin typeface="Courier New"/>
                <a:cs typeface="Courier New"/>
              </a:rPr>
              <a:t>* `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EBF1DE"/>
                </a:solidFill>
                <a:latin typeface="Courier New"/>
                <a:cs typeface="Courier New"/>
              </a:rPr>
              <a:t>	| </a:t>
            </a: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Select </a:t>
            </a:r>
            <a:r>
              <a:rPr lang="en-US" sz="2400" dirty="0" err="1" smtClean="0">
                <a:solidFill>
                  <a:srgbClr val="EBF1DE"/>
                </a:solidFill>
                <a:latin typeface="Courier New"/>
                <a:cs typeface="Courier New"/>
              </a:rPr>
              <a:t>displayname</a:t>
            </a:r>
            <a:r>
              <a:rPr lang="en-US" sz="2400" smtClean="0">
                <a:solidFill>
                  <a:srgbClr val="EBF1DE"/>
                </a:solidFill>
                <a:latin typeface="Courier New"/>
                <a:cs typeface="Courier New"/>
              </a:rPr>
              <a:t>, `</a:t>
            </a:r>
          </a:p>
          <a:p>
            <a:pPr marL="0" indent="0">
              <a:buNone/>
            </a:pPr>
            <a:r>
              <a:rPr lang="en-US" sz="2400">
                <a:solidFill>
                  <a:srgbClr val="EBF1DE"/>
                </a:solidFill>
                <a:latin typeface="Courier New"/>
                <a:cs typeface="Courier New"/>
              </a:rPr>
              <a:t>	</a:t>
            </a:r>
            <a:r>
              <a:rPr lang="en-US" sz="2400" smtClean="0">
                <a:solidFill>
                  <a:srgbClr val="EBF1DE"/>
                </a:solidFill>
                <a:latin typeface="Courier New"/>
                <a:cs typeface="Courier New"/>
              </a:rPr>
              <a:t>		publisher, installdate</a:t>
            </a:r>
            <a:r>
              <a:rPr lang="en-US" sz="2400" dirty="0" smtClean="0">
                <a:solidFill>
                  <a:srgbClr val="EBF1DE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EBF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6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Installed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Total up all of the installed packages by workstation</a:t>
            </a:r>
          </a:p>
          <a:p>
            <a:r>
              <a:rPr lang="en-US" smtClean="0"/>
              <a:t>Are then any unusual installed software packages?</a:t>
            </a:r>
          </a:p>
          <a:p>
            <a:pPr lvl="1"/>
            <a:r>
              <a:rPr lang="en-US" smtClean="0"/>
              <a:t>Unusual software publishers?</a:t>
            </a:r>
          </a:p>
          <a:p>
            <a:pPr lvl="1"/>
            <a:r>
              <a:rPr lang="en-US" smtClean="0"/>
              <a:t>Unusual version strings?</a:t>
            </a:r>
          </a:p>
          <a:p>
            <a:pPr lvl="1"/>
            <a:r>
              <a:rPr lang="en-US" smtClean="0"/>
              <a:t>Unusual vendor / install location?</a:t>
            </a:r>
          </a:p>
          <a:p>
            <a:pPr lvl="1"/>
            <a:r>
              <a:rPr lang="en-US" smtClean="0"/>
              <a:t>Can you account for variance?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that the compromise has already </a:t>
            </a:r>
            <a:r>
              <a:rPr lang="en-US" smtClean="0"/>
              <a:t>occurred.</a:t>
            </a:r>
          </a:p>
          <a:p>
            <a:pPr lvl="1"/>
            <a:r>
              <a:rPr lang="en-US" smtClean="0"/>
              <a:t>Lets go hunting for evidence of compromise</a:t>
            </a:r>
            <a:br>
              <a:rPr lang="en-US" smtClean="0"/>
            </a:br>
            <a:endParaRPr lang="en-US" dirty="0" smtClean="0"/>
          </a:p>
          <a:p>
            <a:r>
              <a:rPr lang="en-US" smtClean="0"/>
              <a:t>What </a:t>
            </a:r>
            <a:r>
              <a:rPr lang="en-US" dirty="0" smtClean="0"/>
              <a:t>are we looking for?</a:t>
            </a:r>
          </a:p>
          <a:p>
            <a:pPr lvl="1"/>
            <a:r>
              <a:rPr lang="en-US" dirty="0" smtClean="0"/>
              <a:t>Artifacts of compromise activity</a:t>
            </a:r>
          </a:p>
          <a:p>
            <a:pPr lvl="1"/>
            <a:r>
              <a:rPr lang="en-US" dirty="0" smtClean="0"/>
              <a:t>Deviations from baseline</a:t>
            </a:r>
          </a:p>
          <a:p>
            <a:pPr lvl="1"/>
            <a:r>
              <a:rPr lang="en-US" dirty="0" smtClean="0"/>
              <a:t>Telltale patterns of network activity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Retrieve certificate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82" y="1238615"/>
            <a:ext cx="8229600" cy="5146458"/>
          </a:xfrm>
        </p:spPr>
        <p:txBody>
          <a:bodyPr/>
          <a:lstStyle/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$command =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(”</a:t>
            </a:r>
            <a:endParaRPr lang="en-US" sz="140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  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try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{ mkdir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'//localhost/admin$/Temp/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certstorage’ } catch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{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}</a:t>
            </a:r>
            <a:b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</a:br>
            <a:endParaRPr lang="en-US" sz="140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  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Get-ChildItem -Path cert: -Recurse -CodeSigningCert |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    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Where-Object { `$_.GetType().Name -eq 'X509Certificate2' }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| %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{   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        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[System.IO.file]::WriteAllBytes(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        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'//localhost/admin$/temp/certstorage/' + `$_.Thumbprint + '.cer',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         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(`$_.Export('CERT', 'secret')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))}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")</a:t>
            </a:r>
            <a:b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</a:br>
            <a:endParaRPr lang="en-US" sz="140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 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$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bytes = [System.Text.Encoding]::Unicode.GetBytes($command)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  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$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encoded = [Convert]::ToBase64String</a:t>
            </a: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($bytes)</a:t>
            </a:r>
          </a:p>
          <a:p>
            <a:pPr marL="0" indent="0">
              <a:buNone/>
            </a:pPr>
            <a:endParaRPr lang="en-US" sz="1400" smtClean="0">
              <a:solidFill>
                <a:srgbClr val="EBF1D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EBF1DE"/>
                </a:solidFill>
                <a:latin typeface="Courier New"/>
                <a:cs typeface="Courier New"/>
              </a:rPr>
              <a:t>$</a:t>
            </a: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wmic = Invoke-WmiMethod -Credential $cred `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     -ComputerName $Target `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     -Class Win32_Process `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     -Name Create `</a:t>
            </a:r>
          </a:p>
          <a:p>
            <a:pPr marL="0" indent="0">
              <a:buNone/>
            </a:pPr>
            <a:r>
              <a:rPr lang="en-US" sz="1400">
                <a:solidFill>
                  <a:srgbClr val="EBF1DE"/>
                </a:solidFill>
                <a:latin typeface="Courier New"/>
                <a:cs typeface="Courier New"/>
              </a:rPr>
              <a:t>      -ArgumentList "powershell -Exec bypass -EncodedCommand $encoded"</a:t>
            </a:r>
            <a:endParaRPr lang="en-US" sz="1400" dirty="0" smtClean="0">
              <a:solidFill>
                <a:srgbClr val="EBF1DE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184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 for certificate store variance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Total the number of code signing certificates</a:t>
            </a:r>
          </a:p>
          <a:p>
            <a:r>
              <a:rPr lang="en-US" sz="2800" smtClean="0"/>
              <a:t>Sub-totals on:</a:t>
            </a:r>
          </a:p>
          <a:p>
            <a:pPr lvl="1"/>
            <a:r>
              <a:rPr lang="en-US" sz="2400" smtClean="0"/>
              <a:t>Publisher, Publisher URL, Timestamps</a:t>
            </a:r>
          </a:p>
          <a:p>
            <a:r>
              <a:rPr lang="en-US" sz="2800" smtClean="0"/>
              <a:t>Are there workstations with statistical variance in the number and type of code signing certs?</a:t>
            </a:r>
          </a:p>
          <a:p>
            <a:pPr lvl="1"/>
            <a:r>
              <a:rPr lang="en-US" sz="2400" smtClean="0"/>
              <a:t>Is the lifetime signing flag set?  Is the timestamping valid?</a:t>
            </a:r>
          </a:p>
          <a:p>
            <a:pPr lvl="1"/>
            <a:r>
              <a:rPr lang="en-US" sz="2400" smtClean="0"/>
              <a:t>Can the certificate be verified?</a:t>
            </a:r>
          </a:p>
          <a:p>
            <a:pPr lvl="1"/>
            <a:r>
              <a:rPr lang="en-US" sz="2400" smtClean="0"/>
              <a:t>Whats is the revocation status?</a:t>
            </a:r>
          </a:p>
          <a:p>
            <a:pPr lvl="2"/>
            <a:r>
              <a:rPr lang="en-US" sz="2000" smtClean="0"/>
              <a:t>Check using CRL, and OCSP</a:t>
            </a:r>
            <a:endParaRPr lang="en-US" sz="2000"/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3296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#end_of_slides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Parting thought:</a:t>
            </a:r>
          </a:p>
          <a:p>
            <a:pPr lvl="1"/>
            <a:r>
              <a:rPr lang="en-US" smtClean="0"/>
              <a:t>We are looking for “odd”, no necessarily “evil”.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Credit and thanks to:</a:t>
            </a:r>
          </a:p>
          <a:p>
            <a:pPr lvl="1"/>
            <a:r>
              <a:rPr lang="en-US" smtClean="0"/>
              <a:t>Seth Misenar</a:t>
            </a:r>
          </a:p>
          <a:p>
            <a:pPr lvl="1"/>
            <a:r>
              <a:rPr lang="en-US" smtClean="0"/>
              <a:t>Dr. Eric Cole</a:t>
            </a:r>
          </a:p>
          <a:p>
            <a:pPr lvl="1"/>
            <a:r>
              <a:rPr lang="en-US" smtClean="0"/>
              <a:t>Eric Conrad</a:t>
            </a:r>
          </a:p>
          <a:p>
            <a:pPr lvl="1"/>
            <a:r>
              <a:rPr lang="en-US" smtClean="0"/>
              <a:t>John Strand</a:t>
            </a:r>
          </a:p>
          <a:p>
            <a:pPr lvl="1"/>
            <a:r>
              <a:rPr lang="en-US" smtClean="0"/>
              <a:t>Black Hills Information Security Employees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overall state and behavior of the environment</a:t>
            </a:r>
          </a:p>
          <a:p>
            <a:pPr lvl="1"/>
            <a:r>
              <a:rPr lang="en-US" dirty="0" smtClean="0"/>
              <a:t>Indicators of command and control channels</a:t>
            </a:r>
          </a:p>
          <a:p>
            <a:pPr lvl="1"/>
            <a:r>
              <a:rPr lang="en-US" dirty="0" smtClean="0"/>
              <a:t>Indicators of escalation</a:t>
            </a:r>
          </a:p>
          <a:p>
            <a:pPr lvl="1"/>
            <a:r>
              <a:rPr lang="en-US" dirty="0" smtClean="0"/>
              <a:t>Indicators of pivoting activity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“normal” state and behavior versus “odd” / “abnormal”?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and Control (C2)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first beachhead is established, an attacker is interested in:</a:t>
            </a:r>
          </a:p>
          <a:p>
            <a:pPr lvl="1"/>
            <a:r>
              <a:rPr lang="en-US" dirty="0" smtClean="0"/>
              <a:t>Establishing persistent, and reliable C2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Expanding access deeper into the environment</a:t>
            </a:r>
          </a:p>
          <a:p>
            <a:pPr lvl="2"/>
            <a:r>
              <a:rPr lang="en-US" dirty="0" smtClean="0"/>
              <a:t>Pivoting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Can we detect C2 activity?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36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09" r="-8409"/>
          <a:stretch>
            <a:fillRect/>
          </a:stretch>
        </p:blipFill>
        <p:spPr>
          <a:xfrm>
            <a:off x="457200" y="112982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08362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C2: Intranet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778"/>
            <a:ext cx="8229600" cy="4884385"/>
          </a:xfrm>
        </p:spPr>
        <p:txBody>
          <a:bodyPr/>
          <a:lstStyle/>
          <a:p>
            <a:r>
              <a:rPr lang="en-US" sz="2800" dirty="0" smtClean="0"/>
              <a:t>Split DNS is a common architecture today</a:t>
            </a:r>
          </a:p>
          <a:p>
            <a:r>
              <a:rPr lang="en-US" sz="2800" smtClean="0"/>
              <a:t>Examine the </a:t>
            </a:r>
            <a:r>
              <a:rPr lang="en-US" sz="2800" dirty="0" smtClean="0"/>
              <a:t>DNS cache on the internal network</a:t>
            </a:r>
          </a:p>
          <a:p>
            <a:pPr lvl="1"/>
            <a:r>
              <a:rPr lang="en-US" sz="2400" dirty="0" smtClean="0"/>
              <a:t>Dump cache records:</a:t>
            </a:r>
          </a:p>
          <a:p>
            <a:pPr lvl="2"/>
            <a:r>
              <a:rPr lang="en-US" sz="2000" dirty="0" smtClean="0"/>
              <a:t>Bind9: </a:t>
            </a:r>
            <a:r>
              <a:rPr lang="en-US" sz="2000" dirty="0" smtClean="0">
                <a:latin typeface="Courier New"/>
                <a:cs typeface="Courier New"/>
              </a:rPr>
              <a:t>“</a:t>
            </a:r>
            <a:r>
              <a:rPr lang="en-US" sz="2000" dirty="0" err="1" smtClean="0">
                <a:latin typeface="Courier New"/>
                <a:cs typeface="Courier New"/>
              </a:rPr>
              <a:t>rndc</a:t>
            </a:r>
            <a:r>
              <a:rPr lang="en-US" sz="2000" dirty="0" smtClean="0">
                <a:latin typeface="Courier New"/>
                <a:cs typeface="Courier New"/>
              </a:rPr>
              <a:t> dump cache”</a:t>
            </a:r>
          </a:p>
          <a:p>
            <a:pPr lvl="2"/>
            <a:r>
              <a:rPr lang="en-US" sz="2000" dirty="0" smtClean="0"/>
              <a:t>Windows: </a:t>
            </a:r>
            <a:r>
              <a:rPr lang="en-US" sz="2000" dirty="0" smtClean="0">
                <a:latin typeface="Courier New"/>
                <a:cs typeface="Courier New"/>
              </a:rPr>
              <a:t>“</a:t>
            </a:r>
            <a:r>
              <a:rPr lang="en-US" sz="2000" dirty="0" err="1" smtClean="0">
                <a:latin typeface="Courier New"/>
                <a:cs typeface="Courier New"/>
              </a:rPr>
              <a:t>dnscmd</a:t>
            </a:r>
            <a:r>
              <a:rPr lang="en-US" sz="2000" dirty="0" smtClean="0">
                <a:latin typeface="Courier New"/>
                <a:cs typeface="Courier New"/>
              </a:rPr>
              <a:t> /</a:t>
            </a:r>
            <a:r>
              <a:rPr lang="en-US" sz="2000" dirty="0" err="1" smtClean="0">
                <a:latin typeface="Courier New"/>
                <a:cs typeface="Courier New"/>
              </a:rPr>
              <a:t>zoneprint</a:t>
            </a:r>
            <a:r>
              <a:rPr lang="en-US" sz="2000" dirty="0" smtClean="0">
                <a:latin typeface="Courier New"/>
                <a:cs typeface="Courier New"/>
              </a:rPr>
              <a:t> ..</a:t>
            </a:r>
            <a:r>
              <a:rPr lang="en-US" sz="2000" smtClean="0">
                <a:latin typeface="Courier New"/>
                <a:cs typeface="Courier New"/>
              </a:rPr>
              <a:t>cache”</a:t>
            </a:r>
            <a:br>
              <a:rPr lang="en-US" sz="2000" smtClean="0">
                <a:latin typeface="Courier New"/>
                <a:cs typeface="Courier New"/>
              </a:rPr>
            </a:b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800" smtClean="0">
                <a:latin typeface="Calibri body"/>
                <a:cs typeface="Calibri body"/>
              </a:rPr>
              <a:t>Perform independent lookups on records in cache.  Are they all valid? </a:t>
            </a:r>
          </a:p>
          <a:p>
            <a:r>
              <a:rPr lang="en-US" sz="2800" smtClean="0">
                <a:latin typeface="Calibri body"/>
                <a:cs typeface="Calibri body"/>
              </a:rPr>
              <a:t>Are </a:t>
            </a:r>
            <a:r>
              <a:rPr lang="en-US" sz="2800" dirty="0" smtClean="0">
                <a:latin typeface="Calibri body"/>
                <a:cs typeface="Calibri body"/>
              </a:rPr>
              <a:t>any of the records considered “bad domains”</a:t>
            </a:r>
          </a:p>
          <a:p>
            <a:pPr lvl="1"/>
            <a:r>
              <a:rPr lang="en-US" sz="2400" dirty="0" smtClean="0">
                <a:latin typeface="Calibri body"/>
                <a:cs typeface="Calibri body"/>
              </a:rPr>
              <a:t>https://</a:t>
            </a:r>
            <a:r>
              <a:rPr lang="en-US" sz="2400" dirty="0" err="1" smtClean="0">
                <a:latin typeface="Calibri body"/>
                <a:cs typeface="Calibri body"/>
              </a:rPr>
              <a:t>isc.sans.edu</a:t>
            </a:r>
            <a:r>
              <a:rPr lang="en-US" sz="2400" dirty="0" smtClean="0">
                <a:latin typeface="Calibri body"/>
                <a:cs typeface="Calibri body"/>
              </a:rPr>
              <a:t>/</a:t>
            </a:r>
            <a:r>
              <a:rPr lang="en-US" sz="2400" dirty="0" err="1" smtClean="0">
                <a:latin typeface="Calibri body"/>
                <a:cs typeface="Calibri body"/>
              </a:rPr>
              <a:t>suspicious_domains.html</a:t>
            </a:r>
            <a:endParaRPr lang="en-US" sz="2400" dirty="0" smtClean="0">
              <a:latin typeface="Calibri body"/>
              <a:cs typeface="Calibri body"/>
            </a:endParaRPr>
          </a:p>
          <a:p>
            <a:pPr lvl="1"/>
            <a:endParaRPr lang="en-US" dirty="0">
              <a:latin typeface="Calibri body"/>
              <a:cs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83333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C2: Query type/frequency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Vast majority of query types and responses are going to be “A”, and “CNAME” records.</a:t>
            </a:r>
          </a:p>
          <a:p>
            <a:r>
              <a:rPr lang="en-US" dirty="0" smtClean="0"/>
              <a:t>What if a specific device or devices are:</a:t>
            </a:r>
          </a:p>
          <a:p>
            <a:pPr lvl="1"/>
            <a:r>
              <a:rPr lang="en-US" dirty="0" smtClean="0"/>
              <a:t>Receiving 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dirty="0" err="1" smtClean="0"/>
              <a:t>NXDomain</a:t>
            </a:r>
            <a:r>
              <a:rPr lang="en-US" dirty="0" smtClean="0"/>
              <a:t> responses</a:t>
            </a:r>
          </a:p>
          <a:p>
            <a:pPr lvl="1"/>
            <a:r>
              <a:rPr lang="en-US" dirty="0" smtClean="0"/>
              <a:t>Producing </a:t>
            </a:r>
            <a:r>
              <a:rPr lang="en-US" i="1" dirty="0" smtClean="0"/>
              <a:t>many </a:t>
            </a:r>
            <a:r>
              <a:rPr lang="en-US" dirty="0" smtClean="0"/>
              <a:t>TXT queries</a:t>
            </a:r>
          </a:p>
          <a:p>
            <a:pPr lvl="1"/>
            <a:r>
              <a:rPr lang="en-US" dirty="0" smtClean="0"/>
              <a:t>Querying with a specific name pattern such as “</a:t>
            </a:r>
            <a:r>
              <a:rPr lang="en-US" dirty="0" err="1" smtClean="0"/>
              <a:t>dnscat.a.b.c.d.domain.tld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What if a specific device has a DNS query frequency that is above the network average.</a:t>
            </a:r>
          </a:p>
        </p:txBody>
      </p:sp>
    </p:spTree>
    <p:extLst>
      <p:ext uri="{BB962C8B-B14F-4D97-AF65-F5344CB8AC3E}">
        <p14:creationId xmlns:p14="http://schemas.microsoft.com/office/powerpoint/2010/main" val="331907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DNS query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3695" r="-63695"/>
          <a:stretch>
            <a:fillRect/>
          </a:stretch>
        </p:blipFill>
        <p:spPr>
          <a:xfrm>
            <a:off x="-323698" y="1417638"/>
            <a:ext cx="9405959" cy="5172915"/>
          </a:xfrm>
        </p:spPr>
      </p:pic>
    </p:spTree>
    <p:extLst>
      <p:ext uri="{BB962C8B-B14F-4D97-AF65-F5344CB8AC3E}">
        <p14:creationId xmlns:p14="http://schemas.microsoft.com/office/powerpoint/2010/main" val="194955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hills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blackhills-template2.pot</Template>
  <TotalTime>5475</TotalTime>
  <Words>972</Words>
  <Application>Microsoft Macintosh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blackhills-template2</vt:lpstr>
      <vt:lpstr>Are you already p0wned?</vt:lpstr>
      <vt:lpstr>P0wned / Hacked / Compromised?</vt:lpstr>
      <vt:lpstr>Compromise characteristics</vt:lpstr>
      <vt:lpstr>How?</vt:lpstr>
      <vt:lpstr>Command and Control (C2)</vt:lpstr>
      <vt:lpstr>PowerPoint Presentation</vt:lpstr>
      <vt:lpstr>DNS C2: Intranet Cache</vt:lpstr>
      <vt:lpstr>DNS C2: Query type/frequency</vt:lpstr>
      <vt:lpstr>Enable DNS query logging</vt:lpstr>
      <vt:lpstr>DNS C2: Analyze Logs</vt:lpstr>
      <vt:lpstr>HTTP C2: User-Agent</vt:lpstr>
      <vt:lpstr>C2: Firewall logs</vt:lpstr>
      <vt:lpstr>C2: Firewall log frequency analysis</vt:lpstr>
      <vt:lpstr>C2: DNS statistics</vt:lpstr>
      <vt:lpstr>C2: Firewall log FFT beaconing</vt:lpstr>
      <vt:lpstr>Pivoting activity</vt:lpstr>
      <vt:lpstr>Pivoting activity</vt:lpstr>
      <vt:lpstr>Pivoting activity and event logs</vt:lpstr>
      <vt:lpstr>What is logged remotely when using ‘psexec_psh’?</vt:lpstr>
      <vt:lpstr>PowerPoint Presentation</vt:lpstr>
      <vt:lpstr>PowerPoint Presentation</vt:lpstr>
      <vt:lpstr>SysInternals “SYSMON”</vt:lpstr>
      <vt:lpstr>Look at your logs!</vt:lpstr>
      <vt:lpstr>Looking for workstation variance</vt:lpstr>
      <vt:lpstr>First get a list of all workstations</vt:lpstr>
      <vt:lpstr>“Run” and “RunOnce” keys</vt:lpstr>
      <vt:lpstr>“Run” key using WMI</vt:lpstr>
      <vt:lpstr>List installed software</vt:lpstr>
      <vt:lpstr>Installed software</vt:lpstr>
      <vt:lpstr>Retrieve certificate store</vt:lpstr>
      <vt:lpstr>Look for certificate store variance</vt:lpstr>
      <vt:lpstr>#end_of_slides</vt:lpstr>
    </vt:vector>
  </TitlesOfParts>
  <Company>NWN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Thyer</dc:creator>
  <cp:lastModifiedBy>Jonathan Thyer</cp:lastModifiedBy>
  <cp:revision>46</cp:revision>
  <dcterms:created xsi:type="dcterms:W3CDTF">2014-09-11T02:18:38Z</dcterms:created>
  <dcterms:modified xsi:type="dcterms:W3CDTF">2014-10-15T21:21:14Z</dcterms:modified>
</cp:coreProperties>
</file>