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7"/>
  </p:notesMasterIdLst>
  <p:sldIdLst>
    <p:sldId id="256" r:id="rId2"/>
    <p:sldId id="257" r:id="rId3"/>
    <p:sldId id="266" r:id="rId4"/>
    <p:sldId id="258" r:id="rId5"/>
    <p:sldId id="259" r:id="rId6"/>
    <p:sldId id="278" r:id="rId7"/>
    <p:sldId id="264" r:id="rId8"/>
    <p:sldId id="265" r:id="rId9"/>
    <p:sldId id="281" r:id="rId10"/>
    <p:sldId id="267" r:id="rId11"/>
    <p:sldId id="261" r:id="rId12"/>
    <p:sldId id="268" r:id="rId13"/>
    <p:sldId id="269" r:id="rId14"/>
    <p:sldId id="270" r:id="rId15"/>
    <p:sldId id="279" r:id="rId16"/>
    <p:sldId id="272" r:id="rId17"/>
    <p:sldId id="275" r:id="rId18"/>
    <p:sldId id="277" r:id="rId19"/>
    <p:sldId id="262" r:id="rId20"/>
    <p:sldId id="271" r:id="rId21"/>
    <p:sldId id="273" r:id="rId22"/>
    <p:sldId id="280" r:id="rId23"/>
    <p:sldId id="263" r:id="rId24"/>
    <p:sldId id="274" r:id="rId25"/>
    <p:sldId id="276"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583" autoAdjust="0"/>
  </p:normalViewPr>
  <p:slideViewPr>
    <p:cSldViewPr snapToGrid="0">
      <p:cViewPr varScale="1">
        <p:scale>
          <a:sx n="58" d="100"/>
          <a:sy n="58" d="100"/>
        </p:scale>
        <p:origin x="96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30740;&#31350;&#29983;&#27605;&#19994;&#35770;&#25991;\masterPaper\rank-resul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30740;&#31350;&#29983;&#27605;&#19994;&#35770;&#25991;\masterPaper\rank-resul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1"/>
          <c:order val="0"/>
          <c:tx>
            <c:strRef>
              <c:f>Sheet1!$F$19</c:f>
              <c:strCache>
                <c:ptCount val="1"/>
                <c:pt idx="0">
                  <c:v>rankSFE</c:v>
                </c:pt>
              </c:strCache>
            </c:strRef>
          </c:tx>
          <c:spPr>
            <a:solidFill>
              <a:schemeClr val="accent1">
                <a:shade val="76000"/>
              </a:schemeClr>
            </a:solidFill>
            <a:ln>
              <a:noFill/>
            </a:ln>
            <a:effectLst/>
          </c:spPr>
          <c:invertIfNegative val="0"/>
          <c:cat>
            <c:strLit>
              <c:ptCount val="2"/>
              <c:pt idx="0">
                <c:v>MAP</c:v>
              </c:pt>
              <c:pt idx="1">
                <c:v>MRR</c:v>
              </c:pt>
            </c:strLit>
          </c:cat>
          <c:val>
            <c:numRef>
              <c:f>Sheet1!$F$20:$F$21</c:f>
              <c:numCache>
                <c:formatCode>0.00%</c:formatCode>
                <c:ptCount val="2"/>
                <c:pt idx="0">
                  <c:v>0.4733</c:v>
                </c:pt>
                <c:pt idx="1">
                  <c:v>0.91949999999999998</c:v>
                </c:pt>
              </c:numCache>
            </c:numRef>
          </c:val>
        </c:ser>
        <c:ser>
          <c:idx val="2"/>
          <c:order val="1"/>
          <c:tx>
            <c:strRef>
              <c:f>Sheet1!$G$19</c:f>
              <c:strCache>
                <c:ptCount val="1"/>
                <c:pt idx="0">
                  <c:v>rankPRA</c:v>
                </c:pt>
              </c:strCache>
            </c:strRef>
          </c:tx>
          <c:spPr>
            <a:solidFill>
              <a:schemeClr val="accent1"/>
            </a:solidFill>
            <a:ln>
              <a:noFill/>
            </a:ln>
            <a:effectLst/>
          </c:spPr>
          <c:invertIfNegative val="0"/>
          <c:cat>
            <c:strLit>
              <c:ptCount val="2"/>
              <c:pt idx="0">
                <c:v>MAP</c:v>
              </c:pt>
              <c:pt idx="1">
                <c:v>MRR</c:v>
              </c:pt>
            </c:strLit>
          </c:cat>
          <c:val>
            <c:numRef>
              <c:f>Sheet1!$G$20:$G$21</c:f>
              <c:numCache>
                <c:formatCode>0.00%</c:formatCode>
                <c:ptCount val="2"/>
                <c:pt idx="0">
                  <c:v>0.46910000000000002</c:v>
                </c:pt>
                <c:pt idx="1">
                  <c:v>0.8962</c:v>
                </c:pt>
              </c:numCache>
            </c:numRef>
          </c:val>
        </c:ser>
        <c:ser>
          <c:idx val="3"/>
          <c:order val="2"/>
          <c:tx>
            <c:strRef>
              <c:f>Sheet1!$H$19</c:f>
              <c:strCache>
                <c:ptCount val="1"/>
                <c:pt idx="0">
                  <c:v>SFE</c:v>
                </c:pt>
              </c:strCache>
            </c:strRef>
          </c:tx>
          <c:spPr>
            <a:solidFill>
              <a:schemeClr val="accent1">
                <a:tint val="77000"/>
              </a:schemeClr>
            </a:solidFill>
            <a:ln>
              <a:noFill/>
            </a:ln>
            <a:effectLst/>
          </c:spPr>
          <c:invertIfNegative val="0"/>
          <c:cat>
            <c:strLit>
              <c:ptCount val="2"/>
              <c:pt idx="0">
                <c:v>MAP</c:v>
              </c:pt>
              <c:pt idx="1">
                <c:v>MRR</c:v>
              </c:pt>
            </c:strLit>
          </c:cat>
          <c:val>
            <c:numRef>
              <c:f>Sheet1!$H$20:$H$21</c:f>
              <c:numCache>
                <c:formatCode>0.00%</c:formatCode>
                <c:ptCount val="2"/>
                <c:pt idx="0">
                  <c:v>0.30830000000000002</c:v>
                </c:pt>
                <c:pt idx="1">
                  <c:v>0.90480000000000005</c:v>
                </c:pt>
              </c:numCache>
            </c:numRef>
          </c:val>
        </c:ser>
        <c:ser>
          <c:idx val="4"/>
          <c:order val="3"/>
          <c:tx>
            <c:strRef>
              <c:f>Sheet1!$I$19</c:f>
              <c:strCache>
                <c:ptCount val="1"/>
                <c:pt idx="0">
                  <c:v>PRA</c:v>
                </c:pt>
              </c:strCache>
            </c:strRef>
          </c:tx>
          <c:spPr>
            <a:solidFill>
              <a:schemeClr val="accent1">
                <a:tint val="54000"/>
              </a:schemeClr>
            </a:solidFill>
            <a:ln>
              <a:noFill/>
            </a:ln>
            <a:effectLst/>
          </c:spPr>
          <c:invertIfNegative val="0"/>
          <c:cat>
            <c:strLit>
              <c:ptCount val="2"/>
              <c:pt idx="0">
                <c:v>MAP</c:v>
              </c:pt>
              <c:pt idx="1">
                <c:v>MRR</c:v>
              </c:pt>
            </c:strLit>
          </c:cat>
          <c:val>
            <c:numRef>
              <c:f>Sheet1!$I$20:$I$21</c:f>
              <c:numCache>
                <c:formatCode>0.00%</c:formatCode>
                <c:ptCount val="2"/>
                <c:pt idx="0">
                  <c:v>0.31269999999999998</c:v>
                </c:pt>
                <c:pt idx="1">
                  <c:v>0.9214</c:v>
                </c:pt>
              </c:numCache>
            </c:numRef>
          </c:val>
        </c:ser>
        <c:dLbls>
          <c:showLegendKey val="0"/>
          <c:showVal val="0"/>
          <c:showCatName val="0"/>
          <c:showSerName val="0"/>
          <c:showPercent val="0"/>
          <c:showBubbleSize val="0"/>
        </c:dLbls>
        <c:gapWidth val="199"/>
        <c:axId val="233697840"/>
        <c:axId val="233698400"/>
      </c:barChart>
      <c:catAx>
        <c:axId val="233697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zh-CN"/>
          </a:p>
        </c:txPr>
        <c:crossAx val="233698400"/>
        <c:crosses val="autoZero"/>
        <c:auto val="1"/>
        <c:lblAlgn val="ctr"/>
        <c:lblOffset val="100"/>
        <c:noMultiLvlLbl val="0"/>
      </c:catAx>
      <c:valAx>
        <c:axId val="233698400"/>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33697840"/>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Sheet1!$B$19</c:f>
              <c:strCache>
                <c:ptCount val="1"/>
                <c:pt idx="0">
                  <c:v>rankSFE</c:v>
                </c:pt>
              </c:strCache>
            </c:strRef>
          </c:tx>
          <c:spPr>
            <a:solidFill>
              <a:schemeClr val="accent1">
                <a:shade val="58000"/>
              </a:schemeClr>
            </a:solidFill>
            <a:ln>
              <a:noFill/>
            </a:ln>
            <a:effectLst/>
          </c:spPr>
          <c:invertIfNegative val="0"/>
          <c:cat>
            <c:strRef>
              <c:f>Sheet1!$A$20:$A$21</c:f>
              <c:strCache>
                <c:ptCount val="2"/>
                <c:pt idx="0">
                  <c:v>MAP</c:v>
                </c:pt>
                <c:pt idx="1">
                  <c:v>MRR</c:v>
                </c:pt>
              </c:strCache>
            </c:strRef>
          </c:cat>
          <c:val>
            <c:numRef>
              <c:f>Sheet1!$B$20:$B$21</c:f>
              <c:numCache>
                <c:formatCode>0.00%</c:formatCode>
                <c:ptCount val="2"/>
                <c:pt idx="0">
                  <c:v>0.80679999999999996</c:v>
                </c:pt>
                <c:pt idx="1">
                  <c:v>1</c:v>
                </c:pt>
              </c:numCache>
            </c:numRef>
          </c:val>
        </c:ser>
        <c:ser>
          <c:idx val="1"/>
          <c:order val="1"/>
          <c:tx>
            <c:strRef>
              <c:f>Sheet1!$C$19</c:f>
              <c:strCache>
                <c:ptCount val="1"/>
                <c:pt idx="0">
                  <c:v>rankPRA</c:v>
                </c:pt>
              </c:strCache>
            </c:strRef>
          </c:tx>
          <c:spPr>
            <a:solidFill>
              <a:schemeClr val="accent1">
                <a:shade val="86000"/>
              </a:schemeClr>
            </a:solidFill>
            <a:ln>
              <a:noFill/>
            </a:ln>
            <a:effectLst/>
          </c:spPr>
          <c:invertIfNegative val="0"/>
          <c:cat>
            <c:strRef>
              <c:f>Sheet1!$A$20:$A$21</c:f>
              <c:strCache>
                <c:ptCount val="2"/>
                <c:pt idx="0">
                  <c:v>MAP</c:v>
                </c:pt>
                <c:pt idx="1">
                  <c:v>MRR</c:v>
                </c:pt>
              </c:strCache>
            </c:strRef>
          </c:cat>
          <c:val>
            <c:numRef>
              <c:f>Sheet1!$C$20:$C$21</c:f>
              <c:numCache>
                <c:formatCode>0.00%</c:formatCode>
                <c:ptCount val="2"/>
                <c:pt idx="0">
                  <c:v>0.80059999999999998</c:v>
                </c:pt>
                <c:pt idx="1">
                  <c:v>1</c:v>
                </c:pt>
              </c:numCache>
            </c:numRef>
          </c:val>
        </c:ser>
        <c:ser>
          <c:idx val="2"/>
          <c:order val="2"/>
          <c:tx>
            <c:strRef>
              <c:f>Sheet1!$D$19</c:f>
              <c:strCache>
                <c:ptCount val="1"/>
                <c:pt idx="0">
                  <c:v>SFE</c:v>
                </c:pt>
              </c:strCache>
            </c:strRef>
          </c:tx>
          <c:spPr>
            <a:solidFill>
              <a:schemeClr val="accent1">
                <a:tint val="86000"/>
              </a:schemeClr>
            </a:solidFill>
            <a:ln>
              <a:noFill/>
            </a:ln>
            <a:effectLst/>
          </c:spPr>
          <c:invertIfNegative val="0"/>
          <c:cat>
            <c:strRef>
              <c:f>Sheet1!$A$20:$A$21</c:f>
              <c:strCache>
                <c:ptCount val="2"/>
                <c:pt idx="0">
                  <c:v>MAP</c:v>
                </c:pt>
                <c:pt idx="1">
                  <c:v>MRR</c:v>
                </c:pt>
              </c:strCache>
            </c:strRef>
          </c:cat>
          <c:val>
            <c:numRef>
              <c:f>Sheet1!$D$20:$D$21</c:f>
              <c:numCache>
                <c:formatCode>0.00%</c:formatCode>
                <c:ptCount val="2"/>
                <c:pt idx="0">
                  <c:v>0.70309999999999995</c:v>
                </c:pt>
                <c:pt idx="1">
                  <c:v>0.97829999999999995</c:v>
                </c:pt>
              </c:numCache>
            </c:numRef>
          </c:val>
        </c:ser>
        <c:ser>
          <c:idx val="3"/>
          <c:order val="3"/>
          <c:tx>
            <c:strRef>
              <c:f>Sheet1!$E$19</c:f>
              <c:strCache>
                <c:ptCount val="1"/>
                <c:pt idx="0">
                  <c:v>PRA</c:v>
                </c:pt>
              </c:strCache>
            </c:strRef>
          </c:tx>
          <c:spPr>
            <a:solidFill>
              <a:schemeClr val="accent1">
                <a:tint val="58000"/>
              </a:schemeClr>
            </a:solidFill>
            <a:ln>
              <a:noFill/>
            </a:ln>
            <a:effectLst/>
          </c:spPr>
          <c:invertIfNegative val="0"/>
          <c:cat>
            <c:strRef>
              <c:f>Sheet1!$A$20:$A$21</c:f>
              <c:strCache>
                <c:ptCount val="2"/>
                <c:pt idx="0">
                  <c:v>MAP</c:v>
                </c:pt>
                <c:pt idx="1">
                  <c:v>MRR</c:v>
                </c:pt>
              </c:strCache>
            </c:strRef>
          </c:cat>
          <c:val>
            <c:numRef>
              <c:f>Sheet1!$E$20:$E$21</c:f>
              <c:numCache>
                <c:formatCode>0.00%</c:formatCode>
                <c:ptCount val="2"/>
                <c:pt idx="0">
                  <c:v>0.69350000000000001</c:v>
                </c:pt>
                <c:pt idx="1">
                  <c:v>0.97829999999999995</c:v>
                </c:pt>
              </c:numCache>
            </c:numRef>
          </c:val>
        </c:ser>
        <c:dLbls>
          <c:showLegendKey val="0"/>
          <c:showVal val="0"/>
          <c:showCatName val="0"/>
          <c:showSerName val="0"/>
          <c:showPercent val="0"/>
          <c:showBubbleSize val="0"/>
        </c:dLbls>
        <c:gapWidth val="199"/>
        <c:axId val="235064800"/>
        <c:axId val="235065360"/>
      </c:barChart>
      <c:catAx>
        <c:axId val="235064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zh-CN"/>
          </a:p>
        </c:txPr>
        <c:crossAx val="235065360"/>
        <c:crosses val="autoZero"/>
        <c:auto val="1"/>
        <c:lblAlgn val="ctr"/>
        <c:lblOffset val="100"/>
        <c:noMultiLvlLbl val="0"/>
      </c:catAx>
      <c:valAx>
        <c:axId val="235065360"/>
        <c:scaling>
          <c:orientation val="minMax"/>
          <c:max val="1"/>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35064800"/>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8F7F4-3FDC-4480-B743-12ADD59F4993}" type="datetimeFigureOut">
              <a:rPr lang="zh-CN" altLang="en-US" smtClean="0"/>
              <a:t>2018/5/30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83BD1-BB0A-48A3-A5CC-8DA165A9887E}" type="slidenum">
              <a:rPr lang="zh-CN" altLang="en-US" smtClean="0"/>
              <a:t>‹#›</a:t>
            </a:fld>
            <a:endParaRPr lang="zh-CN" altLang="en-US"/>
          </a:p>
        </p:txBody>
      </p:sp>
    </p:spTree>
    <p:extLst>
      <p:ext uri="{BB962C8B-B14F-4D97-AF65-F5344CB8AC3E}">
        <p14:creationId xmlns:p14="http://schemas.microsoft.com/office/powerpoint/2010/main" val="2458187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各位老师好，我的论文题目是基于关系路径的知识库补全算法研究，论文指导老师是王志春老师</a:t>
            </a:r>
            <a:endParaRPr lang="zh-CN" altLang="en-US" dirty="0"/>
          </a:p>
        </p:txBody>
      </p:sp>
      <p:sp>
        <p:nvSpPr>
          <p:cNvPr id="4" name="灯片编号占位符 3"/>
          <p:cNvSpPr>
            <a:spLocks noGrp="1"/>
          </p:cNvSpPr>
          <p:nvPr>
            <p:ph type="sldNum" sz="quarter" idx="10"/>
          </p:nvPr>
        </p:nvSpPr>
        <p:spPr/>
        <p:txBody>
          <a:bodyPr/>
          <a:lstStyle/>
          <a:p>
            <a:fld id="{FB383BD1-BB0A-48A3-A5CC-8DA165A9887E}" type="slidenum">
              <a:rPr lang="zh-CN" altLang="en-US" smtClean="0"/>
              <a:t>1</a:t>
            </a:fld>
            <a:endParaRPr lang="zh-CN" altLang="en-US"/>
          </a:p>
        </p:txBody>
      </p:sp>
    </p:spTree>
    <p:extLst>
      <p:ext uri="{BB962C8B-B14F-4D97-AF65-F5344CB8AC3E}">
        <p14:creationId xmlns:p14="http://schemas.microsoft.com/office/powerpoint/2010/main" val="134317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结合实体属性和关系路径的补全算法分为两步</a:t>
            </a:r>
            <a:r>
              <a:rPr lang="zh-CN" altLang="en-US" dirty="0" smtClean="0">
                <a:sym typeface="Wingdings" panose="05000000000000000000" pitchFamily="2" charset="2"/>
              </a:rPr>
              <a:t>（</a:t>
            </a:r>
            <a:r>
              <a:rPr lang="en-US" altLang="zh-CN" dirty="0" smtClean="0">
                <a:sym typeface="Wingdings" panose="05000000000000000000" pitchFamily="2" charset="2"/>
              </a:rPr>
              <a:t>1</a:t>
            </a:r>
            <a:r>
              <a:rPr lang="zh-CN" altLang="en-US" dirty="0" smtClean="0">
                <a:sym typeface="Wingdings" panose="05000000000000000000" pitchFamily="2" charset="2"/>
              </a:rPr>
              <a:t>）特征计算；对每个给定的关系</a:t>
            </a:r>
            <a:r>
              <a:rPr lang="en-US" altLang="zh-CN" dirty="0" smtClean="0">
                <a:sym typeface="Wingdings" panose="05000000000000000000" pitchFamily="2" charset="2"/>
              </a:rPr>
              <a:t>r</a:t>
            </a:r>
            <a:r>
              <a:rPr lang="zh-CN" altLang="en-US" dirty="0" smtClean="0">
                <a:sym typeface="Wingdings" panose="05000000000000000000" pitchFamily="2" charset="2"/>
              </a:rPr>
              <a:t>，计算这个关系下头尾实体对（</a:t>
            </a:r>
            <a:r>
              <a:rPr lang="en-US" altLang="zh-CN" dirty="0" err="1" smtClean="0">
                <a:sym typeface="Wingdings" panose="05000000000000000000" pitchFamily="2" charset="2"/>
              </a:rPr>
              <a:t>h,t</a:t>
            </a:r>
            <a:r>
              <a:rPr lang="zh-CN" altLang="en-US" dirty="0" smtClean="0">
                <a:sym typeface="Wingdings" panose="05000000000000000000" pitchFamily="2" charset="2"/>
              </a:rPr>
              <a:t>）关系路径特征和实体属性特征；（</a:t>
            </a:r>
            <a:r>
              <a:rPr lang="en-US" altLang="zh-CN" dirty="0" smtClean="0">
                <a:sym typeface="Wingdings" panose="05000000000000000000" pitchFamily="2" charset="2"/>
              </a:rPr>
              <a:t>2</a:t>
            </a:r>
            <a:r>
              <a:rPr lang="zh-CN" altLang="en-US" dirty="0" smtClean="0">
                <a:sym typeface="Wingdings" panose="05000000000000000000" pitchFamily="2" charset="2"/>
              </a:rPr>
              <a:t>）模型预测，对于计算获取的实体对特征向量</a:t>
            </a:r>
            <a:r>
              <a:rPr lang="zh-CN" altLang="en-US" baseline="0" dirty="0" smtClean="0">
                <a:sym typeface="Wingdings" panose="05000000000000000000" pitchFamily="2" charset="2"/>
              </a:rPr>
              <a:t> 构建预测模型判断在目标关系</a:t>
            </a:r>
            <a:r>
              <a:rPr lang="en-US" altLang="zh-CN" baseline="0" dirty="0" smtClean="0">
                <a:sym typeface="Wingdings" panose="05000000000000000000" pitchFamily="2" charset="2"/>
              </a:rPr>
              <a:t>r</a:t>
            </a:r>
            <a:r>
              <a:rPr lang="zh-CN" altLang="en-US" baseline="0" dirty="0" smtClean="0">
                <a:sym typeface="Wingdings" panose="05000000000000000000" pitchFamily="2" charset="2"/>
              </a:rPr>
              <a:t>下三元组（</a:t>
            </a:r>
            <a:r>
              <a:rPr lang="en-US" altLang="zh-CN" baseline="0" dirty="0" err="1" smtClean="0">
                <a:sym typeface="Wingdings" panose="05000000000000000000" pitchFamily="2" charset="2"/>
              </a:rPr>
              <a:t>h,r,t</a:t>
            </a:r>
            <a:r>
              <a:rPr lang="zh-CN" altLang="en-US" baseline="0" dirty="0" smtClean="0">
                <a:sym typeface="Wingdings" panose="05000000000000000000" pitchFamily="2" charset="2"/>
              </a:rPr>
              <a:t>）是否存在</a:t>
            </a:r>
            <a:endParaRPr lang="zh-CN" altLang="en-US" dirty="0"/>
          </a:p>
        </p:txBody>
      </p:sp>
      <p:sp>
        <p:nvSpPr>
          <p:cNvPr id="4" name="灯片编号占位符 3"/>
          <p:cNvSpPr>
            <a:spLocks noGrp="1"/>
          </p:cNvSpPr>
          <p:nvPr>
            <p:ph type="sldNum" sz="quarter" idx="10"/>
          </p:nvPr>
        </p:nvSpPr>
        <p:spPr/>
        <p:txBody>
          <a:bodyPr/>
          <a:lstStyle/>
          <a:p>
            <a:fld id="{FB383BD1-BB0A-48A3-A5CC-8DA165A9887E}" type="slidenum">
              <a:rPr lang="zh-CN" altLang="en-US" smtClean="0"/>
              <a:t>10</a:t>
            </a:fld>
            <a:endParaRPr lang="zh-CN" altLang="en-US"/>
          </a:p>
        </p:txBody>
      </p:sp>
    </p:spTree>
    <p:extLst>
      <p:ext uri="{BB962C8B-B14F-4D97-AF65-F5344CB8AC3E}">
        <p14:creationId xmlns:p14="http://schemas.microsoft.com/office/powerpoint/2010/main" val="3543760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特征计算分为两部分</a:t>
            </a:r>
            <a:r>
              <a:rPr lang="zh-CN" altLang="en-US" dirty="0" smtClean="0">
                <a:sym typeface="Wingdings" panose="05000000000000000000" pitchFamily="2" charset="2"/>
              </a:rPr>
              <a:t>（</a:t>
            </a:r>
            <a:r>
              <a:rPr lang="en-US" altLang="zh-CN" dirty="0" smtClean="0">
                <a:sym typeface="Wingdings" panose="05000000000000000000" pitchFamily="2" charset="2"/>
              </a:rPr>
              <a:t>1</a:t>
            </a:r>
            <a:r>
              <a:rPr lang="zh-CN" altLang="en-US" dirty="0" smtClean="0">
                <a:sym typeface="Wingdings" panose="05000000000000000000" pitchFamily="2" charset="2"/>
              </a:rPr>
              <a:t>）计算关系路径特征，基于随机游走算法，抽取目标关系</a:t>
            </a:r>
            <a:r>
              <a:rPr lang="en-US" altLang="zh-CN" dirty="0" smtClean="0">
                <a:sym typeface="Wingdings" panose="05000000000000000000" pitchFamily="2" charset="2"/>
              </a:rPr>
              <a:t>r</a:t>
            </a:r>
            <a:r>
              <a:rPr lang="zh-CN" altLang="en-US" dirty="0" smtClean="0">
                <a:sym typeface="Wingdings" panose="05000000000000000000" pitchFamily="2" charset="2"/>
              </a:rPr>
              <a:t>下存在的相关关系路径如图所示</a:t>
            </a:r>
            <a:endParaRPr lang="en-US" altLang="zh-CN" dirty="0" smtClean="0">
              <a:sym typeface="Wingdings" panose="05000000000000000000" pitchFamily="2" charset="2"/>
            </a:endParaRPr>
          </a:p>
          <a:p>
            <a:endParaRPr lang="en-US" altLang="zh-CN" dirty="0" smtClean="0">
              <a:sym typeface="Wingdings" panose="05000000000000000000" pitchFamily="2" charset="2"/>
            </a:endParaRPr>
          </a:p>
          <a:p>
            <a:r>
              <a:rPr lang="zh-CN" altLang="en-US" dirty="0" smtClean="0">
                <a:sym typeface="Wingdings" panose="05000000000000000000" pitchFamily="2" charset="2"/>
              </a:rPr>
              <a:t>将计算得到的关系路径类型作为特征，计算每个实体对在这些特征下是否存在这些路径类型获得关系路径特征向量</a:t>
            </a:r>
            <a:endParaRPr lang="zh-CN" altLang="en-US" dirty="0"/>
          </a:p>
        </p:txBody>
      </p:sp>
      <p:sp>
        <p:nvSpPr>
          <p:cNvPr id="4" name="灯片编号占位符 3"/>
          <p:cNvSpPr>
            <a:spLocks noGrp="1"/>
          </p:cNvSpPr>
          <p:nvPr>
            <p:ph type="sldNum" sz="quarter" idx="10"/>
          </p:nvPr>
        </p:nvSpPr>
        <p:spPr/>
        <p:txBody>
          <a:bodyPr/>
          <a:lstStyle/>
          <a:p>
            <a:fld id="{FB383BD1-BB0A-48A3-A5CC-8DA165A9887E}" type="slidenum">
              <a:rPr lang="zh-CN" altLang="en-US" smtClean="0"/>
              <a:t>11</a:t>
            </a:fld>
            <a:endParaRPr lang="zh-CN" altLang="en-US"/>
          </a:p>
        </p:txBody>
      </p:sp>
    </p:spTree>
    <p:extLst>
      <p:ext uri="{BB962C8B-B14F-4D97-AF65-F5344CB8AC3E}">
        <p14:creationId xmlns:p14="http://schemas.microsoft.com/office/powerpoint/2010/main" val="2383909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对于实体属性特征，枚举每个实体对存在的实体属性类型作为特征</a:t>
            </a:r>
            <a:endParaRPr lang="en-US" altLang="zh-CN" dirty="0" smtClean="0"/>
          </a:p>
          <a:p>
            <a:endParaRPr lang="en-US" altLang="zh-CN" dirty="0" smtClean="0"/>
          </a:p>
          <a:p>
            <a:r>
              <a:rPr lang="zh-CN" altLang="en-US" dirty="0" smtClean="0"/>
              <a:t>计算每个实体对的实体属性值，并通过特征工程进行特征归一化，计算这些头尾实体的实体属性特征值</a:t>
            </a:r>
            <a:endParaRPr lang="en-US" altLang="zh-CN" dirty="0" smtClean="0"/>
          </a:p>
          <a:p>
            <a:endParaRPr lang="en-US" altLang="zh-CN" dirty="0" smtClean="0"/>
          </a:p>
          <a:p>
            <a:r>
              <a:rPr lang="zh-CN" altLang="en-US" dirty="0" smtClean="0"/>
              <a:t>将实体属性特征和关系路径进行组合获取待预测的知识库补全特征矩阵，并使用逻辑回归进行分类模型预测</a:t>
            </a:r>
            <a:endParaRPr lang="zh-CN" altLang="en-US" dirty="0"/>
          </a:p>
        </p:txBody>
      </p:sp>
      <p:sp>
        <p:nvSpPr>
          <p:cNvPr id="4" name="灯片编号占位符 3"/>
          <p:cNvSpPr>
            <a:spLocks noGrp="1"/>
          </p:cNvSpPr>
          <p:nvPr>
            <p:ph type="sldNum" sz="quarter" idx="10"/>
          </p:nvPr>
        </p:nvSpPr>
        <p:spPr/>
        <p:txBody>
          <a:bodyPr/>
          <a:lstStyle/>
          <a:p>
            <a:fld id="{FB383BD1-BB0A-48A3-A5CC-8DA165A9887E}" type="slidenum">
              <a:rPr lang="zh-CN" altLang="en-US" smtClean="0"/>
              <a:t>12</a:t>
            </a:fld>
            <a:endParaRPr lang="zh-CN" altLang="en-US"/>
          </a:p>
        </p:txBody>
      </p:sp>
    </p:spTree>
    <p:extLst>
      <p:ext uri="{BB962C8B-B14F-4D97-AF65-F5344CB8AC3E}">
        <p14:creationId xmlns:p14="http://schemas.microsoft.com/office/powerpoint/2010/main" val="1919065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综合模型分析</a:t>
            </a:r>
            <a:endParaRPr lang="en-US" altLang="zh-CN" dirty="0" smtClean="0"/>
          </a:p>
          <a:p>
            <a:endParaRPr lang="en-US" altLang="zh-CN" dirty="0" smtClean="0"/>
          </a:p>
          <a:p>
            <a:r>
              <a:rPr lang="zh-CN" altLang="en-US" dirty="0" smtClean="0"/>
              <a:t>我们构建的模型（</a:t>
            </a:r>
            <a:r>
              <a:rPr lang="en-US" altLang="zh-CN" dirty="0" smtClean="0"/>
              <a:t>PRA-lit</a:t>
            </a:r>
            <a:r>
              <a:rPr lang="zh-CN" altLang="en-US" dirty="0" smtClean="0"/>
              <a:t>、</a:t>
            </a:r>
            <a:r>
              <a:rPr lang="en-US" altLang="zh-CN" dirty="0" smtClean="0"/>
              <a:t>SFE-lit</a:t>
            </a:r>
            <a:r>
              <a:rPr lang="zh-CN" altLang="en-US" dirty="0" smtClean="0"/>
              <a:t>）和传统的关系路径算法</a:t>
            </a:r>
            <a:r>
              <a:rPr lang="en-US" altLang="zh-CN" dirty="0" smtClean="0"/>
              <a:t>PRA</a:t>
            </a:r>
            <a:r>
              <a:rPr lang="zh-CN" altLang="en-US" dirty="0" smtClean="0"/>
              <a:t>、</a:t>
            </a:r>
            <a:r>
              <a:rPr lang="en-US" altLang="zh-CN" dirty="0" smtClean="0"/>
              <a:t>SFE</a:t>
            </a:r>
            <a:r>
              <a:rPr lang="zh-CN" altLang="en-US" dirty="0" smtClean="0"/>
              <a:t>进行对比，模型在排序性能分析上，无论是平均排序准确率、平均倒排秩序上都有有较大提升</a:t>
            </a:r>
            <a:endParaRPr lang="en-US" altLang="zh-CN" dirty="0" smtClean="0"/>
          </a:p>
          <a:p>
            <a:endParaRPr lang="en-US" altLang="zh-CN" dirty="0" smtClean="0"/>
          </a:p>
          <a:p>
            <a:r>
              <a:rPr lang="zh-CN" altLang="en-US" dirty="0" smtClean="0"/>
              <a:t>相比基于表示学习的方法，关系路径是一种精确的关系预测模型，在排序模型性能上有非常大的提升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B383BD1-BB0A-48A3-A5CC-8DA165A9887E}" type="slidenum">
              <a:rPr lang="zh-CN" altLang="en-US" smtClean="0"/>
              <a:t>13</a:t>
            </a:fld>
            <a:endParaRPr lang="zh-CN" altLang="en-US"/>
          </a:p>
        </p:txBody>
      </p:sp>
    </p:spTree>
    <p:extLst>
      <p:ext uri="{BB962C8B-B14F-4D97-AF65-F5344CB8AC3E}">
        <p14:creationId xmlns:p14="http://schemas.microsoft.com/office/powerpoint/2010/main" val="1526108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383BD1-BB0A-48A3-A5CC-8DA165A9887E}" type="slidenum">
              <a:rPr lang="zh-CN" altLang="en-US" smtClean="0"/>
              <a:t>14</a:t>
            </a:fld>
            <a:endParaRPr lang="zh-CN" altLang="en-US"/>
          </a:p>
        </p:txBody>
      </p:sp>
    </p:spTree>
    <p:extLst>
      <p:ext uri="{BB962C8B-B14F-4D97-AF65-F5344CB8AC3E}">
        <p14:creationId xmlns:p14="http://schemas.microsoft.com/office/powerpoint/2010/main" val="661787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当前的知识库基于打分模型进行知识库补全有很大不足。一是知识库中正负实体对比例差别很大，对于每个在知识库中实际存在的三元组正实例，可能有成千上万条不存在的三元组负实例相对应，如三元组&lt;北京师范大学，位于，中国&gt;这个三元组在知识库中实际存在，是一条正例</a:t>
            </a:r>
            <a:r>
              <a:rPr lang="zh-CN" altLang="en-US" sz="1200" kern="1200" dirty="0" smtClean="0">
                <a:solidFill>
                  <a:schemeClr val="tx1"/>
                </a:solidFill>
                <a:effectLst/>
                <a:latin typeface="+mn-lt"/>
                <a:ea typeface="+mn-ea"/>
                <a:cs typeface="+mn-cs"/>
              </a:rPr>
              <a:t>三元组</a:t>
            </a:r>
            <a:r>
              <a:rPr lang="zh-CN" altLang="zh-CN" sz="1200" kern="1200" dirty="0" smtClean="0">
                <a:solidFill>
                  <a:schemeClr val="tx1"/>
                </a:solidFill>
                <a:effectLst/>
                <a:latin typeface="+mn-lt"/>
                <a:ea typeface="+mn-ea"/>
                <a:cs typeface="+mn-cs"/>
              </a:rPr>
              <a:t>，而&lt;北京师范大学，位于，美国&gt;和&lt;北京师范大学，位于，日本&gt;等上百条负实例与之对应，如何解决正负实体对不匹配的问题很关键，正负实体对比例悬殊，关系预测中仅靠打分是不够的。二是相关的方法都是通过评价三元组得分高低来预测结果的，而并未考虑候选实体对的顺序对预测结果的影响，也不关注候选实体的秩序关系，而基于学习排序的算法可以解决候选实体的秩序关系。</a:t>
            </a:r>
            <a:endParaRPr lang="zh-CN" altLang="en-US" dirty="0"/>
          </a:p>
        </p:txBody>
      </p:sp>
      <p:sp>
        <p:nvSpPr>
          <p:cNvPr id="4" name="灯片编号占位符 3"/>
          <p:cNvSpPr>
            <a:spLocks noGrp="1"/>
          </p:cNvSpPr>
          <p:nvPr>
            <p:ph type="sldNum" sz="quarter" idx="10"/>
          </p:nvPr>
        </p:nvSpPr>
        <p:spPr/>
        <p:txBody>
          <a:bodyPr/>
          <a:lstStyle/>
          <a:p>
            <a:fld id="{FB383BD1-BB0A-48A3-A5CC-8DA165A9887E}" type="slidenum">
              <a:rPr lang="zh-CN" altLang="en-US" smtClean="0"/>
              <a:t>15</a:t>
            </a:fld>
            <a:endParaRPr lang="zh-CN" altLang="en-US"/>
          </a:p>
        </p:txBody>
      </p:sp>
    </p:spTree>
    <p:extLst>
      <p:ext uri="{BB962C8B-B14F-4D97-AF65-F5344CB8AC3E}">
        <p14:creationId xmlns:p14="http://schemas.microsoft.com/office/powerpoint/2010/main" val="688310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其中第一项中的</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sSub>
                          <m:sSubPr>
                            <m:ctrlPr>
                              <a:rPr lang="zh-CN" altLang="zh-CN" sz="1200" i="1" kern="1200">
                                <a:solidFill>
                                  <a:schemeClr val="tx1"/>
                                </a:solidFill>
                                <a:effectLst/>
                                <a:latin typeface="Cambria Math" panose="02040503050406030204" pitchFamily="18" charset="0"/>
                                <a:ea typeface="+mn-ea"/>
                                <a:cs typeface="+mn-cs"/>
                              </a:rPr>
                            </m:ctrlPr>
                          </m:sSubPr>
                          <m:e>
                            <m:r>
                              <a:rPr lang="el-GR" altLang="zh-CN" sz="1200" i="1" kern="1200">
                                <a:solidFill>
                                  <a:schemeClr val="tx1"/>
                                </a:solidFill>
                                <a:effectLst/>
                                <a:latin typeface="Cambria Math" panose="02040503050406030204" pitchFamily="18" charset="0"/>
                                <a:ea typeface="+mn-ea"/>
                                <a:cs typeface="+mn-cs"/>
                              </a:rPr>
                              <m:t>𝛼</m:t>
                            </m:r>
                          </m:e>
                          <m:sub>
                            <m:r>
                              <a:rPr lang="en-US" altLang="zh-CN" sz="1200" i="1" kern="1200">
                                <a:solidFill>
                                  <a:schemeClr val="tx1"/>
                                </a:solidFill>
                                <a:effectLst/>
                                <a:latin typeface="Cambria Math" panose="02040503050406030204" pitchFamily="18" charset="0"/>
                                <a:ea typeface="+mn-ea"/>
                                <a:cs typeface="+mn-cs"/>
                              </a:rPr>
                              <m:t>𝑖</m:t>
                            </m:r>
                          </m:sub>
                        </m:sSub>
                        <m:r>
                          <a:rPr lang="en-US" altLang="zh-CN" sz="1200" i="1" kern="1200">
                            <a:solidFill>
                              <a:schemeClr val="tx1"/>
                            </a:solidFill>
                            <a:effectLst/>
                            <a:latin typeface="Cambria Math" panose="02040503050406030204" pitchFamily="18" charset="0"/>
                            <a:ea typeface="+mn-ea"/>
                            <a:cs typeface="+mn-cs"/>
                          </a:rPr>
                          <m:t>𝜋</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𝑓</m:t>
                        </m:r>
                      </m:e>
                      <m:sub>
                        <m:r>
                          <a:rPr lang="en-US" altLang="zh-CN" sz="1200" i="1" kern="1200">
                            <a:solidFill>
                              <a:schemeClr val="tx1"/>
                            </a:solidFill>
                            <a:effectLst/>
                            <a:latin typeface="Cambria Math" panose="02040503050406030204" pitchFamily="18" charset="0"/>
                            <a:ea typeface="+mn-ea"/>
                            <a:cs typeface="+mn-cs"/>
                          </a:rPr>
                          <m:t>𝑖</m:t>
                        </m:r>
                      </m:sub>
                    </m:sSub>
                    <m:r>
                      <a:rPr lang="en-US" altLang="zh-CN" sz="1200" i="1" kern="1200">
                        <a:solidFill>
                          <a:schemeClr val="tx1"/>
                        </a:solidFill>
                        <a:effectLst/>
                        <a:latin typeface="Cambria Math" panose="02040503050406030204" pitchFamily="18" charset="0"/>
                        <a:ea typeface="+mn-ea"/>
                        <a:cs typeface="+mn-cs"/>
                      </a:rPr>
                      <m:t>)</m:t>
                    </m:r>
                  </m:oMath>
                </a14:m>
                <a:r>
                  <a:rPr lang="zh-CN" altLang="zh-CN" sz="1200" kern="1200" dirty="0">
                    <a:solidFill>
                      <a:schemeClr val="tx1"/>
                    </a:solidFill>
                    <a:effectLst/>
                    <a:latin typeface="+mn-lt"/>
                    <a:ea typeface="+mn-ea"/>
                    <a:cs typeface="+mn-cs"/>
                  </a:rPr>
                  <a:t>是描述树复杂度的函数，总共有</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个树进行模型训练。而第二项</a:t>
                </a:r>
                <a14:m>
                  <m:oMath xmlns:m="http://schemas.openxmlformats.org/officeDocument/2006/math">
                    <m:r>
                      <a:rPr lang="zh-CN" altLang="zh-CN" sz="1200" kern="1200">
                        <a:solidFill>
                          <a:schemeClr val="tx1"/>
                        </a:solidFill>
                        <a:effectLst/>
                        <a:latin typeface="Cambria Math" panose="02040503050406030204" pitchFamily="18" charset="0"/>
                        <a:ea typeface="+mn-ea"/>
                        <a:cs typeface="+mn-cs"/>
                      </a:rPr>
                      <m:t>中</m:t>
                    </m:r>
                    <m:r>
                      <a:rPr lang="en-US" altLang="zh-CN" sz="1200" i="1" kern="1200">
                        <a:solidFill>
                          <a:schemeClr val="tx1"/>
                        </a:solidFill>
                        <a:effectLst/>
                        <a:latin typeface="Cambria Math" panose="02040503050406030204" pitchFamily="18" charset="0"/>
                        <a:ea typeface="+mn-ea"/>
                        <a:cs typeface="+mn-cs"/>
                      </a:rPr>
                      <m:t>𝑙</m:t>
                    </m:r>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𝑓</m:t>
                        </m:r>
                      </m:e>
                      <m:sub>
                        <m:r>
                          <a:rPr lang="en-US" altLang="zh-CN" sz="1200" i="1" kern="1200">
                            <a:solidFill>
                              <a:schemeClr val="tx1"/>
                            </a:solidFill>
                            <a:effectLst/>
                            <a:latin typeface="Cambria Math" panose="02040503050406030204" pitchFamily="18" charset="0"/>
                            <a:ea typeface="+mn-ea"/>
                            <a:cs typeface="+mn-cs"/>
                          </a:rPr>
                          <m:t>𝑖</m:t>
                        </m:r>
                      </m:sub>
                    </m:sSub>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𝑥</m:t>
                        </m:r>
                      </m:e>
                    </m:d>
                    <m:r>
                      <a:rPr lang="en-US" altLang="zh-CN" sz="1200" i="1" kern="1200">
                        <a:solidFill>
                          <a:schemeClr val="tx1"/>
                        </a:solidFill>
                        <a:effectLst/>
                        <a:latin typeface="Cambria Math" panose="02040503050406030204" pitchFamily="18" charset="0"/>
                        <a:ea typeface="+mn-ea"/>
                        <a:cs typeface="+mn-cs"/>
                      </a:rPr>
                      <m:t>,</m:t>
                    </m:r>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𝑓</m:t>
                        </m:r>
                      </m:e>
                      <m:sub>
                        <m:r>
                          <a:rPr lang="en-US" altLang="zh-CN" sz="1200" i="1" kern="1200">
                            <a:solidFill>
                              <a:schemeClr val="tx1"/>
                            </a:solidFill>
                            <a:effectLst/>
                            <a:latin typeface="Cambria Math" panose="02040503050406030204" pitchFamily="18" charset="0"/>
                            <a:ea typeface="+mn-ea"/>
                            <a:cs typeface="+mn-cs"/>
                          </a:rPr>
                          <m:t>𝑖</m:t>
                        </m:r>
                      </m:sub>
                      <m:sup>
                        <m:r>
                          <a:rPr lang="en-US" altLang="zh-CN" sz="1200" i="1" kern="1200">
                            <a:solidFill>
                              <a:schemeClr val="tx1"/>
                            </a:solidFill>
                            <a:effectLst/>
                            <a:latin typeface="Cambria Math" panose="02040503050406030204" pitchFamily="18" charset="0"/>
                            <a:ea typeface="+mn-ea"/>
                            <a:cs typeface="+mn-cs"/>
                          </a:rPr>
                          <m:t>′</m:t>
                        </m:r>
                      </m:sup>
                    </m:sSubSup>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𝑥</m:t>
                    </m:r>
                    <m:r>
                      <a:rPr lang="en-US" altLang="zh-CN" sz="1200" i="1" kern="1200">
                        <a:solidFill>
                          <a:schemeClr val="tx1"/>
                        </a:solidFill>
                        <a:effectLst/>
                        <a:latin typeface="Cambria Math" panose="02040503050406030204" pitchFamily="18" charset="0"/>
                        <a:ea typeface="+mn-ea"/>
                        <a:cs typeface="+mn-cs"/>
                      </a:rPr>
                      <m:t>))</m:t>
                    </m:r>
                  </m:oMath>
                </a14:m>
                <a:r>
                  <a:rPr lang="zh-CN" altLang="zh-CN" sz="1200" kern="1200" dirty="0">
                    <a:solidFill>
                      <a:schemeClr val="tx1"/>
                    </a:solidFill>
                    <a:effectLst/>
                    <a:latin typeface="+mn-lt"/>
                    <a:ea typeface="+mn-ea"/>
                    <a:cs typeface="+mn-cs"/>
                  </a:rPr>
                  <a:t>是模型的训练误差函数，其中</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𝑓</m:t>
                        </m:r>
                      </m:e>
                      <m:sub>
                        <m:r>
                          <a:rPr lang="en-US" altLang="zh-CN" sz="1200" i="1" kern="1200">
                            <a:solidFill>
                              <a:schemeClr val="tx1"/>
                            </a:solidFill>
                            <a:effectLst/>
                            <a:latin typeface="Cambria Math" panose="02040503050406030204" pitchFamily="18" charset="0"/>
                            <a:ea typeface="+mn-ea"/>
                            <a:cs typeface="+mn-cs"/>
                          </a:rPr>
                          <m:t>𝑖</m:t>
                        </m:r>
                      </m:sub>
                    </m:sSub>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𝑥</m:t>
                        </m:r>
                      </m:e>
                    </m:d>
                  </m:oMath>
                </a14:m>
                <a:r>
                  <a:rPr lang="zh-CN" altLang="zh-CN" sz="1200" kern="1200" dirty="0">
                    <a:solidFill>
                      <a:schemeClr val="tx1"/>
                    </a:solidFill>
                    <a:effectLst/>
                    <a:latin typeface="+mn-lt"/>
                    <a:ea typeface="+mn-ea"/>
                    <a:cs typeface="+mn-cs"/>
                  </a:rPr>
                  <a:t>是每个实体对的实际分数，而</a:t>
                </a:r>
                <a14:m>
                  <m:oMath xmlns:m="http://schemas.openxmlformats.org/officeDocument/2006/math">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𝑓</m:t>
                        </m:r>
                      </m:e>
                      <m:sub>
                        <m:r>
                          <a:rPr lang="en-US" altLang="zh-CN" sz="1200" i="1" kern="1200">
                            <a:solidFill>
                              <a:schemeClr val="tx1"/>
                            </a:solidFill>
                            <a:effectLst/>
                            <a:latin typeface="Cambria Math" panose="02040503050406030204" pitchFamily="18" charset="0"/>
                            <a:ea typeface="+mn-ea"/>
                            <a:cs typeface="+mn-cs"/>
                          </a:rPr>
                          <m:t>𝑖</m:t>
                        </m:r>
                      </m:sub>
                      <m:sup>
                        <m:r>
                          <a:rPr lang="en-US" altLang="zh-CN" sz="1200" i="1" kern="1200">
                            <a:solidFill>
                              <a:schemeClr val="tx1"/>
                            </a:solidFill>
                            <a:effectLst/>
                            <a:latin typeface="Cambria Math" panose="02040503050406030204" pitchFamily="18" charset="0"/>
                            <a:ea typeface="+mn-ea"/>
                            <a:cs typeface="+mn-cs"/>
                          </a:rPr>
                          <m:t>′</m:t>
                        </m:r>
                      </m:sup>
                    </m:sSubSup>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𝑥</m:t>
                    </m:r>
                    <m:r>
                      <a:rPr lang="en-US" altLang="zh-CN" sz="1200" i="1" kern="1200">
                        <a:solidFill>
                          <a:schemeClr val="tx1"/>
                        </a:solidFill>
                        <a:effectLst/>
                        <a:latin typeface="Cambria Math" panose="02040503050406030204" pitchFamily="18" charset="0"/>
                        <a:ea typeface="+mn-ea"/>
                        <a:cs typeface="+mn-cs"/>
                      </a:rPr>
                      <m:t>)</m:t>
                    </m:r>
                  </m:oMath>
                </a14:m>
                <a:r>
                  <a:rPr lang="zh-CN" altLang="zh-CN" sz="1200" kern="1200" dirty="0">
                    <a:solidFill>
                      <a:schemeClr val="tx1"/>
                    </a:solidFill>
                    <a:effectLst/>
                    <a:latin typeface="+mn-lt"/>
                    <a:ea typeface="+mn-ea"/>
                    <a:cs typeface="+mn-cs"/>
                  </a:rPr>
                  <a:t>是通过模型学习得到的预测值，共训练了</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轮，训练误差函数可以根据实际需要改变，常见的训练误差函数可以选择</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AUC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NDCG</a:t>
                </a:r>
                <a:r>
                  <a:rPr lang="zh-CN" altLang="zh-CN" sz="1200" kern="1200" dirty="0">
                    <a:solidFill>
                      <a:schemeClr val="tx1"/>
                    </a:solidFill>
                    <a:effectLst/>
                    <a:latin typeface="+mn-lt"/>
                    <a:ea typeface="+mn-ea"/>
                    <a:cs typeface="+mn-cs"/>
                  </a:rPr>
                  <a:t>等不同排序指标，通常学习排序中</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评价指标最为常见。考虑到我们目标函数是</a:t>
                </a:r>
                <a:r>
                  <a:rPr lang="en-US" altLang="zh-CN" sz="1200" kern="1200" dirty="0">
                    <a:solidFill>
                      <a:schemeClr val="tx1"/>
                    </a:solidFill>
                    <a:effectLst/>
                    <a:latin typeface="+mn-lt"/>
                    <a:ea typeface="+mn-ea"/>
                    <a:cs typeface="+mn-cs"/>
                  </a:rPr>
                  <a:t>pairwise</a:t>
                </a:r>
                <a:r>
                  <a:rPr lang="zh-CN" altLang="zh-CN" sz="1200" kern="1200" dirty="0">
                    <a:solidFill>
                      <a:schemeClr val="tx1"/>
                    </a:solidFill>
                    <a:effectLst/>
                    <a:latin typeface="+mn-lt"/>
                    <a:ea typeface="+mn-ea"/>
                    <a:cs typeface="+mn-cs"/>
                  </a:rPr>
                  <a:t>损失函数最小化，我们也选择</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作为训练损失函数进行模型训练。第三部分</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𝐶</m:t>
                        </m:r>
                      </m:num>
                      <m:den>
                        <m:r>
                          <a:rPr lang="en-US" altLang="zh-CN" sz="1200" i="1" kern="1200">
                            <a:solidFill>
                              <a:schemeClr val="tx1"/>
                            </a:solidFill>
                            <a:effectLst/>
                            <a:latin typeface="Cambria Math" panose="02040503050406030204" pitchFamily="18" charset="0"/>
                            <a:ea typeface="+mn-ea"/>
                            <a:cs typeface="+mn-cs"/>
                          </a:rPr>
                          <m:t>2</m:t>
                        </m:r>
                      </m:den>
                    </m:f>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𝑊</m:t>
                        </m:r>
                      </m:e>
                      <m:sup>
                        <m:r>
                          <a:rPr lang="en-US" altLang="zh-CN" sz="1200" i="1" kern="1200">
                            <a:solidFill>
                              <a:schemeClr val="tx1"/>
                            </a:solidFill>
                            <a:effectLst/>
                            <a:latin typeface="Cambria Math" panose="02040503050406030204" pitchFamily="18" charset="0"/>
                            <a:ea typeface="+mn-ea"/>
                            <a:cs typeface="+mn-cs"/>
                          </a:rPr>
                          <m:t>𝑇</m:t>
                        </m:r>
                      </m:sup>
                    </m:sSup>
                    <m:r>
                      <a:rPr lang="en-US" altLang="zh-CN" sz="1200" i="1" kern="1200">
                        <a:solidFill>
                          <a:schemeClr val="tx1"/>
                        </a:solidFill>
                        <a:effectLst/>
                        <a:latin typeface="Cambria Math" panose="02040503050406030204" pitchFamily="18" charset="0"/>
                        <a:ea typeface="+mn-ea"/>
                        <a:cs typeface="+mn-cs"/>
                      </a:rPr>
                      <m:t>𝑊</m:t>
                    </m:r>
                  </m:oMath>
                </a14:m>
                <a:r>
                  <a:rPr lang="zh-CN" altLang="zh-CN" sz="1200" kern="1200" dirty="0">
                    <a:solidFill>
                      <a:schemeClr val="tx1"/>
                    </a:solidFill>
                    <a:effectLst/>
                    <a:latin typeface="+mn-lt"/>
                    <a:ea typeface="+mn-ea"/>
                    <a:cs typeface="+mn-cs"/>
                  </a:rPr>
                  <a:t>是模型的惩罚项，是防止模型在训练数据中过拟合的</a:t>
                </a:r>
                <a:r>
                  <a:rPr lang="en-US" altLang="zh-CN" sz="1200" kern="1200" dirty="0">
                    <a:solidFill>
                      <a:schemeClr val="tx1"/>
                    </a:solidFill>
                    <a:effectLst/>
                    <a:latin typeface="+mn-lt"/>
                    <a:ea typeface="+mn-ea"/>
                    <a:cs typeface="+mn-cs"/>
                  </a:rPr>
                  <a:t>L2</a:t>
                </a:r>
                <a:r>
                  <a:rPr lang="zh-CN" altLang="zh-CN" sz="1200" kern="1200" dirty="0">
                    <a:solidFill>
                      <a:schemeClr val="tx1"/>
                    </a:solidFill>
                    <a:effectLst/>
                    <a:latin typeface="+mn-lt"/>
                    <a:ea typeface="+mn-ea"/>
                    <a:cs typeface="+mn-cs"/>
                  </a:rPr>
                  <a:t>惩罚函数。</a:t>
                </a:r>
                <a:endParaRPr lang="zh-CN" altLang="en-US" dirty="0"/>
              </a:p>
            </p:txBody>
          </p:sp>
        </mc:Choice>
        <mc:Fallback xmlns="">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其中第一项中的</a:t>
                </a:r>
                <a:r>
                  <a:rPr lang="zh-CN" altLang="zh-CN" sz="1200" i="0" kern="1200">
                    <a:solidFill>
                      <a:schemeClr val="tx1"/>
                    </a:solidFill>
                    <a:effectLst/>
                    <a:latin typeface="+mn-lt"/>
                    <a:ea typeface="+mn-ea"/>
                    <a:cs typeface="+mn-cs"/>
                  </a:rPr>
                  <a:t>〖</a:t>
                </a:r>
                <a:r>
                  <a:rPr lang="el-GR" altLang="zh-CN" sz="1200" i="0" kern="1200">
                    <a:solidFill>
                      <a:schemeClr val="tx1"/>
                    </a:solidFill>
                    <a:effectLst/>
                    <a:latin typeface="+mn-lt"/>
                    <a:ea typeface="+mn-ea"/>
                    <a:cs typeface="+mn-cs"/>
                  </a:rPr>
                  <a:t>𝛼</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𝜋(𝑓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zh-CN" altLang="zh-CN" sz="1200" kern="1200" dirty="0">
                    <a:solidFill>
                      <a:schemeClr val="tx1"/>
                    </a:solidFill>
                    <a:effectLst/>
                    <a:latin typeface="+mn-lt"/>
                    <a:ea typeface="+mn-ea"/>
                    <a:cs typeface="+mn-cs"/>
                  </a:rPr>
                  <a:t>是描述树复杂度的函数，总共有</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个树进行模型训练。而第二项</a:t>
                </a:r>
                <a:r>
                  <a:rPr lang="zh-CN" altLang="zh-CN" sz="1200" i="0" kern="1200">
                    <a:solidFill>
                      <a:schemeClr val="tx1"/>
                    </a:solidFill>
                    <a:effectLst/>
                    <a:latin typeface="+mn-lt"/>
                    <a:ea typeface="+mn-ea"/>
                    <a:cs typeface="+mn-cs"/>
                  </a:rPr>
                  <a:t>中</a:t>
                </a:r>
                <a:r>
                  <a:rPr lang="en-US" altLang="zh-CN" sz="1200" i="0" kern="1200">
                    <a:solidFill>
                      <a:schemeClr val="tx1"/>
                    </a:solidFill>
                    <a:effectLst/>
                    <a:latin typeface="+mn-lt"/>
                    <a:ea typeface="+mn-ea"/>
                    <a:cs typeface="+mn-cs"/>
                  </a:rPr>
                  <a:t>𝑙(𝑓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𝑥),𝑓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(𝑥))</a:t>
                </a:r>
                <a:r>
                  <a:rPr lang="zh-CN" altLang="zh-CN" sz="1200" kern="1200" dirty="0">
                    <a:solidFill>
                      <a:schemeClr val="tx1"/>
                    </a:solidFill>
                    <a:effectLst/>
                    <a:latin typeface="+mn-lt"/>
                    <a:ea typeface="+mn-ea"/>
                    <a:cs typeface="+mn-cs"/>
                  </a:rPr>
                  <a:t>是模型的训练误差函数，其中</a:t>
                </a:r>
                <a:r>
                  <a:rPr lang="en-US" altLang="zh-CN" sz="1200" i="0" kern="1200">
                    <a:solidFill>
                      <a:schemeClr val="tx1"/>
                    </a:solidFill>
                    <a:effectLst/>
                    <a:latin typeface="+mn-lt"/>
                    <a:ea typeface="+mn-ea"/>
                    <a:cs typeface="+mn-cs"/>
                  </a:rPr>
                  <a:t>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𝑥)</a:t>
                </a:r>
                <a:r>
                  <a:rPr lang="zh-CN" altLang="zh-CN" sz="1200" kern="1200" dirty="0">
                    <a:solidFill>
                      <a:schemeClr val="tx1"/>
                    </a:solidFill>
                    <a:effectLst/>
                    <a:latin typeface="+mn-lt"/>
                    <a:ea typeface="+mn-ea"/>
                    <a:cs typeface="+mn-cs"/>
                  </a:rPr>
                  <a:t>是每个实体对的实际分数，而</a:t>
                </a:r>
                <a:r>
                  <a:rPr lang="en-US" altLang="zh-CN" sz="1200" i="0" kern="1200">
                    <a:solidFill>
                      <a:schemeClr val="tx1"/>
                    </a:solidFill>
                    <a:effectLst/>
                    <a:latin typeface="+mn-lt"/>
                    <a:ea typeface="+mn-ea"/>
                    <a:cs typeface="+mn-cs"/>
                  </a:rPr>
                  <a:t>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(𝑥)</a:t>
                </a:r>
                <a:r>
                  <a:rPr lang="zh-CN" altLang="zh-CN" sz="1200" kern="1200" dirty="0">
                    <a:solidFill>
                      <a:schemeClr val="tx1"/>
                    </a:solidFill>
                    <a:effectLst/>
                    <a:latin typeface="+mn-lt"/>
                    <a:ea typeface="+mn-ea"/>
                    <a:cs typeface="+mn-cs"/>
                  </a:rPr>
                  <a:t>是通过模型学习得到的预测值，共训练了</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轮，训练误差函数可以根据实际需要改变，常见的训练误差函数可以选择</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AUC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NDCG</a:t>
                </a:r>
                <a:r>
                  <a:rPr lang="zh-CN" altLang="zh-CN" sz="1200" kern="1200" dirty="0">
                    <a:solidFill>
                      <a:schemeClr val="tx1"/>
                    </a:solidFill>
                    <a:effectLst/>
                    <a:latin typeface="+mn-lt"/>
                    <a:ea typeface="+mn-ea"/>
                    <a:cs typeface="+mn-cs"/>
                  </a:rPr>
                  <a:t>等不同排序指标，通常学习排序中</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评价指标最为常见。考虑到我们目标函数是</a:t>
                </a:r>
                <a:r>
                  <a:rPr lang="en-US" altLang="zh-CN" sz="1200" kern="1200" dirty="0">
                    <a:solidFill>
                      <a:schemeClr val="tx1"/>
                    </a:solidFill>
                    <a:effectLst/>
                    <a:latin typeface="+mn-lt"/>
                    <a:ea typeface="+mn-ea"/>
                    <a:cs typeface="+mn-cs"/>
                  </a:rPr>
                  <a:t>pairwise</a:t>
                </a:r>
                <a:r>
                  <a:rPr lang="zh-CN" altLang="zh-CN" sz="1200" kern="1200" dirty="0">
                    <a:solidFill>
                      <a:schemeClr val="tx1"/>
                    </a:solidFill>
                    <a:effectLst/>
                    <a:latin typeface="+mn-lt"/>
                    <a:ea typeface="+mn-ea"/>
                    <a:cs typeface="+mn-cs"/>
                  </a:rPr>
                  <a:t>损失函数最小化，我们也选择</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作为训练损失函数进行模型训练。第三部分</a:t>
                </a:r>
                <a:r>
                  <a:rPr lang="en-US" altLang="zh-CN" sz="1200" i="0" kern="1200">
                    <a:solidFill>
                      <a:schemeClr val="tx1"/>
                    </a:solidFill>
                    <a:effectLst/>
                    <a:latin typeface="+mn-lt"/>
                    <a:ea typeface="+mn-ea"/>
                    <a:cs typeface="+mn-cs"/>
                  </a:rPr>
                  <a:t>𝐶</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2</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𝑊</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𝑇 𝑊</a:t>
                </a:r>
                <a:r>
                  <a:rPr lang="zh-CN" altLang="zh-CN" sz="1200" kern="1200" dirty="0">
                    <a:solidFill>
                      <a:schemeClr val="tx1"/>
                    </a:solidFill>
                    <a:effectLst/>
                    <a:latin typeface="+mn-lt"/>
                    <a:ea typeface="+mn-ea"/>
                    <a:cs typeface="+mn-cs"/>
                  </a:rPr>
                  <a:t>是模型的惩罚项，是防止模型在训练数据中过拟合的</a:t>
                </a:r>
                <a:r>
                  <a:rPr lang="en-US" altLang="zh-CN" sz="1200" kern="1200" dirty="0">
                    <a:solidFill>
                      <a:schemeClr val="tx1"/>
                    </a:solidFill>
                    <a:effectLst/>
                    <a:latin typeface="+mn-lt"/>
                    <a:ea typeface="+mn-ea"/>
                    <a:cs typeface="+mn-cs"/>
                  </a:rPr>
                  <a:t>L2</a:t>
                </a:r>
                <a:r>
                  <a:rPr lang="zh-CN" altLang="zh-CN" sz="1200" kern="1200" dirty="0">
                    <a:solidFill>
                      <a:schemeClr val="tx1"/>
                    </a:solidFill>
                    <a:effectLst/>
                    <a:latin typeface="+mn-lt"/>
                    <a:ea typeface="+mn-ea"/>
                    <a:cs typeface="+mn-cs"/>
                  </a:rPr>
                  <a:t>惩罚函数。</a:t>
                </a:r>
                <a:endParaRPr lang="zh-CN" altLang="en-US" dirty="0"/>
              </a:p>
            </p:txBody>
          </p:sp>
        </mc:Fallback>
      </mc:AlternateContent>
      <p:sp>
        <p:nvSpPr>
          <p:cNvPr id="4" name="灯片编号占位符 3"/>
          <p:cNvSpPr>
            <a:spLocks noGrp="1"/>
          </p:cNvSpPr>
          <p:nvPr>
            <p:ph type="sldNum" sz="quarter" idx="10"/>
          </p:nvPr>
        </p:nvSpPr>
        <p:spPr/>
        <p:txBody>
          <a:bodyPr/>
          <a:lstStyle/>
          <a:p>
            <a:fld id="{FB383BD1-BB0A-48A3-A5CC-8DA165A9887E}" type="slidenum">
              <a:rPr lang="zh-CN" altLang="en-US" smtClean="0"/>
              <a:t>16</a:t>
            </a:fld>
            <a:endParaRPr lang="zh-CN" altLang="en-US"/>
          </a:p>
        </p:txBody>
      </p:sp>
    </p:spTree>
    <p:extLst>
      <p:ext uri="{BB962C8B-B14F-4D97-AF65-F5344CB8AC3E}">
        <p14:creationId xmlns:p14="http://schemas.microsoft.com/office/powerpoint/2010/main" val="2288984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383BD1-BB0A-48A3-A5CC-8DA165A9887E}" type="slidenum">
              <a:rPr lang="zh-CN" altLang="en-US" smtClean="0"/>
              <a:t>18</a:t>
            </a:fld>
            <a:endParaRPr lang="zh-CN" altLang="en-US"/>
          </a:p>
        </p:txBody>
      </p:sp>
    </p:spTree>
    <p:extLst>
      <p:ext uri="{BB962C8B-B14F-4D97-AF65-F5344CB8AC3E}">
        <p14:creationId xmlns:p14="http://schemas.microsoft.com/office/powerpoint/2010/main" val="4067695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383BD1-BB0A-48A3-A5CC-8DA165A9887E}" type="slidenum">
              <a:rPr lang="zh-CN" altLang="en-US" smtClean="0"/>
              <a:t>19</a:t>
            </a:fld>
            <a:endParaRPr lang="zh-CN" altLang="en-US"/>
          </a:p>
        </p:txBody>
      </p:sp>
    </p:spTree>
    <p:extLst>
      <p:ext uri="{BB962C8B-B14F-4D97-AF65-F5344CB8AC3E}">
        <p14:creationId xmlns:p14="http://schemas.microsoft.com/office/powerpoint/2010/main" val="1626131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383BD1-BB0A-48A3-A5CC-8DA165A9887E}" type="slidenum">
              <a:rPr lang="zh-CN" altLang="en-US" smtClean="0"/>
              <a:t>20</a:t>
            </a:fld>
            <a:endParaRPr lang="zh-CN" altLang="en-US"/>
          </a:p>
        </p:txBody>
      </p:sp>
    </p:spTree>
    <p:extLst>
      <p:ext uri="{BB962C8B-B14F-4D97-AF65-F5344CB8AC3E}">
        <p14:creationId xmlns:p14="http://schemas.microsoft.com/office/powerpoint/2010/main" val="1891705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本论文研究分为五个部分（</a:t>
            </a:r>
            <a:r>
              <a:rPr lang="en-US" altLang="zh-CN" dirty="0" smtClean="0"/>
              <a:t>1</a:t>
            </a:r>
            <a:r>
              <a:rPr lang="zh-CN" altLang="en-US" dirty="0" smtClean="0"/>
              <a:t>）知识库相关的研究背景和当前知识库补全需要解决的一些问题；（</a:t>
            </a:r>
            <a:r>
              <a:rPr lang="en-US" altLang="zh-CN" dirty="0" smtClean="0"/>
              <a:t>2</a:t>
            </a:r>
            <a:r>
              <a:rPr lang="zh-CN" altLang="en-US" dirty="0" smtClean="0"/>
              <a:t>）知识库补全国内外研究现状（</a:t>
            </a:r>
            <a:r>
              <a:rPr lang="en-US" altLang="zh-CN" dirty="0" smtClean="0"/>
              <a:t>3</a:t>
            </a:r>
            <a:r>
              <a:rPr lang="zh-CN" altLang="en-US" dirty="0" smtClean="0"/>
              <a:t>）结合关系路径和实体属性的知识库补全算法</a:t>
            </a:r>
            <a:r>
              <a:rPr lang="en-US" altLang="zh-CN" dirty="0" smtClean="0"/>
              <a:t>(4)</a:t>
            </a:r>
            <a:r>
              <a:rPr lang="zh-CN" altLang="en-US" dirty="0" smtClean="0"/>
              <a:t>基于学习排序的知识库补全算法研究（</a:t>
            </a:r>
            <a:r>
              <a:rPr lang="en-US" altLang="zh-CN" dirty="0" smtClean="0"/>
              <a:t>5</a:t>
            </a:r>
            <a:r>
              <a:rPr lang="zh-CN" altLang="en-US" dirty="0" smtClean="0"/>
              <a:t>）研究总结和研究展望</a:t>
            </a:r>
            <a:endParaRPr lang="zh-CN" altLang="en-US" dirty="0"/>
          </a:p>
        </p:txBody>
      </p:sp>
      <p:sp>
        <p:nvSpPr>
          <p:cNvPr id="4" name="灯片编号占位符 3"/>
          <p:cNvSpPr>
            <a:spLocks noGrp="1"/>
          </p:cNvSpPr>
          <p:nvPr>
            <p:ph type="sldNum" sz="quarter" idx="10"/>
          </p:nvPr>
        </p:nvSpPr>
        <p:spPr/>
        <p:txBody>
          <a:bodyPr/>
          <a:lstStyle/>
          <a:p>
            <a:fld id="{FB383BD1-BB0A-48A3-A5CC-8DA165A9887E}" type="slidenum">
              <a:rPr lang="zh-CN" altLang="en-US" smtClean="0"/>
              <a:t>2</a:t>
            </a:fld>
            <a:endParaRPr lang="zh-CN" altLang="en-US"/>
          </a:p>
        </p:txBody>
      </p:sp>
    </p:spTree>
    <p:extLst>
      <p:ext uri="{BB962C8B-B14F-4D97-AF65-F5344CB8AC3E}">
        <p14:creationId xmlns:p14="http://schemas.microsoft.com/office/powerpoint/2010/main" val="3432644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本论文研究分为五个部分（</a:t>
            </a:r>
            <a:r>
              <a:rPr lang="en-US" altLang="zh-CN" dirty="0" smtClean="0"/>
              <a:t>1</a:t>
            </a:r>
            <a:r>
              <a:rPr lang="zh-CN" altLang="en-US" dirty="0" smtClean="0"/>
              <a:t>）知识库相关的研究背景和当前知识库补全需要解决的一些问题；（</a:t>
            </a:r>
            <a:r>
              <a:rPr lang="en-US" altLang="zh-CN" dirty="0" smtClean="0"/>
              <a:t>2</a:t>
            </a:r>
            <a:r>
              <a:rPr lang="zh-CN" altLang="en-US" dirty="0" smtClean="0"/>
              <a:t>）知识库补全国内外研究现状（</a:t>
            </a:r>
            <a:r>
              <a:rPr lang="en-US" altLang="zh-CN" dirty="0" smtClean="0"/>
              <a:t>3</a:t>
            </a:r>
            <a:r>
              <a:rPr lang="zh-CN" altLang="en-US" dirty="0" smtClean="0"/>
              <a:t>）结合关系路径和实体属性的知识库补全算法</a:t>
            </a:r>
            <a:r>
              <a:rPr lang="en-US" altLang="zh-CN" dirty="0" smtClean="0"/>
              <a:t>(4)</a:t>
            </a:r>
            <a:r>
              <a:rPr lang="zh-CN" altLang="en-US" dirty="0" smtClean="0"/>
              <a:t>基于学习排序的知识库补全算法研究（</a:t>
            </a:r>
            <a:r>
              <a:rPr lang="en-US" altLang="zh-CN" dirty="0" smtClean="0"/>
              <a:t>5</a:t>
            </a:r>
            <a:r>
              <a:rPr lang="zh-CN" altLang="en-US" dirty="0" smtClean="0"/>
              <a:t>）研究总结和研究展望</a:t>
            </a:r>
            <a:endParaRPr lang="zh-CN" altLang="en-US" dirty="0"/>
          </a:p>
        </p:txBody>
      </p:sp>
      <p:sp>
        <p:nvSpPr>
          <p:cNvPr id="4" name="灯片编号占位符 3"/>
          <p:cNvSpPr>
            <a:spLocks noGrp="1"/>
          </p:cNvSpPr>
          <p:nvPr>
            <p:ph type="sldNum" sz="quarter" idx="10"/>
          </p:nvPr>
        </p:nvSpPr>
        <p:spPr/>
        <p:txBody>
          <a:bodyPr/>
          <a:lstStyle/>
          <a:p>
            <a:fld id="{FB383BD1-BB0A-48A3-A5CC-8DA165A9887E}" type="slidenum">
              <a:rPr lang="zh-CN" altLang="en-US" smtClean="0"/>
              <a:t>22</a:t>
            </a:fld>
            <a:endParaRPr lang="zh-CN" altLang="en-US"/>
          </a:p>
        </p:txBody>
      </p:sp>
    </p:spTree>
    <p:extLst>
      <p:ext uri="{BB962C8B-B14F-4D97-AF65-F5344CB8AC3E}">
        <p14:creationId xmlns:p14="http://schemas.microsoft.com/office/powerpoint/2010/main" val="3863452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随着互联网技术的发展，知识库受到越来越多的人的关注；</a:t>
            </a:r>
            <a:endParaRPr lang="en-US" altLang="zh-CN" dirty="0" smtClean="0"/>
          </a:p>
          <a:p>
            <a:r>
              <a:rPr lang="zh-CN" altLang="en-US" dirty="0" smtClean="0"/>
              <a:t>越来越多的科研机构、商业公司构建大规模知识库如</a:t>
            </a:r>
            <a:r>
              <a:rPr lang="en-US" altLang="zh-CN" dirty="0" smtClean="0"/>
              <a:t>Google</a:t>
            </a:r>
            <a:r>
              <a:rPr lang="zh-CN" altLang="en-US" dirty="0" smtClean="0"/>
              <a:t>的</a:t>
            </a:r>
            <a:r>
              <a:rPr lang="en-US" altLang="zh-CN" dirty="0" smtClean="0"/>
              <a:t>Knowledge Graph</a:t>
            </a:r>
            <a:r>
              <a:rPr lang="zh-CN" altLang="en-US" dirty="0" smtClean="0"/>
              <a:t>、</a:t>
            </a:r>
            <a:r>
              <a:rPr lang="en-US" altLang="zh-CN" dirty="0" err="1" smtClean="0"/>
              <a:t>Dbpeia</a:t>
            </a:r>
            <a:r>
              <a:rPr lang="zh-CN" altLang="en-US" dirty="0" smtClean="0"/>
              <a:t>、</a:t>
            </a:r>
            <a:r>
              <a:rPr lang="en-US" altLang="zh-CN" dirty="0" smtClean="0"/>
              <a:t>YAGO</a:t>
            </a:r>
            <a:r>
              <a:rPr lang="zh-CN" altLang="en-US" dirty="0" smtClean="0"/>
              <a:t>、</a:t>
            </a:r>
            <a:r>
              <a:rPr lang="en-US" altLang="zh-CN" dirty="0" smtClean="0"/>
              <a:t>Freebase</a:t>
            </a:r>
            <a:r>
              <a:rPr lang="zh-CN" altLang="en-US" dirty="0" smtClean="0"/>
              <a:t>等，图中展示了这些知识库的一些基本信息；</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一些公司将知识库应用于信息检索、问答系统，取得了很好的效果。</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B383BD1-BB0A-48A3-A5CC-8DA165A9887E}" type="slidenum">
              <a:rPr lang="zh-CN" altLang="en-US" smtClean="0"/>
              <a:t>3</a:t>
            </a:fld>
            <a:endParaRPr lang="zh-CN" altLang="en-US"/>
          </a:p>
        </p:txBody>
      </p:sp>
    </p:spTree>
    <p:extLst>
      <p:ext uri="{BB962C8B-B14F-4D97-AF65-F5344CB8AC3E}">
        <p14:creationId xmlns:p14="http://schemas.microsoft.com/office/powerpoint/2010/main" val="3515779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知识库通过知识抽取、专家知识构建等方法，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用三元组对现实世界中的知识进行表示；</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知识库可以分为实体关系三元组和实体属性三元组，如</a:t>
            </a:r>
            <a:r>
              <a:rPr lang="zh-CN" altLang="en-US" sz="1200" dirty="0" smtClean="0">
                <a:latin typeface="楷体" panose="02010609060101010101" pitchFamily="49" charset="-122"/>
                <a:ea typeface="楷体" panose="02010609060101010101" pitchFamily="49" charset="-122"/>
              </a:rPr>
              <a:t>（北京师范大学，位于，北京）</a:t>
            </a:r>
            <a:endParaRPr lang="en-US" altLang="zh-CN" sz="1200" dirty="0" smtClean="0">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描述实体</a:t>
            </a:r>
            <a:r>
              <a:rPr lang="en-US" altLang="zh-CN" dirty="0" smtClean="0"/>
              <a:t>-</a:t>
            </a:r>
            <a:r>
              <a:rPr lang="zh-CN" altLang="en-US" dirty="0" smtClean="0"/>
              <a:t>实体之间关系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而</a:t>
            </a:r>
            <a:r>
              <a:rPr lang="zh-CN" altLang="en-US" sz="1200" dirty="0" smtClean="0">
                <a:latin typeface="楷体" panose="02010609060101010101" pitchFamily="49" charset="-122"/>
                <a:ea typeface="楷体" panose="02010609060101010101" pitchFamily="49" charset="-122"/>
              </a:rPr>
              <a:t>（北京，有人口，</a:t>
            </a:r>
            <a:r>
              <a:rPr lang="en-US" altLang="zh-CN" sz="1200" dirty="0" smtClean="0">
                <a:latin typeface="楷体" panose="02010609060101010101" pitchFamily="49" charset="-122"/>
                <a:ea typeface="楷体" panose="02010609060101010101" pitchFamily="49" charset="-122"/>
              </a:rPr>
              <a:t>2150</a:t>
            </a:r>
            <a:r>
              <a:rPr lang="zh-CN" altLang="en-US" sz="1200" dirty="0" smtClean="0">
                <a:latin typeface="楷体" panose="02010609060101010101" pitchFamily="49" charset="-122"/>
                <a:ea typeface="楷体" panose="02010609060101010101" pitchFamily="49" charset="-122"/>
              </a:rPr>
              <a:t>万）描述了</a:t>
            </a:r>
            <a:r>
              <a:rPr lang="zh-CN" altLang="en-US" dirty="0" smtClean="0"/>
              <a:t>实体属性信息</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尽管当前知识库规模很大；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但在知识库中任然有实体</a:t>
            </a:r>
            <a:r>
              <a:rPr lang="en-US" altLang="zh-CN" dirty="0" smtClean="0"/>
              <a:t>-</a:t>
            </a:r>
            <a:r>
              <a:rPr lang="zh-CN" altLang="en-US" dirty="0" smtClean="0"/>
              <a:t>实体之间关系未被发现，如（董奇，居住在，北京）等知识未被知识库存储发现；</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这就需要通过算法发现知识库中的未知关系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这种对知识库中实体的关系、属性预测被称为知识库补全</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B383BD1-BB0A-48A3-A5CC-8DA165A9887E}" type="slidenum">
              <a:rPr lang="zh-CN" altLang="en-US" smtClean="0"/>
              <a:t>4</a:t>
            </a:fld>
            <a:endParaRPr lang="zh-CN" altLang="en-US"/>
          </a:p>
        </p:txBody>
      </p:sp>
    </p:spTree>
    <p:extLst>
      <p:ext uri="{BB962C8B-B14F-4D97-AF65-F5344CB8AC3E}">
        <p14:creationId xmlns:p14="http://schemas.microsoft.com/office/powerpoint/2010/main" val="302614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前知识库补全成为一个热门的知识库研究方向，很多知识库补全算法基于关系路径，然而研究也存在一定的局限，大量的实体属性类型的三元组并未被有效使用，如何结合关系路径和实体属性特征进行知识库补全是知识库补全的重要研究内容</a:t>
            </a:r>
            <a:endParaRPr lang="en-US" altLang="zh-CN" dirty="0" smtClean="0"/>
          </a:p>
          <a:p>
            <a:endParaRPr lang="en-US" altLang="zh-CN" dirty="0" smtClean="0"/>
          </a:p>
          <a:p>
            <a:r>
              <a:rPr lang="zh-CN" altLang="en-US" dirty="0" smtClean="0"/>
              <a:t>此外，当前的知识库补全的预测模型将知识库补全问题看做是分类问题，对知识库中的三元组构建分类模型，并使用逻辑回归算法、支持向量机等模型进行预测</a:t>
            </a:r>
            <a:endParaRPr lang="en-US" altLang="zh-CN" dirty="0" smtClean="0"/>
          </a:p>
          <a:p>
            <a:endParaRPr lang="en-US" altLang="zh-CN" dirty="0" smtClean="0"/>
          </a:p>
          <a:p>
            <a:r>
              <a:rPr lang="zh-CN" altLang="en-US" dirty="0" smtClean="0"/>
              <a:t>本研究提出了基于学习排序的知识库补全算法，通过构建排序模型，将补全问题转化排序模型，不仅有效解决了正负实体对不平衡问题，对于提高知识库补全准确率也有很好的效果</a:t>
            </a:r>
            <a:endParaRPr lang="zh-CN" altLang="en-US" dirty="0"/>
          </a:p>
        </p:txBody>
      </p:sp>
      <p:sp>
        <p:nvSpPr>
          <p:cNvPr id="4" name="灯片编号占位符 3"/>
          <p:cNvSpPr>
            <a:spLocks noGrp="1"/>
          </p:cNvSpPr>
          <p:nvPr>
            <p:ph type="sldNum" sz="quarter" idx="10"/>
          </p:nvPr>
        </p:nvSpPr>
        <p:spPr/>
        <p:txBody>
          <a:bodyPr/>
          <a:lstStyle/>
          <a:p>
            <a:fld id="{FB383BD1-BB0A-48A3-A5CC-8DA165A9887E}" type="slidenum">
              <a:rPr lang="zh-CN" altLang="en-US" smtClean="0"/>
              <a:t>5</a:t>
            </a:fld>
            <a:endParaRPr lang="zh-CN" altLang="en-US"/>
          </a:p>
        </p:txBody>
      </p:sp>
    </p:spTree>
    <p:extLst>
      <p:ext uri="{BB962C8B-B14F-4D97-AF65-F5344CB8AC3E}">
        <p14:creationId xmlns:p14="http://schemas.microsoft.com/office/powerpoint/2010/main" val="3289263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本论文研究分为五个部分（</a:t>
            </a:r>
            <a:r>
              <a:rPr lang="en-US" altLang="zh-CN" dirty="0" smtClean="0"/>
              <a:t>1</a:t>
            </a:r>
            <a:r>
              <a:rPr lang="zh-CN" altLang="en-US" dirty="0" smtClean="0"/>
              <a:t>）知识库相关的研究背景和当前知识库补全需要解决的一些问题；（</a:t>
            </a:r>
            <a:r>
              <a:rPr lang="en-US" altLang="zh-CN" dirty="0" smtClean="0"/>
              <a:t>2</a:t>
            </a:r>
            <a:r>
              <a:rPr lang="zh-CN" altLang="en-US" dirty="0" smtClean="0"/>
              <a:t>）知识库补全国内外研究现状（</a:t>
            </a:r>
            <a:r>
              <a:rPr lang="en-US" altLang="zh-CN" dirty="0" smtClean="0"/>
              <a:t>3</a:t>
            </a:r>
            <a:r>
              <a:rPr lang="zh-CN" altLang="en-US" dirty="0" smtClean="0"/>
              <a:t>）结合关系路径和实体属性的知识库补全算法</a:t>
            </a:r>
            <a:r>
              <a:rPr lang="en-US" altLang="zh-CN" dirty="0" smtClean="0"/>
              <a:t>(4)</a:t>
            </a:r>
            <a:r>
              <a:rPr lang="zh-CN" altLang="en-US" dirty="0" smtClean="0"/>
              <a:t>基于学习排序的知识库补全算法研究（</a:t>
            </a:r>
            <a:r>
              <a:rPr lang="en-US" altLang="zh-CN" dirty="0" smtClean="0"/>
              <a:t>5</a:t>
            </a:r>
            <a:r>
              <a:rPr lang="zh-CN" altLang="en-US" dirty="0" smtClean="0"/>
              <a:t>）研究总结和研究展望</a:t>
            </a:r>
            <a:endParaRPr lang="zh-CN" altLang="en-US" dirty="0"/>
          </a:p>
        </p:txBody>
      </p:sp>
      <p:sp>
        <p:nvSpPr>
          <p:cNvPr id="4" name="灯片编号占位符 3"/>
          <p:cNvSpPr>
            <a:spLocks noGrp="1"/>
          </p:cNvSpPr>
          <p:nvPr>
            <p:ph type="sldNum" sz="quarter" idx="10"/>
          </p:nvPr>
        </p:nvSpPr>
        <p:spPr/>
        <p:txBody>
          <a:bodyPr/>
          <a:lstStyle/>
          <a:p>
            <a:fld id="{FB383BD1-BB0A-48A3-A5CC-8DA165A9887E}" type="slidenum">
              <a:rPr lang="zh-CN" altLang="en-US" smtClean="0"/>
              <a:t>6</a:t>
            </a:fld>
            <a:endParaRPr lang="zh-CN" altLang="en-US"/>
          </a:p>
        </p:txBody>
      </p:sp>
    </p:spTree>
    <p:extLst>
      <p:ext uri="{BB962C8B-B14F-4D97-AF65-F5344CB8AC3E}">
        <p14:creationId xmlns:p14="http://schemas.microsoft.com/office/powerpoint/2010/main" val="1325133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当前知识库补全算法研究分为两类</a:t>
            </a:r>
            <a:r>
              <a:rPr lang="zh-CN" altLang="en-US" dirty="0" smtClean="0">
                <a:sym typeface="Wingdings" panose="05000000000000000000" pitchFamily="2" charset="2"/>
              </a:rPr>
              <a:t>（</a:t>
            </a:r>
            <a:r>
              <a:rPr lang="en-US" altLang="zh-CN" dirty="0" smtClean="0">
                <a:sym typeface="Wingdings" panose="05000000000000000000" pitchFamily="2" charset="2"/>
              </a:rPr>
              <a:t>1</a:t>
            </a:r>
            <a:r>
              <a:rPr lang="zh-CN" altLang="en-US" dirty="0" smtClean="0"/>
              <a:t>）基于表示学习的知识库补全算法，通过学习实体、关系的低维度向量表示，从而进行知识库补全模型预测，如通过训练学习一些实体的向量表示后，可以获得</a:t>
            </a:r>
            <a:r>
              <a:rPr lang="zh-CN" altLang="en-US" dirty="0" smtClean="0">
                <a:latin typeface="楷体" panose="02010609060101010101" pitchFamily="49" charset="-122"/>
                <a:ea typeface="楷体" panose="02010609060101010101" pitchFamily="49" charset="-122"/>
              </a:rPr>
              <a:t>北京</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位于≈中国，从而达到知识库补全的目的；</a:t>
            </a:r>
            <a:endParaRPr lang="en-US" altLang="zh-CN" dirty="0" smtClean="0">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楷体" panose="02010609060101010101" pitchFamily="49" charset="-122"/>
                <a:ea typeface="楷体" panose="02010609060101010101" pitchFamily="49" charset="-122"/>
              </a:rPr>
              <a:t>基于表示学习通常分为协同过滤学习模型，通过矩阵分解方法学习实体关系的向量表示常见的算法包括</a:t>
            </a:r>
            <a:r>
              <a:rPr lang="en-US" altLang="zh-CN" dirty="0" smtClean="0">
                <a:latin typeface="楷体" panose="02010609060101010101" pitchFamily="49" charset="-122"/>
                <a:ea typeface="楷体" panose="02010609060101010101" pitchFamily="49" charset="-122"/>
              </a:rPr>
              <a:t>RESCAL</a:t>
            </a:r>
            <a:r>
              <a:rPr lang="zh-CN" altLang="en-US" dirty="0" smtClean="0">
                <a:latin typeface="楷体" panose="02010609060101010101" pitchFamily="49" charset="-122"/>
                <a:ea typeface="楷体" panose="02010609060101010101" pitchFamily="49" charset="-122"/>
              </a:rPr>
              <a:t>等；基于神经网络翻译模型，构建浅层神经网络学习实体向量表示</a:t>
            </a:r>
            <a:r>
              <a:rPr lang="zh-CN" altLang="en-US" baseline="0" dirty="0" smtClean="0">
                <a:latin typeface="楷体" panose="02010609060101010101" pitchFamily="49" charset="-122"/>
                <a:ea typeface="楷体" panose="02010609060101010101" pitchFamily="49" charset="-122"/>
              </a:rPr>
              <a:t> 常见的算法包括</a:t>
            </a:r>
            <a:r>
              <a:rPr lang="en-US" altLang="zh-CN" baseline="0" dirty="0" smtClean="0">
                <a:latin typeface="楷体" panose="02010609060101010101" pitchFamily="49" charset="-122"/>
                <a:ea typeface="楷体" panose="02010609060101010101" pitchFamily="49" charset="-122"/>
              </a:rPr>
              <a:t>TransE</a:t>
            </a:r>
            <a:r>
              <a:rPr lang="zh-CN" altLang="en-US" baseline="0" dirty="0" smtClean="0">
                <a:latin typeface="楷体" panose="02010609060101010101" pitchFamily="49" charset="-122"/>
                <a:ea typeface="楷体" panose="02010609060101010101" pitchFamily="49" charset="-122"/>
              </a:rPr>
              <a:t>、</a:t>
            </a:r>
            <a:r>
              <a:rPr lang="en-US" altLang="zh-CN" baseline="0" dirty="0" err="1" smtClean="0">
                <a:latin typeface="楷体" panose="02010609060101010101" pitchFamily="49" charset="-122"/>
                <a:ea typeface="楷体" panose="02010609060101010101" pitchFamily="49" charset="-122"/>
              </a:rPr>
              <a:t>TransR</a:t>
            </a:r>
            <a:r>
              <a:rPr lang="zh-CN" altLang="en-US" baseline="0" dirty="0" smtClean="0">
                <a:latin typeface="楷体" panose="02010609060101010101" pitchFamily="49" charset="-122"/>
                <a:ea typeface="楷体" panose="02010609060101010101" pitchFamily="49" charset="-122"/>
              </a:rPr>
              <a:t>等</a:t>
            </a:r>
            <a:endParaRPr lang="en-US" altLang="zh-CN" baseline="0" dirty="0" smtClean="0">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latin typeface="楷体" panose="02010609060101010101" pitchFamily="49" charset="-122"/>
                <a:ea typeface="楷体" panose="02010609060101010101" pitchFamily="49" charset="-122"/>
              </a:rPr>
              <a:t>基于关系路径的知识库也被称作基于符号逻辑的知识库补全算法</a:t>
            </a:r>
            <a:endParaRPr lang="en-US" altLang="zh-CN" baseline="0" dirty="0" smtClean="0">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常见的逻辑符号方法有AMIE、PRA、SFE等，AMIE方法是通过规则学习挖掘知识库规则的方法、PRA方法基于关系路径权重来预测两个实体之间关系，SFE通过学习在知识库中的隐含路径知识，获得比PRA方法更多的关系路径特征，进一步提高预测准确率。</a:t>
            </a:r>
            <a:endParaRPr lang="zh-CN" altLang="en-US" dirty="0" smtClean="0">
              <a:latin typeface="楷体" panose="02010609060101010101" pitchFamily="49" charset="-122"/>
              <a:ea typeface="楷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FB383BD1-BB0A-48A3-A5CC-8DA165A9887E}" type="slidenum">
              <a:rPr lang="zh-CN" altLang="en-US" smtClean="0"/>
              <a:t>7</a:t>
            </a:fld>
            <a:endParaRPr lang="zh-CN" altLang="en-US"/>
          </a:p>
        </p:txBody>
      </p:sp>
    </p:spTree>
    <p:extLst>
      <p:ext uri="{BB962C8B-B14F-4D97-AF65-F5344CB8AC3E}">
        <p14:creationId xmlns:p14="http://schemas.microsoft.com/office/powerpoint/2010/main" val="1420262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知识库补全过程中需要构建训练集、测试集；以及正例和负例进行模型训练；负例的生成通常基于三种假设</a:t>
            </a:r>
            <a:r>
              <a:rPr lang="zh-CN" altLang="en-US" dirty="0" smtClean="0">
                <a:latin typeface="楷体" panose="02010609060101010101" pitchFamily="49" charset="-122"/>
                <a:ea typeface="楷体" panose="02010609060101010101" pitchFamily="49" charset="-122"/>
              </a:rPr>
              <a:t>（</a:t>
            </a:r>
            <a:r>
              <a:rPr lang="en-US" altLang="zh-CN" dirty="0" smtClean="0">
                <a:latin typeface="楷体" panose="02010609060101010101" pitchFamily="49" charset="-122"/>
                <a:ea typeface="楷体" panose="02010609060101010101" pitchFamily="49" charset="-122"/>
              </a:rPr>
              <a:t>1</a:t>
            </a:r>
            <a:r>
              <a:rPr lang="zh-CN" altLang="en-US" dirty="0" smtClean="0">
                <a:latin typeface="楷体" panose="02010609060101010101" pitchFamily="49" charset="-122"/>
                <a:ea typeface="楷体" panose="02010609060101010101" pitchFamily="49" charset="-122"/>
              </a:rPr>
              <a:t>）封闭世界假设，知识库中不存在的三元组假设是错误的；</a:t>
            </a:r>
            <a:endParaRPr lang="en-US" altLang="zh-CN" dirty="0" smtClean="0">
              <a:latin typeface="楷体" panose="02010609060101010101" pitchFamily="49" charset="-122"/>
              <a:ea typeface="楷体" panose="02010609060101010101" pitchFamily="49" charset="-122"/>
            </a:endParaRPr>
          </a:p>
          <a:p>
            <a:pPr marL="0" indent="0">
              <a:buNone/>
            </a:pPr>
            <a:r>
              <a:rPr lang="zh-CN" altLang="en-US" dirty="0" smtClean="0">
                <a:latin typeface="楷体" panose="02010609060101010101" pitchFamily="49" charset="-122"/>
                <a:ea typeface="楷体" panose="02010609060101010101" pitchFamily="49" charset="-122"/>
              </a:rPr>
              <a:t>（</a:t>
            </a:r>
            <a:r>
              <a:rPr lang="en-US" altLang="zh-CN" dirty="0" smtClean="0">
                <a:latin typeface="楷体" panose="02010609060101010101" pitchFamily="49" charset="-122"/>
                <a:ea typeface="楷体" panose="02010609060101010101" pitchFamily="49" charset="-122"/>
              </a:rPr>
              <a:t>2</a:t>
            </a:r>
            <a:r>
              <a:rPr lang="zh-CN" altLang="en-US" dirty="0" smtClean="0">
                <a:latin typeface="楷体" panose="02010609060101010101" pitchFamily="49" charset="-122"/>
                <a:ea typeface="楷体" panose="02010609060101010101" pitchFamily="49" charset="-122"/>
              </a:rPr>
              <a:t>）局部封闭世界假设；对知识库中负例进行限制，要求同一个关系下知识库中不存在的三元组是错误的</a:t>
            </a:r>
            <a:endParaRPr lang="en-US" altLang="zh-CN" dirty="0" smtClean="0">
              <a:latin typeface="楷体" panose="02010609060101010101" pitchFamily="49" charset="-122"/>
              <a:ea typeface="楷体" panose="02010609060101010101" pitchFamily="49" charset="-122"/>
            </a:endParaRPr>
          </a:p>
          <a:p>
            <a:pPr marL="0" indent="0">
              <a:buNone/>
            </a:pPr>
            <a:r>
              <a:rPr lang="zh-CN" altLang="en-US" dirty="0" smtClean="0">
                <a:latin typeface="楷体" panose="02010609060101010101" pitchFamily="49" charset="-122"/>
                <a:ea typeface="楷体" panose="02010609060101010101" pitchFamily="49" charset="-122"/>
              </a:rPr>
              <a:t>（</a:t>
            </a:r>
            <a:r>
              <a:rPr lang="en-US" altLang="zh-CN" dirty="0" smtClean="0">
                <a:latin typeface="楷体" panose="02010609060101010101" pitchFamily="49" charset="-122"/>
                <a:ea typeface="楷体" panose="02010609060101010101" pitchFamily="49" charset="-122"/>
              </a:rPr>
              <a:t>3</a:t>
            </a:r>
            <a:r>
              <a:rPr lang="zh-CN" altLang="en-US" dirty="0" smtClean="0">
                <a:latin typeface="楷体" panose="02010609060101010101" pitchFamily="49" charset="-122"/>
                <a:ea typeface="楷体" panose="02010609060101010101" pitchFamily="49" charset="-122"/>
              </a:rPr>
              <a:t>）开放世界假设即假设知识库中不存在的三元组是不确定的</a:t>
            </a:r>
            <a:endParaRPr lang="en-US" altLang="zh-CN" dirty="0" smtClean="0">
              <a:latin typeface="楷体" panose="02010609060101010101" pitchFamily="49" charset="-122"/>
              <a:ea typeface="楷体" panose="02010609060101010101" pitchFamily="49" charset="-122"/>
            </a:endParaRPr>
          </a:p>
          <a:p>
            <a:pPr marL="0" indent="0">
              <a:buNone/>
            </a:pPr>
            <a:endParaRPr lang="en-US" altLang="zh-CN" dirty="0" smtClean="0">
              <a:latin typeface="楷体" panose="02010609060101010101" pitchFamily="49" charset="-122"/>
              <a:ea typeface="楷体" panose="02010609060101010101" pitchFamily="49" charset="-122"/>
            </a:endParaRPr>
          </a:p>
          <a:p>
            <a:pPr marL="0" indent="0">
              <a:buNone/>
            </a:pPr>
            <a:r>
              <a:rPr lang="zh-CN" altLang="en-US" dirty="0" smtClean="0">
                <a:latin typeface="楷体" panose="02010609060101010101" pitchFamily="49" charset="-122"/>
                <a:ea typeface="楷体" panose="02010609060101010101" pitchFamily="49" charset="-122"/>
              </a:rPr>
              <a:t>知识库补全通常采用和排序模型相同的评价指标如</a:t>
            </a:r>
            <a:r>
              <a:rPr lang="en-US" altLang="zh-CN" dirty="0" smtClean="0">
                <a:latin typeface="楷体" panose="02010609060101010101" pitchFamily="49" charset="-122"/>
                <a:ea typeface="楷体" panose="02010609060101010101" pitchFamily="49" charset="-122"/>
              </a:rPr>
              <a:t>MAP</a:t>
            </a:r>
            <a:r>
              <a:rPr lang="zh-CN" altLang="en-US" dirty="0" smtClean="0">
                <a:latin typeface="楷体" panose="02010609060101010101" pitchFamily="49" charset="-122"/>
                <a:ea typeface="楷体" panose="02010609060101010101" pitchFamily="49" charset="-122"/>
              </a:rPr>
              <a:t>、</a:t>
            </a:r>
            <a:r>
              <a:rPr lang="en-US" altLang="zh-CN" dirty="0" smtClean="0">
                <a:latin typeface="楷体" panose="02010609060101010101" pitchFamily="49" charset="-122"/>
                <a:ea typeface="楷体" panose="02010609060101010101" pitchFamily="49" charset="-122"/>
              </a:rPr>
              <a:t>MRR</a:t>
            </a:r>
            <a:r>
              <a:rPr lang="zh-CN" altLang="en-US" dirty="0" smtClean="0">
                <a:latin typeface="楷体" panose="02010609060101010101" pitchFamily="49" charset="-122"/>
                <a:ea typeface="楷体" panose="02010609060101010101" pitchFamily="49" charset="-122"/>
              </a:rPr>
              <a:t>；也有一些算法采用基于分类的评价指标如</a:t>
            </a:r>
            <a:r>
              <a:rPr lang="en-US" altLang="zh-CN" dirty="0" smtClean="0">
                <a:latin typeface="楷体" panose="02010609060101010101" pitchFamily="49" charset="-122"/>
                <a:ea typeface="楷体" panose="02010609060101010101" pitchFamily="49" charset="-122"/>
              </a:rPr>
              <a:t>AUC</a:t>
            </a:r>
            <a:r>
              <a:rPr lang="zh-CN" altLang="en-US" dirty="0" smtClean="0">
                <a:latin typeface="楷体" panose="02010609060101010101" pitchFamily="49" charset="-122"/>
                <a:ea typeface="楷体" panose="02010609060101010101" pitchFamily="49" charset="-122"/>
              </a:rPr>
              <a:t>等</a:t>
            </a:r>
            <a:endParaRPr lang="en-US" altLang="zh-CN" dirty="0" smtClean="0">
              <a:latin typeface="楷体" panose="02010609060101010101" pitchFamily="49" charset="-122"/>
              <a:ea typeface="楷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FB383BD1-BB0A-48A3-A5CC-8DA165A9887E}" type="slidenum">
              <a:rPr lang="zh-CN" altLang="en-US" smtClean="0"/>
              <a:t>8</a:t>
            </a:fld>
            <a:endParaRPr lang="zh-CN" altLang="en-US"/>
          </a:p>
        </p:txBody>
      </p:sp>
    </p:spTree>
    <p:extLst>
      <p:ext uri="{BB962C8B-B14F-4D97-AF65-F5344CB8AC3E}">
        <p14:creationId xmlns:p14="http://schemas.microsoft.com/office/powerpoint/2010/main" val="176993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本论文研究分为五个部分（</a:t>
            </a:r>
            <a:r>
              <a:rPr lang="en-US" altLang="zh-CN" dirty="0" smtClean="0"/>
              <a:t>1</a:t>
            </a:r>
            <a:r>
              <a:rPr lang="zh-CN" altLang="en-US" dirty="0" smtClean="0"/>
              <a:t>）知识库相关的研究背景和当前知识库补全需要解决的一些问题；（</a:t>
            </a:r>
            <a:r>
              <a:rPr lang="en-US" altLang="zh-CN" dirty="0" smtClean="0"/>
              <a:t>2</a:t>
            </a:r>
            <a:r>
              <a:rPr lang="zh-CN" altLang="en-US" dirty="0" smtClean="0"/>
              <a:t>）知识库补全国内外研究现状（</a:t>
            </a:r>
            <a:r>
              <a:rPr lang="en-US" altLang="zh-CN" dirty="0" smtClean="0"/>
              <a:t>3</a:t>
            </a:r>
            <a:r>
              <a:rPr lang="zh-CN" altLang="en-US" dirty="0" smtClean="0"/>
              <a:t>）结合关系路径和实体属性的知识库补全算法</a:t>
            </a:r>
            <a:r>
              <a:rPr lang="en-US" altLang="zh-CN" dirty="0" smtClean="0"/>
              <a:t>(4)</a:t>
            </a:r>
            <a:r>
              <a:rPr lang="zh-CN" altLang="en-US" dirty="0" smtClean="0"/>
              <a:t>基于学习排序的知识库补全算法研究（</a:t>
            </a:r>
            <a:r>
              <a:rPr lang="en-US" altLang="zh-CN" dirty="0" smtClean="0"/>
              <a:t>5</a:t>
            </a:r>
            <a:r>
              <a:rPr lang="zh-CN" altLang="en-US" dirty="0" smtClean="0"/>
              <a:t>）研究总结和研究展望</a:t>
            </a:r>
            <a:endParaRPr lang="zh-CN" altLang="en-US" dirty="0"/>
          </a:p>
        </p:txBody>
      </p:sp>
      <p:sp>
        <p:nvSpPr>
          <p:cNvPr id="4" name="灯片编号占位符 3"/>
          <p:cNvSpPr>
            <a:spLocks noGrp="1"/>
          </p:cNvSpPr>
          <p:nvPr>
            <p:ph type="sldNum" sz="quarter" idx="10"/>
          </p:nvPr>
        </p:nvSpPr>
        <p:spPr/>
        <p:txBody>
          <a:bodyPr/>
          <a:lstStyle/>
          <a:p>
            <a:fld id="{FB383BD1-BB0A-48A3-A5CC-8DA165A9887E}" type="slidenum">
              <a:rPr lang="zh-CN" altLang="en-US" smtClean="0"/>
              <a:t>9</a:t>
            </a:fld>
            <a:endParaRPr lang="zh-CN" altLang="en-US"/>
          </a:p>
        </p:txBody>
      </p:sp>
    </p:spTree>
    <p:extLst>
      <p:ext uri="{BB962C8B-B14F-4D97-AF65-F5344CB8AC3E}">
        <p14:creationId xmlns:p14="http://schemas.microsoft.com/office/powerpoint/2010/main" val="3774618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30C87AD0-AFDF-43C7-AB7D-991D9803B74D}" type="datetimeFigureOut">
              <a:rPr lang="zh-CN" altLang="en-US" smtClean="0"/>
              <a:t>2018/5/30</a:t>
            </a:fld>
            <a:endParaRPr lang="zh-CN" alt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zh-CN" alt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2AE4F396-ACE1-44CD-BE79-BCCB953A5CD8}" type="slidenum">
              <a:rPr lang="zh-CN" altLang="en-US" smtClean="0"/>
              <a:t>‹#›</a:t>
            </a:fld>
            <a:endParaRPr lang="zh-CN" altLang="en-US"/>
          </a:p>
        </p:txBody>
      </p:sp>
    </p:spTree>
    <p:extLst>
      <p:ext uri="{BB962C8B-B14F-4D97-AF65-F5344CB8AC3E}">
        <p14:creationId xmlns:p14="http://schemas.microsoft.com/office/powerpoint/2010/main" val="143742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E05608E-1ADA-4D84-BFFE-3C106ACE2A72}" type="datetimeFigureOut">
              <a:rPr lang="zh-CN" altLang="en-US" smtClean="0"/>
              <a:t>2018/5/30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AB374B5-D148-4D8B-B618-E129D1B61C83}" type="slidenum">
              <a:rPr lang="zh-CN" altLang="en-US" smtClean="0"/>
              <a:t>‹#›</a:t>
            </a:fld>
            <a:endParaRPr lang="zh-CN" altLang="en-US"/>
          </a:p>
        </p:txBody>
      </p:sp>
    </p:spTree>
    <p:extLst>
      <p:ext uri="{BB962C8B-B14F-4D97-AF65-F5344CB8AC3E}">
        <p14:creationId xmlns:p14="http://schemas.microsoft.com/office/powerpoint/2010/main" val="5641763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E05608E-1ADA-4D84-BFFE-3C106ACE2A72}" type="datetimeFigureOut">
              <a:rPr lang="zh-CN" altLang="en-US" smtClean="0"/>
              <a:t>2018/5/30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B374B5-D148-4D8B-B618-E129D1B61C83}" type="slidenum">
              <a:rPr lang="zh-CN" altLang="en-US" smtClean="0"/>
              <a:t>‹#›</a:t>
            </a:fld>
            <a:endParaRPr lang="zh-CN" altLang="en-US"/>
          </a:p>
        </p:txBody>
      </p:sp>
    </p:spTree>
    <p:extLst>
      <p:ext uri="{BB962C8B-B14F-4D97-AF65-F5344CB8AC3E}">
        <p14:creationId xmlns:p14="http://schemas.microsoft.com/office/powerpoint/2010/main" val="209027603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E05608E-1ADA-4D84-BFFE-3C106ACE2A72}" type="datetimeFigureOut">
              <a:rPr lang="zh-CN" altLang="en-US" smtClean="0"/>
              <a:t>2018/5/30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B374B5-D148-4D8B-B618-E129D1B61C83}" type="slidenum">
              <a:rPr lang="zh-CN" altLang="en-US" smtClean="0"/>
              <a:t>‹#›</a:t>
            </a:fld>
            <a:endParaRPr lang="zh-CN" altLang="en-US"/>
          </a:p>
        </p:txBody>
      </p:sp>
    </p:spTree>
    <p:extLst>
      <p:ext uri="{BB962C8B-B14F-4D97-AF65-F5344CB8AC3E}">
        <p14:creationId xmlns:p14="http://schemas.microsoft.com/office/powerpoint/2010/main" val="141028378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E05608E-1ADA-4D84-BFFE-3C106ACE2A72}" type="datetimeFigureOut">
              <a:rPr lang="zh-CN" altLang="en-US" smtClean="0"/>
              <a:t>2018/5/30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B374B5-D148-4D8B-B618-E129D1B61C83}" type="slidenum">
              <a:rPr lang="zh-CN" altLang="en-US" smtClean="0"/>
              <a:t>‹#›</a:t>
            </a:fld>
            <a:endParaRPr lang="zh-CN" altLang="en-US"/>
          </a:p>
        </p:txBody>
      </p:sp>
    </p:spTree>
    <p:extLst>
      <p:ext uri="{BB962C8B-B14F-4D97-AF65-F5344CB8AC3E}">
        <p14:creationId xmlns:p14="http://schemas.microsoft.com/office/powerpoint/2010/main" val="25692171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E05608E-1ADA-4D84-BFFE-3C106ACE2A72}" type="datetimeFigureOut">
              <a:rPr lang="zh-CN" altLang="en-US" smtClean="0"/>
              <a:t>2018/5/30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AB374B5-D148-4D8B-B618-E129D1B61C83}" type="slidenum">
              <a:rPr lang="zh-CN" altLang="en-US" smtClean="0"/>
              <a:t>‹#›</a:t>
            </a:fld>
            <a:endParaRPr lang="zh-CN" altLang="en-US"/>
          </a:p>
        </p:txBody>
      </p:sp>
    </p:spTree>
    <p:extLst>
      <p:ext uri="{BB962C8B-B14F-4D97-AF65-F5344CB8AC3E}">
        <p14:creationId xmlns:p14="http://schemas.microsoft.com/office/powerpoint/2010/main" val="31771099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E05608E-1ADA-4D84-BFFE-3C106ACE2A72}" type="datetimeFigureOut">
              <a:rPr lang="zh-CN" altLang="en-US" smtClean="0"/>
              <a:t>2018/5/30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AB374B5-D148-4D8B-B618-E129D1B61C83}" type="slidenum">
              <a:rPr lang="zh-CN" altLang="en-US" smtClean="0"/>
              <a:t>‹#›</a:t>
            </a:fld>
            <a:endParaRPr lang="zh-CN" altLang="en-US"/>
          </a:p>
        </p:txBody>
      </p:sp>
    </p:spTree>
    <p:extLst>
      <p:ext uri="{BB962C8B-B14F-4D97-AF65-F5344CB8AC3E}">
        <p14:creationId xmlns:p14="http://schemas.microsoft.com/office/powerpoint/2010/main" val="255636787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E05608E-1ADA-4D84-BFFE-3C106ACE2A72}" type="datetimeFigureOut">
              <a:rPr lang="zh-CN" altLang="en-US" smtClean="0"/>
              <a:t>2018/5/30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B374B5-D148-4D8B-B618-E129D1B61C83}" type="slidenum">
              <a:rPr lang="zh-CN" altLang="en-US" smtClean="0"/>
              <a:t>‹#›</a:t>
            </a:fld>
            <a:endParaRPr lang="zh-CN" altLang="en-US"/>
          </a:p>
        </p:txBody>
      </p:sp>
    </p:spTree>
    <p:extLst>
      <p:ext uri="{BB962C8B-B14F-4D97-AF65-F5344CB8AC3E}">
        <p14:creationId xmlns:p14="http://schemas.microsoft.com/office/powerpoint/2010/main" val="296119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E05608E-1ADA-4D84-BFFE-3C106ACE2A72}" type="datetimeFigureOut">
              <a:rPr lang="zh-CN" altLang="en-US" smtClean="0"/>
              <a:t>2018/5/30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B374B5-D148-4D8B-B618-E129D1B61C83}" type="slidenum">
              <a:rPr lang="zh-CN" altLang="en-US" smtClean="0"/>
              <a:t>‹#›</a:t>
            </a:fld>
            <a:endParaRPr lang="zh-CN" altLang="en-US"/>
          </a:p>
        </p:txBody>
      </p:sp>
    </p:spTree>
    <p:extLst>
      <p:ext uri="{BB962C8B-B14F-4D97-AF65-F5344CB8AC3E}">
        <p14:creationId xmlns:p14="http://schemas.microsoft.com/office/powerpoint/2010/main" val="39318767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E05608E-1ADA-4D84-BFFE-3C106ACE2A72}" type="datetimeFigureOut">
              <a:rPr lang="zh-CN" altLang="en-US" smtClean="0"/>
              <a:t>2018/5/30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B374B5-D148-4D8B-B618-E129D1B61C83}" type="slidenum">
              <a:rPr lang="zh-CN" altLang="en-US" smtClean="0"/>
              <a:t>‹#›</a:t>
            </a:fld>
            <a:endParaRPr lang="zh-CN" altLang="en-US"/>
          </a:p>
        </p:txBody>
      </p:sp>
    </p:spTree>
    <p:extLst>
      <p:ext uri="{BB962C8B-B14F-4D97-AF65-F5344CB8AC3E}">
        <p14:creationId xmlns:p14="http://schemas.microsoft.com/office/powerpoint/2010/main" val="282433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E05608E-1ADA-4D84-BFFE-3C106ACE2A72}" type="datetimeFigureOut">
              <a:rPr lang="zh-CN" altLang="en-US" smtClean="0"/>
              <a:t>2018/5/30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B374B5-D148-4D8B-B618-E129D1B61C83}" type="slidenum">
              <a:rPr lang="zh-CN" altLang="en-US" smtClean="0"/>
              <a:t>‹#›</a:t>
            </a:fld>
            <a:endParaRPr lang="zh-CN" altLang="en-US"/>
          </a:p>
        </p:txBody>
      </p:sp>
    </p:spTree>
    <p:extLst>
      <p:ext uri="{BB962C8B-B14F-4D97-AF65-F5344CB8AC3E}">
        <p14:creationId xmlns:p14="http://schemas.microsoft.com/office/powerpoint/2010/main" val="2546977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E05608E-1ADA-4D84-BFFE-3C106ACE2A72}" type="datetimeFigureOut">
              <a:rPr lang="zh-CN" altLang="en-US" smtClean="0"/>
              <a:t>2018/5/30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B374B5-D148-4D8B-B618-E129D1B61C83}" type="slidenum">
              <a:rPr lang="zh-CN" altLang="en-US" smtClean="0"/>
              <a:t>‹#›</a:t>
            </a:fld>
            <a:endParaRPr lang="zh-CN" altLang="en-US"/>
          </a:p>
        </p:txBody>
      </p:sp>
    </p:spTree>
    <p:extLst>
      <p:ext uri="{BB962C8B-B14F-4D97-AF65-F5344CB8AC3E}">
        <p14:creationId xmlns:p14="http://schemas.microsoft.com/office/powerpoint/2010/main" val="191864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E05608E-1ADA-4D84-BFFE-3C106ACE2A72}" type="datetimeFigureOut">
              <a:rPr lang="zh-CN" altLang="en-US" smtClean="0"/>
              <a:t>2018/5/30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AB374B5-D148-4D8B-B618-E129D1B61C83}" type="slidenum">
              <a:rPr lang="zh-CN" altLang="en-US" smtClean="0"/>
              <a:t>‹#›</a:t>
            </a:fld>
            <a:endParaRPr lang="zh-CN" altLang="en-US"/>
          </a:p>
        </p:txBody>
      </p:sp>
    </p:spTree>
    <p:extLst>
      <p:ext uri="{BB962C8B-B14F-4D97-AF65-F5344CB8AC3E}">
        <p14:creationId xmlns:p14="http://schemas.microsoft.com/office/powerpoint/2010/main" val="383525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E05608E-1ADA-4D84-BFFE-3C106ACE2A72}" type="datetimeFigureOut">
              <a:rPr lang="zh-CN" altLang="en-US" smtClean="0"/>
              <a:t>2018/5/30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AB374B5-D148-4D8B-B618-E129D1B61C83}" type="slidenum">
              <a:rPr lang="zh-CN" altLang="en-US" smtClean="0"/>
              <a:t>‹#›</a:t>
            </a:fld>
            <a:endParaRPr lang="zh-CN" altLang="en-US"/>
          </a:p>
        </p:txBody>
      </p:sp>
    </p:spTree>
    <p:extLst>
      <p:ext uri="{BB962C8B-B14F-4D97-AF65-F5344CB8AC3E}">
        <p14:creationId xmlns:p14="http://schemas.microsoft.com/office/powerpoint/2010/main" val="189936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5608E-1ADA-4D84-BFFE-3C106ACE2A72}" type="datetimeFigureOut">
              <a:rPr lang="zh-CN" altLang="en-US" smtClean="0"/>
              <a:t>2018/5/30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AB374B5-D148-4D8B-B618-E129D1B61C83}" type="slidenum">
              <a:rPr lang="zh-CN" altLang="en-US" smtClean="0"/>
              <a:t>‹#›</a:t>
            </a:fld>
            <a:endParaRPr lang="zh-CN" altLang="en-US"/>
          </a:p>
        </p:txBody>
      </p:sp>
    </p:spTree>
    <p:extLst>
      <p:ext uri="{BB962C8B-B14F-4D97-AF65-F5344CB8AC3E}">
        <p14:creationId xmlns:p14="http://schemas.microsoft.com/office/powerpoint/2010/main" val="170371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E05608E-1ADA-4D84-BFFE-3C106ACE2A72}" type="datetimeFigureOut">
              <a:rPr lang="zh-CN" altLang="en-US" smtClean="0"/>
              <a:t>2018/5/30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AB374B5-D148-4D8B-B618-E129D1B61C83}" type="slidenum">
              <a:rPr lang="zh-CN" altLang="en-US" smtClean="0"/>
              <a:t>‹#›</a:t>
            </a:fld>
            <a:endParaRPr lang="zh-CN" altLang="en-US"/>
          </a:p>
        </p:txBody>
      </p:sp>
    </p:spTree>
    <p:extLst>
      <p:ext uri="{BB962C8B-B14F-4D97-AF65-F5344CB8AC3E}">
        <p14:creationId xmlns:p14="http://schemas.microsoft.com/office/powerpoint/2010/main" val="17072217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E05608E-1ADA-4D84-BFFE-3C106ACE2A72}" type="datetimeFigureOut">
              <a:rPr lang="zh-CN" altLang="en-US" smtClean="0"/>
              <a:t>2018/5/30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AB374B5-D148-4D8B-B618-E129D1B61C83}" type="slidenum">
              <a:rPr lang="zh-CN" altLang="en-US" smtClean="0"/>
              <a:t>‹#›</a:t>
            </a:fld>
            <a:endParaRPr lang="zh-CN" altLang="en-US"/>
          </a:p>
        </p:txBody>
      </p:sp>
    </p:spTree>
    <p:extLst>
      <p:ext uri="{BB962C8B-B14F-4D97-AF65-F5344CB8AC3E}">
        <p14:creationId xmlns:p14="http://schemas.microsoft.com/office/powerpoint/2010/main" val="31074986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1E05608E-1ADA-4D84-BFFE-3C106ACE2A72}" type="datetimeFigureOut">
              <a:rPr lang="zh-CN" altLang="en-US" smtClean="0"/>
              <a:t>2018/5/30</a:t>
            </a:fld>
            <a:endParaRPr lang="zh-CN" alt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zh-CN" alt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AB374B5-D148-4D8B-B618-E129D1B61C83}" type="slidenum">
              <a:rPr lang="zh-CN" altLang="en-US" smtClean="0"/>
              <a:t>‹#›</a:t>
            </a:fld>
            <a:endParaRPr lang="zh-CN" altLang="en-US"/>
          </a:p>
        </p:txBody>
      </p:sp>
    </p:spTree>
    <p:extLst>
      <p:ext uri="{BB962C8B-B14F-4D97-AF65-F5344CB8AC3E}">
        <p14:creationId xmlns:p14="http://schemas.microsoft.com/office/powerpoint/2010/main" val="274963780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package" Target="../embeddings/Microsoft_Visio___1.vsdx"/><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package" Target="../embeddings/Microsoft_Excel____3.xlsx"/><Relationship Id="rId5" Type="http://schemas.openxmlformats.org/officeDocument/2006/relationships/image" Target="../media/image19.emf"/><Relationship Id="rId4" Type="http://schemas.openxmlformats.org/officeDocument/2006/relationships/package" Target="../embeddings/Microsoft_Excel____2.xlsx"/></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686678" y="1579562"/>
            <a:ext cx="9013373" cy="2387600"/>
          </a:xfrm>
        </p:spPr>
        <p:txBody>
          <a:bodyPr/>
          <a:lstStyle/>
          <a:p>
            <a:pPr algn="ctr"/>
            <a:r>
              <a:rPr lang="zh-CN" altLang="en-US" dirty="0" smtClean="0">
                <a:latin typeface="+mj-ea"/>
              </a:rPr>
              <a:t>基于关系路径的知识库补全算法研究</a:t>
            </a:r>
            <a:endParaRPr lang="zh-CN" altLang="en-US" dirty="0">
              <a:latin typeface="+mj-ea"/>
            </a:endParaRPr>
          </a:p>
        </p:txBody>
      </p:sp>
      <p:sp>
        <p:nvSpPr>
          <p:cNvPr id="3" name="副标题 2"/>
          <p:cNvSpPr>
            <a:spLocks noGrp="1"/>
          </p:cNvSpPr>
          <p:nvPr>
            <p:ph type="subTitle" idx="1"/>
          </p:nvPr>
        </p:nvSpPr>
        <p:spPr>
          <a:xfrm>
            <a:off x="1621365" y="4679723"/>
            <a:ext cx="9144000" cy="1655762"/>
          </a:xfrm>
        </p:spPr>
        <p:txBody>
          <a:bodyPr>
            <a:normAutofit/>
          </a:bodyPr>
          <a:lstStyle/>
          <a:p>
            <a:pPr algn="ctr"/>
            <a:r>
              <a:rPr lang="zh-CN" altLang="en-US" sz="2800" dirty="0" smtClean="0">
                <a:solidFill>
                  <a:schemeClr val="bg1"/>
                </a:solidFill>
              </a:rPr>
              <a:t>指导老师    王志春 </a:t>
            </a:r>
          </a:p>
          <a:p>
            <a:pPr algn="ctr"/>
            <a:r>
              <a:rPr lang="zh-CN" altLang="en-US" sz="2800" dirty="0" smtClean="0">
                <a:solidFill>
                  <a:schemeClr val="bg1"/>
                </a:solidFill>
              </a:rPr>
              <a:t>北京师范大学信息科学与技术学院    黄勇</a:t>
            </a:r>
            <a:endParaRPr lang="en-US" altLang="zh-CN" sz="2800" dirty="0" smtClean="0">
              <a:solidFill>
                <a:schemeClr val="bg1"/>
              </a:solidFill>
            </a:endParaRPr>
          </a:p>
        </p:txBody>
      </p:sp>
    </p:spTree>
    <p:extLst>
      <p:ext uri="{BB962C8B-B14F-4D97-AF65-F5344CB8AC3E}">
        <p14:creationId xmlns:p14="http://schemas.microsoft.com/office/powerpoint/2010/main" val="223211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4809" y="724652"/>
            <a:ext cx="8761413" cy="816234"/>
          </a:xfrm>
          <a:solidFill>
            <a:srgbClr val="0070C0"/>
          </a:solidFill>
        </p:spPr>
        <p:txBody>
          <a:bodyPr/>
          <a:lstStyle/>
          <a:p>
            <a:pPr algn="ctr"/>
            <a:r>
              <a:rPr lang="zh-CN" altLang="en-US" dirty="0">
                <a:solidFill>
                  <a:schemeClr val="bg1"/>
                </a:solidFill>
              </a:rPr>
              <a:t>结合关系路径和实体属性知识库补全算法</a:t>
            </a:r>
          </a:p>
        </p:txBody>
      </p:sp>
      <p:sp>
        <p:nvSpPr>
          <p:cNvPr id="3" name="内容占位符 2"/>
          <p:cNvSpPr>
            <a:spLocks noGrp="1"/>
          </p:cNvSpPr>
          <p:nvPr>
            <p:ph idx="1"/>
          </p:nvPr>
        </p:nvSpPr>
        <p:spPr/>
        <p:txBody>
          <a:bodyPr>
            <a:normAutofit/>
          </a:bodyPr>
          <a:lstStyle/>
          <a:p>
            <a:r>
              <a:rPr lang="zh-CN" altLang="en-US" sz="2400" dirty="0" smtClean="0"/>
              <a:t>计算框架：特征计算和模型预测</a:t>
            </a:r>
            <a:endParaRPr lang="zh-CN" altLang="en-US" sz="2400" dirty="0"/>
          </a:p>
        </p:txBody>
      </p:sp>
      <p:pic>
        <p:nvPicPr>
          <p:cNvPr id="4" name="图片 3"/>
          <p:cNvPicPr/>
          <p:nvPr/>
        </p:nvPicPr>
        <p:blipFill>
          <a:blip r:embed="rId4"/>
          <a:stretch>
            <a:fillRect/>
          </a:stretch>
        </p:blipFill>
        <p:spPr>
          <a:xfrm>
            <a:off x="1154953" y="3186794"/>
            <a:ext cx="4104456" cy="2714496"/>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232779500"/>
              </p:ext>
            </p:extLst>
          </p:nvPr>
        </p:nvGraphicFramePr>
        <p:xfrm>
          <a:off x="6333528" y="2938646"/>
          <a:ext cx="3707426" cy="3899397"/>
        </p:xfrm>
        <a:graphic>
          <a:graphicData uri="http://schemas.openxmlformats.org/presentationml/2006/ole">
            <mc:AlternateContent xmlns:mc="http://schemas.openxmlformats.org/markup-compatibility/2006">
              <mc:Choice xmlns:v="urn:schemas-microsoft-com:vml" Requires="v">
                <p:oleObj spid="_x0000_s1276" name="Visio" r:id="rId5" imgW="6495977" imgH="6388020" progId="Visio.Drawing.15">
                  <p:embed/>
                </p:oleObj>
              </mc:Choice>
              <mc:Fallback>
                <p:oleObj name="Visio" r:id="rId5" imgW="6495977" imgH="6388020" progId="Visio.Drawing.15">
                  <p:embed/>
                  <p:pic>
                    <p:nvPicPr>
                      <p:cNvPr id="0" name=""/>
                      <p:cNvPicPr>
                        <a:picLocks noChangeAspect="1" noChangeArrowheads="1"/>
                      </p:cNvPicPr>
                      <p:nvPr/>
                    </p:nvPicPr>
                    <p:blipFill>
                      <a:blip r:embed="rId6"/>
                      <a:srcRect/>
                      <a:stretch>
                        <a:fillRect/>
                      </a:stretch>
                    </p:blipFill>
                    <p:spPr bwMode="auto">
                      <a:xfrm>
                        <a:off x="6333528" y="2938646"/>
                        <a:ext cx="3707426" cy="3899397"/>
                      </a:xfrm>
                      <a:prstGeom prst="rect">
                        <a:avLst/>
                      </a:prstGeom>
                      <a:noFill/>
                      <a:extLst/>
                    </p:spPr>
                  </p:pic>
                </p:oleObj>
              </mc:Fallback>
            </mc:AlternateContent>
          </a:graphicData>
        </a:graphic>
      </p:graphicFrame>
      <p:sp>
        <p:nvSpPr>
          <p:cNvPr id="6" name="右箭头 5"/>
          <p:cNvSpPr/>
          <p:nvPr/>
        </p:nvSpPr>
        <p:spPr>
          <a:xfrm>
            <a:off x="5594019" y="4045013"/>
            <a:ext cx="864096" cy="504056"/>
          </a:xfrm>
          <a:prstGeom prst="rightArrow">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b="1">
              <a:ln w="10160">
                <a:solidFill>
                  <a:srgbClr val="7030A0"/>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04766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400" dirty="0" smtClean="0"/>
              <a:t>基于随机游走算法的关系路径特征类型计算</a:t>
            </a:r>
            <a:endParaRPr lang="zh-CN" altLang="en-US" sz="2400" dirty="0"/>
          </a:p>
        </p:txBody>
      </p:sp>
      <p:grpSp>
        <p:nvGrpSpPr>
          <p:cNvPr id="4" name="组合 3"/>
          <p:cNvGrpSpPr/>
          <p:nvPr/>
        </p:nvGrpSpPr>
        <p:grpSpPr>
          <a:xfrm>
            <a:off x="6879838" y="3216105"/>
            <a:ext cx="4362157" cy="3312365"/>
            <a:chOff x="9543013" y="30155284"/>
            <a:chExt cx="5539332" cy="5507469"/>
          </a:xfrm>
        </p:grpSpPr>
        <p:grpSp>
          <p:nvGrpSpPr>
            <p:cNvPr id="5" name="组 208"/>
            <p:cNvGrpSpPr/>
            <p:nvPr/>
          </p:nvGrpSpPr>
          <p:grpSpPr>
            <a:xfrm>
              <a:off x="9543013" y="30155284"/>
              <a:ext cx="5539332" cy="5507469"/>
              <a:chOff x="9543013" y="30570606"/>
              <a:chExt cx="5539332" cy="5238542"/>
            </a:xfrm>
            <a:effectLst/>
          </p:grpSpPr>
          <p:sp>
            <p:nvSpPr>
              <p:cNvPr id="7" name="矩形 6"/>
              <p:cNvSpPr/>
              <p:nvPr/>
            </p:nvSpPr>
            <p:spPr>
              <a:xfrm>
                <a:off x="9543013" y="30901699"/>
                <a:ext cx="5539332" cy="4907449"/>
              </a:xfrm>
              <a:prstGeom prst="rect">
                <a:avLst/>
              </a:prstGeom>
              <a:noFill/>
              <a:ln>
                <a:solidFill>
                  <a:srgbClr val="604A7B"/>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kumimoji="1" lang="zh-CN" altLang="en-US" sz="6600">
                  <a:solidFill>
                    <a:srgbClr val="FFFFFF"/>
                  </a:solidFill>
                  <a:latin typeface="Calibri" charset="0"/>
                  <a:ea typeface="ＭＳ Ｐゴシック" charset="0"/>
                  <a:cs typeface="ＭＳ Ｐゴシック" charset="0"/>
                </a:endParaRPr>
              </a:p>
            </p:txBody>
          </p:sp>
          <p:sp>
            <p:nvSpPr>
              <p:cNvPr id="8" name="文本框 47"/>
              <p:cNvSpPr txBox="1">
                <a:spLocks noChangeArrowheads="1"/>
              </p:cNvSpPr>
              <p:nvPr/>
            </p:nvSpPr>
            <p:spPr bwMode="auto">
              <a:xfrm>
                <a:off x="9836360" y="30570606"/>
                <a:ext cx="4868273" cy="827478"/>
              </a:xfrm>
              <a:prstGeom prst="rect">
                <a:avLst/>
              </a:prstGeom>
              <a:solidFill>
                <a:srgbClr val="604A7B"/>
              </a:solidFill>
              <a:ln>
                <a:noFill/>
              </a:ln>
              <a:effectLst/>
              <a:extLst>
                <a:ext uri="{91240B29-F687-4f45-9708-019B960494DF}">
                  <a14:hiddenLine xmlns:a14="http://schemas.microsoft.com/office/drawing/2010/main" xmlns="" w="9525">
                    <a:solidFill>
                      <a:srgbClr val="000000"/>
                    </a:solidFill>
                    <a:miter lim="800000"/>
                    <a:headEnd/>
                    <a:tailEnd/>
                  </a14:hiddenLine>
                </a:ext>
              </a:extLst>
            </p:spPr>
            <p:style>
              <a:lnRef idx="3">
                <a:schemeClr val="lt1"/>
              </a:lnRef>
              <a:fillRef idx="1">
                <a:schemeClr val="accent1"/>
              </a:fillRef>
              <a:effectRef idx="1">
                <a:schemeClr val="accent1"/>
              </a:effectRef>
              <a:fontRef idx="minor">
                <a:schemeClr val="lt1"/>
              </a:fontRef>
            </p:style>
            <p:txBody>
              <a:bodyPr wrap="square">
                <a:spAutoFit/>
              </a:bodyPr>
              <a:lstStyle>
                <a:defPPr>
                  <a:defRPr lang="es-ES"/>
                </a:defPPr>
                <a:lvl1pPr algn="ctr">
                  <a:defRPr kumimoji="0" sz="2000">
                    <a:solidFill>
                      <a:srgbClr val="FFFFFF"/>
                    </a:solidFill>
                    <a:latin typeface="Cambria" charset="0"/>
                    <a:ea typeface="宋体" charset="0"/>
                    <a:cs typeface="Cambria" charset="0"/>
                  </a:defRPr>
                </a:lvl1pPr>
                <a:lvl2pPr marL="742950" indent="-285750">
                  <a:defRPr kumimoji="1">
                    <a:ea typeface="ＭＳ Ｐゴシック" charset="0"/>
                  </a:defRPr>
                </a:lvl2pPr>
                <a:lvl3pPr marL="1143000" indent="-228600">
                  <a:defRPr kumimoji="1">
                    <a:ea typeface="ＭＳ Ｐゴシック" charset="0"/>
                  </a:defRPr>
                </a:lvl3pPr>
                <a:lvl4pPr marL="1600200" indent="-228600">
                  <a:defRPr kumimoji="1">
                    <a:ea typeface="ＭＳ Ｐゴシック" charset="0"/>
                  </a:defRPr>
                </a:lvl4pPr>
                <a:lvl5pPr marL="2057400" indent="-228600">
                  <a:defRPr kumimoji="1">
                    <a:ea typeface="ＭＳ Ｐゴシック" charset="0"/>
                  </a:defRPr>
                </a:lvl5pPr>
                <a:lvl6pPr marL="2514600" indent="-228600" defTabSz="2087563" fontAlgn="base">
                  <a:spcBef>
                    <a:spcPct val="0"/>
                  </a:spcBef>
                  <a:spcAft>
                    <a:spcPct val="0"/>
                  </a:spcAft>
                  <a:defRPr kumimoji="1">
                    <a:ea typeface="ＭＳ Ｐゴシック" charset="0"/>
                  </a:defRPr>
                </a:lvl6pPr>
                <a:lvl7pPr marL="2971800" indent="-228600" defTabSz="2087563" fontAlgn="base">
                  <a:spcBef>
                    <a:spcPct val="0"/>
                  </a:spcBef>
                  <a:spcAft>
                    <a:spcPct val="0"/>
                  </a:spcAft>
                  <a:defRPr kumimoji="1">
                    <a:ea typeface="ＭＳ Ｐゴシック" charset="0"/>
                  </a:defRPr>
                </a:lvl7pPr>
                <a:lvl8pPr marL="3429000" indent="-228600" defTabSz="2087563" fontAlgn="base">
                  <a:spcBef>
                    <a:spcPct val="0"/>
                  </a:spcBef>
                  <a:spcAft>
                    <a:spcPct val="0"/>
                  </a:spcAft>
                  <a:defRPr kumimoji="1">
                    <a:ea typeface="ＭＳ Ｐゴシック" charset="0"/>
                  </a:defRPr>
                </a:lvl8pPr>
                <a:lvl9pPr marL="3886200" indent="-228600" defTabSz="2087563" fontAlgn="base">
                  <a:spcBef>
                    <a:spcPct val="0"/>
                  </a:spcBef>
                  <a:spcAft>
                    <a:spcPct val="0"/>
                  </a:spcAft>
                  <a:defRPr kumimoji="1">
                    <a:ea typeface="ＭＳ Ｐゴシック" charset="0"/>
                  </a:defRPr>
                </a:lvl9pPr>
              </a:lstStyle>
              <a:p>
                <a:r>
                  <a:rPr lang="zh-CN" altLang="en-US" sz="2800" dirty="0" smtClean="0"/>
                  <a:t>关系路径特征类型</a:t>
                </a:r>
                <a:endParaRPr lang="zh-CN" altLang="en-US" sz="2800" dirty="0"/>
              </a:p>
            </p:txBody>
          </p:sp>
        </p:grpSp>
        <mc:AlternateContent xmlns:mc="http://schemas.openxmlformats.org/markup-compatibility/2006" xmlns:a14="http://schemas.microsoft.com/office/drawing/2010/main">
          <mc:Choice Requires="a14">
            <p:sp>
              <p:nvSpPr>
                <p:cNvPr id="6" name="文本框 5"/>
                <p:cNvSpPr txBox="1"/>
                <p:nvPr/>
              </p:nvSpPr>
              <p:spPr>
                <a:xfrm>
                  <a:off x="9610571" y="31391969"/>
                  <a:ext cx="5471774" cy="3338359"/>
                </a:xfrm>
                <a:prstGeom prst="rect">
                  <a:avLst/>
                </a:prstGeom>
                <a:noFill/>
              </p:spPr>
              <p:txBody>
                <a:bodyPr wrap="square" rtlCol="0">
                  <a:spAutoFit/>
                </a:bodyPr>
                <a:lstStyle/>
                <a:p>
                  <a14:m>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i="1">
                              <a:latin typeface="Cambria Math" panose="02040503050406030204" pitchFamily="18" charset="0"/>
                            </a:rPr>
                            <m:t>𝑝</m:t>
                          </m:r>
                        </m:e>
                        <m:sub>
                          <m:r>
                            <a:rPr kumimoji="1" lang="en-US" altLang="zh-CN" sz="2400" b="0" i="1" smtClean="0">
                              <a:latin typeface="Cambria Math" panose="02040503050406030204" pitchFamily="18" charset="0"/>
                            </a:rPr>
                            <m:t>1</m:t>
                          </m:r>
                        </m:sub>
                      </m:sSub>
                      <m:r>
                        <a:rPr kumimoji="1" lang="en-US" altLang="zh-CN" sz="2400" b="0" i="0" smtClean="0">
                          <a:latin typeface="Cambria Math" panose="02040503050406030204" pitchFamily="18" charset="0"/>
                        </a:rPr>
                        <m:t>:   (</m:t>
                      </m:r>
                    </m:oMath>
                  </a14:m>
                  <a:r>
                    <a:rPr kumimoji="1" lang="zh-CN" altLang="en-US" sz="2400" dirty="0" smtClean="0">
                      <a:latin typeface="+mn-ea"/>
                    </a:rPr>
                    <a:t>有校长</a:t>
                  </a:r>
                  <a:r>
                    <a:rPr kumimoji="1" lang="en-US" altLang="zh-CN" sz="2400" dirty="0" smtClean="0">
                      <a:latin typeface="+mn-ea"/>
                    </a:rPr>
                    <a:t>-</a:t>
                  </a:r>
                  <a:r>
                    <a:rPr kumimoji="1" lang="zh-CN" altLang="en-US" sz="2400" dirty="0">
                      <a:latin typeface="+mn-ea"/>
                    </a:rPr>
                    <a:t>生活</a:t>
                  </a:r>
                  <a:r>
                    <a:rPr kumimoji="1" lang="zh-CN" altLang="en-US" sz="2400" dirty="0" smtClean="0">
                      <a:latin typeface="+mn-ea"/>
                    </a:rPr>
                    <a:t>在</a:t>
                  </a:r>
                  <a:r>
                    <a:rPr kumimoji="1" lang="en-US" altLang="zh-CN" sz="2400" dirty="0" smtClean="0">
                      <a:latin typeface="+mn-ea"/>
                    </a:rPr>
                    <a:t>)</a:t>
                  </a:r>
                </a:p>
                <a:p>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𝑝</m:t>
                          </m:r>
                        </m:e>
                        <m:sub>
                          <m:r>
                            <a:rPr kumimoji="1" lang="en-US" altLang="zh-CN" sz="2400" b="0" i="1" smtClean="0">
                              <a:latin typeface="Cambria Math" panose="02040503050406030204" pitchFamily="18" charset="0"/>
                            </a:rPr>
                            <m:t>2</m:t>
                          </m:r>
                        </m:sub>
                      </m:sSub>
                    </m:oMath>
                  </a14:m>
                  <a:r>
                    <a:rPr kumimoji="1" lang="zh-CN" altLang="en-US" sz="2400" dirty="0" smtClean="0">
                      <a:sym typeface="Wingdings" panose="05000000000000000000" pitchFamily="2" charset="2"/>
                    </a:rPr>
                    <a:t>： </a:t>
                  </a:r>
                  <a:r>
                    <a:rPr kumimoji="1" lang="en-US" altLang="zh-CN" sz="2400" dirty="0" smtClean="0">
                      <a:sym typeface="Wingdings" panose="05000000000000000000" pitchFamily="2" charset="2"/>
                    </a:rPr>
                    <a:t>(</a:t>
                  </a:r>
                  <a:r>
                    <a:rPr kumimoji="1" lang="zh-CN" altLang="en-US" sz="2400" dirty="0" smtClean="0">
                      <a:latin typeface="+mn-ea"/>
                      <a:sym typeface="Wingdings" panose="05000000000000000000" pitchFamily="2" charset="2"/>
                    </a:rPr>
                    <a:t>位于</a:t>
                  </a:r>
                  <a:r>
                    <a:rPr kumimoji="1" lang="en-US" altLang="zh-CN" sz="2400" dirty="0" smtClean="0">
                      <a:latin typeface="+mn-ea"/>
                      <a:sym typeface="Wingdings" panose="05000000000000000000" pitchFamily="2" charset="2"/>
                    </a:rPr>
                    <a:t>-</a:t>
                  </a:r>
                  <a:r>
                    <a:rPr kumimoji="1" lang="zh-CN" altLang="en-US" sz="2400" dirty="0" smtClean="0">
                      <a:latin typeface="+mn-ea"/>
                      <a:sym typeface="Wingdings" panose="05000000000000000000" pitchFamily="2" charset="2"/>
                    </a:rPr>
                    <a:t>位于</a:t>
                  </a:r>
                  <a:r>
                    <a:rPr kumimoji="1" lang="en-US" altLang="zh-CN" sz="2400" dirty="0" smtClean="0">
                      <a:latin typeface="+mn-ea"/>
                      <a:sym typeface="Wingdings" panose="05000000000000000000" pitchFamily="2" charset="2"/>
                    </a:rPr>
                    <a:t>)</a:t>
                  </a:r>
                </a:p>
                <a:p>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𝑝</m:t>
                          </m:r>
                        </m:e>
                        <m:sub>
                          <m:r>
                            <a:rPr kumimoji="1" lang="en-US" altLang="zh-CN" sz="2400" b="0" i="1" smtClean="0">
                              <a:latin typeface="Cambria Math" panose="02040503050406030204" pitchFamily="18" charset="0"/>
                            </a:rPr>
                            <m:t>3</m:t>
                          </m:r>
                        </m:sub>
                      </m:sSub>
                    </m:oMath>
                  </a14:m>
                  <a:r>
                    <a:rPr kumimoji="1" lang="en-US" altLang="zh-CN" sz="2400" dirty="0" smtClean="0">
                      <a:sym typeface="Wingdings" panose="05000000000000000000" pitchFamily="2" charset="2"/>
                    </a:rPr>
                    <a:t>: </a:t>
                  </a:r>
                  <a:r>
                    <a:rPr kumimoji="1" lang="en-US" altLang="zh-CN" sz="2400" dirty="0" smtClean="0">
                      <a:latin typeface="+mn-ea"/>
                      <a:sym typeface="Wingdings" panose="05000000000000000000" pitchFamily="2" charset="2"/>
                    </a:rPr>
                    <a:t>(</a:t>
                  </a:r>
                  <a14:m>
                    <m:oMath xmlns:m="http://schemas.openxmlformats.org/officeDocument/2006/math">
                      <m:sSup>
                        <m:sSupPr>
                          <m:ctrlPr>
                            <a:rPr kumimoji="1" lang="en-US" altLang="zh-CN" sz="2400" i="1" smtClean="0">
                              <a:latin typeface="Cambria Math" panose="02040503050406030204" pitchFamily="18" charset="0"/>
                              <a:sym typeface="Wingdings" panose="05000000000000000000" pitchFamily="2" charset="2"/>
                            </a:rPr>
                          </m:ctrlPr>
                        </m:sSupPr>
                        <m:e>
                          <m:r>
                            <m:rPr>
                              <m:nor/>
                            </m:rPr>
                            <a:rPr kumimoji="1" lang="zh-CN" altLang="en-US" sz="2400" dirty="0">
                              <a:latin typeface="+mn-ea"/>
                              <a:sym typeface="Wingdings" panose="05000000000000000000" pitchFamily="2" charset="2"/>
                            </a:rPr>
                            <m:t>有大学</m:t>
                          </m:r>
                        </m:e>
                        <m:sup>
                          <m:r>
                            <a:rPr kumimoji="1" lang="en-US" altLang="zh-CN" sz="2400" b="0" i="0" smtClean="0">
                              <a:latin typeface="Cambria Math" panose="02040503050406030204" pitchFamily="18" charset="0"/>
                              <a:sym typeface="Wingdings" panose="05000000000000000000" pitchFamily="2" charset="2"/>
                            </a:rPr>
                            <m:t>−1</m:t>
                          </m:r>
                        </m:sup>
                      </m:sSup>
                    </m:oMath>
                  </a14:m>
                  <a:r>
                    <a:rPr kumimoji="1" lang="en-US" altLang="zh-CN" sz="2400" dirty="0" smtClean="0">
                      <a:latin typeface="+mn-ea"/>
                      <a:sym typeface="Wingdings" panose="05000000000000000000" pitchFamily="2" charset="2"/>
                    </a:rPr>
                    <a:t>-</a:t>
                  </a:r>
                  <a:r>
                    <a:rPr kumimoji="1" lang="zh-CN" altLang="en-US" sz="2400" dirty="0" smtClean="0">
                      <a:latin typeface="+mn-ea"/>
                      <a:sym typeface="Wingdings" panose="05000000000000000000" pitchFamily="2" charset="2"/>
                    </a:rPr>
                    <a:t>位于</a:t>
                  </a:r>
                  <a:r>
                    <a:rPr kumimoji="1" lang="en-US" altLang="zh-CN" sz="2400" dirty="0" smtClean="0">
                      <a:latin typeface="+mn-ea"/>
                      <a:sym typeface="Wingdings" panose="05000000000000000000" pitchFamily="2" charset="2"/>
                    </a:rPr>
                    <a:t>-</a:t>
                  </a:r>
                  <a:r>
                    <a:rPr kumimoji="1" lang="zh-CN" altLang="en-US" sz="2400" dirty="0" smtClean="0">
                      <a:latin typeface="+mn-ea"/>
                      <a:sym typeface="Wingdings" panose="05000000000000000000" pitchFamily="2" charset="2"/>
                    </a:rPr>
                    <a:t>位于</a:t>
                  </a:r>
                  <a:r>
                    <a:rPr kumimoji="1" lang="en-US" altLang="zh-CN" sz="2400" dirty="0" smtClean="0">
                      <a:latin typeface="+mn-ea"/>
                      <a:sym typeface="Wingdings" panose="05000000000000000000" pitchFamily="2" charset="2"/>
                    </a:rPr>
                    <a:t>)</a:t>
                  </a:r>
                </a:p>
                <a:p>
                  <a:r>
                    <a:rPr lang="en-US" altLang="zh-CN" sz="2400" dirty="0" smtClean="0"/>
                    <a:t>…</a:t>
                  </a:r>
                </a:p>
                <a:p>
                  <a14:m>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𝑝</m:t>
                          </m:r>
                        </m:e>
                        <m:sub>
                          <m:r>
                            <a:rPr kumimoji="1" lang="en-US" altLang="zh-CN" sz="2400" b="0" i="1" smtClean="0">
                              <a:latin typeface="Cambria Math" panose="02040503050406030204" pitchFamily="18" charset="0"/>
                            </a:rPr>
                            <m:t>𝑛</m:t>
                          </m:r>
                        </m:sub>
                      </m:sSub>
                      <m:r>
                        <a:rPr kumimoji="1" lang="en-US" altLang="zh-CN" sz="2400" b="0" i="1" smtClean="0">
                          <a:latin typeface="Cambria Math" panose="02040503050406030204" pitchFamily="18" charset="0"/>
                        </a:rPr>
                        <m:t>: </m:t>
                      </m:r>
                    </m:oMath>
                  </a14:m>
                  <a:r>
                    <a:rPr kumimoji="1" lang="en-US" altLang="zh-CN" sz="2400" dirty="0" smtClean="0">
                      <a:latin typeface="+mn-ea"/>
                    </a:rPr>
                    <a:t>(</a:t>
                  </a:r>
                  <a:r>
                    <a:rPr kumimoji="1" lang="zh-CN" altLang="en-US" sz="2400" dirty="0" smtClean="0">
                      <a:latin typeface="+mn-ea"/>
                    </a:rPr>
                    <a:t>有校长</a:t>
                  </a:r>
                  <a:r>
                    <a:rPr kumimoji="1" lang="en-US" altLang="zh-CN" sz="2400" dirty="0" smtClean="0">
                      <a:latin typeface="+mn-ea"/>
                    </a:rPr>
                    <a:t>-</a:t>
                  </a:r>
                  <a:r>
                    <a:rPr kumimoji="1" lang="zh-CN" altLang="en-US" sz="2400" dirty="0" smtClean="0">
                      <a:latin typeface="+mn-ea"/>
                    </a:rPr>
                    <a:t>出生</a:t>
                  </a:r>
                  <a:r>
                    <a:rPr kumimoji="1" lang="en-US" altLang="zh-CN" sz="2400" dirty="0" smtClean="0">
                      <a:latin typeface="+mn-ea"/>
                    </a:rPr>
                    <a:t>-</a:t>
                  </a:r>
                  <a:r>
                    <a:rPr kumimoji="1" lang="zh-CN" altLang="en-US" sz="2400" dirty="0" smtClean="0">
                      <a:latin typeface="+mn-ea"/>
                    </a:rPr>
                    <a:t>相邻</a:t>
                  </a:r>
                  <a:r>
                    <a:rPr kumimoji="1" lang="en-US" altLang="zh-CN" sz="2400" dirty="0" smtClean="0">
                      <a:latin typeface="+mn-ea"/>
                    </a:rPr>
                    <a:t>-</a:t>
                  </a:r>
                  <a:r>
                    <a:rPr kumimoji="1" lang="zh-CN" altLang="en-US" sz="2400" dirty="0" smtClean="0">
                      <a:latin typeface="+mn-ea"/>
                    </a:rPr>
                    <a:t>位于</a:t>
                  </a:r>
                  <a:r>
                    <a:rPr kumimoji="1" lang="en-US" altLang="zh-CN" sz="2400" dirty="0" smtClean="0">
                      <a:latin typeface="+mn-ea"/>
                    </a:rPr>
                    <a:t>)</a:t>
                  </a:r>
                </a:p>
              </p:txBody>
            </p:sp>
          </mc:Choice>
          <mc:Fallback xmlns="">
            <p:sp>
              <p:nvSpPr>
                <p:cNvPr id="6" name="文本框 5"/>
                <p:cNvSpPr txBox="1">
                  <a:spLocks noRot="1" noChangeAspect="1" noMove="1" noResize="1" noEditPoints="1" noAdjustHandles="1" noChangeArrowheads="1" noChangeShapeType="1" noTextEdit="1"/>
                </p:cNvSpPr>
                <p:nvPr/>
              </p:nvSpPr>
              <p:spPr>
                <a:xfrm>
                  <a:off x="9610571" y="31391969"/>
                  <a:ext cx="5471774" cy="3338359"/>
                </a:xfrm>
                <a:prstGeom prst="rect">
                  <a:avLst/>
                </a:prstGeom>
                <a:blipFill rotWithShape="0">
                  <a:blip r:embed="rId3"/>
                  <a:stretch>
                    <a:fillRect l="-2122" t="-3343" b="-5471"/>
                  </a:stretch>
                </a:blipFill>
              </p:spPr>
              <p:txBody>
                <a:bodyPr/>
                <a:lstStyle/>
                <a:p>
                  <a:r>
                    <a:rPr lang="zh-CN" altLang="en-US">
                      <a:noFill/>
                    </a:rPr>
                    <a:t> </a:t>
                  </a:r>
                </a:p>
              </p:txBody>
            </p:sp>
          </mc:Fallback>
        </mc:AlternateContent>
      </p:grpSp>
      <p:sp>
        <p:nvSpPr>
          <p:cNvPr id="9" name="右箭头 8"/>
          <p:cNvSpPr/>
          <p:nvPr/>
        </p:nvSpPr>
        <p:spPr>
          <a:xfrm>
            <a:off x="5797758" y="3894190"/>
            <a:ext cx="864096" cy="504056"/>
          </a:xfrm>
          <a:prstGeom prst="rightArrow">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b="1">
              <a:ln w="10160">
                <a:solidFill>
                  <a:srgbClr val="7030A0"/>
                </a:solidFill>
                <a:prstDash val="solid"/>
              </a:ln>
              <a:solidFill>
                <a:srgbClr val="FFFFFF"/>
              </a:solidFill>
              <a:effectLst>
                <a:outerShdw blurRad="38100" dist="22860" dir="5400000" algn="tl" rotWithShape="0">
                  <a:srgbClr val="000000">
                    <a:alpha val="30000"/>
                  </a:srgbClr>
                </a:outerShdw>
              </a:effectLst>
            </a:endParaRPr>
          </a:p>
        </p:txBody>
      </p:sp>
      <p:pic>
        <p:nvPicPr>
          <p:cNvPr id="10" name="图片 9"/>
          <p:cNvPicPr>
            <a:picLocks noChangeAspect="1"/>
          </p:cNvPicPr>
          <p:nvPr/>
        </p:nvPicPr>
        <p:blipFill>
          <a:blip r:embed="rId4"/>
          <a:stretch>
            <a:fillRect/>
          </a:stretch>
        </p:blipFill>
        <p:spPr>
          <a:xfrm>
            <a:off x="976539" y="3268719"/>
            <a:ext cx="4705716" cy="3527807"/>
          </a:xfrm>
          <a:prstGeom prst="rect">
            <a:avLst/>
          </a:prstGeom>
        </p:spPr>
      </p:pic>
      <p:sp>
        <p:nvSpPr>
          <p:cNvPr id="14" name="标题 1"/>
          <p:cNvSpPr>
            <a:spLocks noGrp="1"/>
          </p:cNvSpPr>
          <p:nvPr>
            <p:ph type="title"/>
          </p:nvPr>
        </p:nvSpPr>
        <p:spPr>
          <a:xfrm>
            <a:off x="1644809" y="724652"/>
            <a:ext cx="8761413" cy="816234"/>
          </a:xfrm>
          <a:solidFill>
            <a:srgbClr val="0070C0"/>
          </a:solidFill>
        </p:spPr>
        <p:txBody>
          <a:bodyPr/>
          <a:lstStyle/>
          <a:p>
            <a:pPr algn="ctr"/>
            <a:r>
              <a:rPr lang="zh-CN" altLang="en-US" dirty="0">
                <a:solidFill>
                  <a:schemeClr val="bg1"/>
                </a:solidFill>
              </a:rPr>
              <a:t>结合关系路径和实体属性知识库补全算法</a:t>
            </a:r>
          </a:p>
        </p:txBody>
      </p:sp>
    </p:spTree>
    <p:extLst>
      <p:ext uri="{BB962C8B-B14F-4D97-AF65-F5344CB8AC3E}">
        <p14:creationId xmlns:p14="http://schemas.microsoft.com/office/powerpoint/2010/main" val="304791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400" dirty="0" smtClean="0"/>
              <a:t>基于特征工程的实体属性特征抽取和计算</a:t>
            </a:r>
            <a:endParaRPr lang="zh-CN" altLang="en-US" sz="2400" dirty="0"/>
          </a:p>
        </p:txBody>
      </p:sp>
      <p:sp>
        <p:nvSpPr>
          <p:cNvPr id="5" name="右箭头 4"/>
          <p:cNvSpPr/>
          <p:nvPr/>
        </p:nvSpPr>
        <p:spPr>
          <a:xfrm>
            <a:off x="5762584" y="3887664"/>
            <a:ext cx="864096" cy="504056"/>
          </a:xfrm>
          <a:prstGeom prst="rightArrow">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b="1">
              <a:ln w="10160">
                <a:solidFill>
                  <a:srgbClr val="7030A0"/>
                </a:solidFill>
                <a:prstDash val="solid"/>
              </a:ln>
              <a:solidFill>
                <a:srgbClr val="FFFFFF"/>
              </a:solidFill>
              <a:effectLst>
                <a:outerShdw blurRad="38100" dist="22860" dir="5400000" algn="tl" rotWithShape="0">
                  <a:srgbClr val="000000">
                    <a:alpha val="30000"/>
                  </a:srgbClr>
                </a:outerShdw>
              </a:effectLst>
            </a:endParaRPr>
          </a:p>
        </p:txBody>
      </p:sp>
      <p:grpSp>
        <p:nvGrpSpPr>
          <p:cNvPr id="6" name="组合 5"/>
          <p:cNvGrpSpPr/>
          <p:nvPr/>
        </p:nvGrpSpPr>
        <p:grpSpPr>
          <a:xfrm>
            <a:off x="6897922" y="3143883"/>
            <a:ext cx="4362157" cy="3312365"/>
            <a:chOff x="9543013" y="30155284"/>
            <a:chExt cx="5539332" cy="5507469"/>
          </a:xfrm>
        </p:grpSpPr>
        <p:grpSp>
          <p:nvGrpSpPr>
            <p:cNvPr id="7" name="组 208"/>
            <p:cNvGrpSpPr/>
            <p:nvPr/>
          </p:nvGrpSpPr>
          <p:grpSpPr>
            <a:xfrm>
              <a:off x="9543013" y="30155284"/>
              <a:ext cx="5539332" cy="5507469"/>
              <a:chOff x="9543013" y="30570606"/>
              <a:chExt cx="5539332" cy="5238542"/>
            </a:xfrm>
            <a:effectLst/>
          </p:grpSpPr>
          <p:sp>
            <p:nvSpPr>
              <p:cNvPr id="9" name="矩形 8"/>
              <p:cNvSpPr/>
              <p:nvPr/>
            </p:nvSpPr>
            <p:spPr>
              <a:xfrm>
                <a:off x="9543013" y="30901699"/>
                <a:ext cx="5539332" cy="4907449"/>
              </a:xfrm>
              <a:prstGeom prst="rect">
                <a:avLst/>
              </a:prstGeom>
              <a:noFill/>
              <a:ln>
                <a:solidFill>
                  <a:srgbClr val="604A7B"/>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kumimoji="1" lang="zh-CN" altLang="en-US" sz="6600">
                  <a:solidFill>
                    <a:srgbClr val="FFFFFF"/>
                  </a:solidFill>
                  <a:latin typeface="Calibri" charset="0"/>
                  <a:ea typeface="ＭＳ Ｐゴシック" charset="0"/>
                  <a:cs typeface="ＭＳ Ｐゴシック" charset="0"/>
                </a:endParaRPr>
              </a:p>
            </p:txBody>
          </p:sp>
          <p:sp>
            <p:nvSpPr>
              <p:cNvPr id="10" name="文本框 47"/>
              <p:cNvSpPr txBox="1">
                <a:spLocks noChangeArrowheads="1"/>
              </p:cNvSpPr>
              <p:nvPr/>
            </p:nvSpPr>
            <p:spPr bwMode="auto">
              <a:xfrm>
                <a:off x="9836360" y="30570606"/>
                <a:ext cx="4868273" cy="827478"/>
              </a:xfrm>
              <a:prstGeom prst="rect">
                <a:avLst/>
              </a:prstGeom>
              <a:solidFill>
                <a:srgbClr val="604A7B"/>
              </a:solidFill>
              <a:ln>
                <a:noFill/>
              </a:ln>
              <a:effectLst/>
              <a:extLst>
                <a:ext uri="{91240B29-F687-4f45-9708-019B960494DF}">
                  <a14:hiddenLine xmlns:a14="http://schemas.microsoft.com/office/drawing/2010/main" xmlns="" w="9525">
                    <a:solidFill>
                      <a:srgbClr val="000000"/>
                    </a:solidFill>
                    <a:miter lim="800000"/>
                    <a:headEnd/>
                    <a:tailEnd/>
                  </a14:hiddenLine>
                </a:ext>
              </a:extLst>
            </p:spPr>
            <p:style>
              <a:lnRef idx="3">
                <a:schemeClr val="lt1"/>
              </a:lnRef>
              <a:fillRef idx="1">
                <a:schemeClr val="accent1"/>
              </a:fillRef>
              <a:effectRef idx="1">
                <a:schemeClr val="accent1"/>
              </a:effectRef>
              <a:fontRef idx="minor">
                <a:schemeClr val="lt1"/>
              </a:fontRef>
            </p:style>
            <p:txBody>
              <a:bodyPr wrap="square">
                <a:spAutoFit/>
              </a:bodyPr>
              <a:lstStyle>
                <a:defPPr>
                  <a:defRPr lang="es-ES"/>
                </a:defPPr>
                <a:lvl1pPr algn="ctr">
                  <a:defRPr kumimoji="0" sz="2000">
                    <a:solidFill>
                      <a:srgbClr val="FFFFFF"/>
                    </a:solidFill>
                    <a:latin typeface="Cambria" charset="0"/>
                    <a:ea typeface="宋体" charset="0"/>
                    <a:cs typeface="Cambria" charset="0"/>
                  </a:defRPr>
                </a:lvl1pPr>
                <a:lvl2pPr marL="742950" indent="-285750">
                  <a:defRPr kumimoji="1">
                    <a:ea typeface="ＭＳ Ｐゴシック" charset="0"/>
                  </a:defRPr>
                </a:lvl2pPr>
                <a:lvl3pPr marL="1143000" indent="-228600">
                  <a:defRPr kumimoji="1">
                    <a:ea typeface="ＭＳ Ｐゴシック" charset="0"/>
                  </a:defRPr>
                </a:lvl3pPr>
                <a:lvl4pPr marL="1600200" indent="-228600">
                  <a:defRPr kumimoji="1">
                    <a:ea typeface="ＭＳ Ｐゴシック" charset="0"/>
                  </a:defRPr>
                </a:lvl4pPr>
                <a:lvl5pPr marL="2057400" indent="-228600">
                  <a:defRPr kumimoji="1">
                    <a:ea typeface="ＭＳ Ｐゴシック" charset="0"/>
                  </a:defRPr>
                </a:lvl5pPr>
                <a:lvl6pPr marL="2514600" indent="-228600" defTabSz="2087563" fontAlgn="base">
                  <a:spcBef>
                    <a:spcPct val="0"/>
                  </a:spcBef>
                  <a:spcAft>
                    <a:spcPct val="0"/>
                  </a:spcAft>
                  <a:defRPr kumimoji="1">
                    <a:ea typeface="ＭＳ Ｐゴシック" charset="0"/>
                  </a:defRPr>
                </a:lvl6pPr>
                <a:lvl7pPr marL="2971800" indent="-228600" defTabSz="2087563" fontAlgn="base">
                  <a:spcBef>
                    <a:spcPct val="0"/>
                  </a:spcBef>
                  <a:spcAft>
                    <a:spcPct val="0"/>
                  </a:spcAft>
                  <a:defRPr kumimoji="1">
                    <a:ea typeface="ＭＳ Ｐゴシック" charset="0"/>
                  </a:defRPr>
                </a:lvl7pPr>
                <a:lvl8pPr marL="3429000" indent="-228600" defTabSz="2087563" fontAlgn="base">
                  <a:spcBef>
                    <a:spcPct val="0"/>
                  </a:spcBef>
                  <a:spcAft>
                    <a:spcPct val="0"/>
                  </a:spcAft>
                  <a:defRPr kumimoji="1">
                    <a:ea typeface="ＭＳ Ｐゴシック" charset="0"/>
                  </a:defRPr>
                </a:lvl8pPr>
                <a:lvl9pPr marL="3886200" indent="-228600" defTabSz="2087563" fontAlgn="base">
                  <a:spcBef>
                    <a:spcPct val="0"/>
                  </a:spcBef>
                  <a:spcAft>
                    <a:spcPct val="0"/>
                  </a:spcAft>
                  <a:defRPr kumimoji="1">
                    <a:ea typeface="ＭＳ Ｐゴシック" charset="0"/>
                  </a:defRPr>
                </a:lvl9pPr>
              </a:lstStyle>
              <a:p>
                <a:r>
                  <a:rPr lang="zh-CN" altLang="en-US" sz="2800" dirty="0" smtClean="0"/>
                  <a:t>实体属性特征类型</a:t>
                </a:r>
                <a:endParaRPr lang="zh-CN" altLang="en-US" sz="2800" dirty="0"/>
              </a:p>
            </p:txBody>
          </p:sp>
        </p:grpSp>
        <mc:AlternateContent xmlns:mc="http://schemas.openxmlformats.org/markup-compatibility/2006" xmlns:a14="http://schemas.microsoft.com/office/drawing/2010/main">
          <mc:Choice Requires="a14">
            <p:sp>
              <p:nvSpPr>
                <p:cNvPr id="8" name="文本框 7"/>
                <p:cNvSpPr txBox="1"/>
                <p:nvPr/>
              </p:nvSpPr>
              <p:spPr>
                <a:xfrm>
                  <a:off x="9610571" y="31391969"/>
                  <a:ext cx="5471774" cy="3300296"/>
                </a:xfrm>
                <a:prstGeom prst="rect">
                  <a:avLst/>
                </a:prstGeom>
                <a:noFill/>
              </p:spPr>
              <p:txBody>
                <a:bodyPr wrap="square" rtlCol="0">
                  <a:spAutoFit/>
                </a:bodyPr>
                <a:lstStyle/>
                <a:p>
                  <a14:m>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𝐿</m:t>
                          </m:r>
                        </m:e>
                        <m:sub>
                          <m:r>
                            <a:rPr kumimoji="1" lang="en-US" altLang="zh-CN" sz="2400" b="0" i="1" smtClean="0">
                              <a:latin typeface="Cambria Math" panose="02040503050406030204" pitchFamily="18" charset="0"/>
                            </a:rPr>
                            <m:t>1</m:t>
                          </m:r>
                        </m:sub>
                      </m:sSub>
                      <m:r>
                        <a:rPr kumimoji="1" lang="en-US" altLang="zh-CN" sz="2400" b="0" i="0" smtClean="0">
                          <a:latin typeface="Cambria Math" panose="02040503050406030204" pitchFamily="18" charset="0"/>
                        </a:rPr>
                        <m:t>:</m:t>
                      </m:r>
                    </m:oMath>
                  </a14:m>
                  <a:r>
                    <a:rPr lang="en-US" altLang="zh-CN" sz="2400" dirty="0" smtClean="0"/>
                    <a:t> (</a:t>
                  </a:r>
                  <a:r>
                    <a:rPr lang="zh-CN" altLang="zh-CN" sz="2400" dirty="0" smtClean="0"/>
                    <a:t>wasCreateOnDate</a:t>
                  </a:r>
                  <a:r>
                    <a:rPr kumimoji="1" lang="en-US" altLang="zh-CN" sz="2400" dirty="0">
                      <a:latin typeface="+mn-ea"/>
                    </a:rPr>
                    <a:t>)</a:t>
                  </a:r>
                  <a:endParaRPr kumimoji="1" lang="en-US" altLang="zh-CN" sz="2400" dirty="0" smtClean="0">
                    <a:latin typeface="+mn-ea"/>
                  </a:endParaRPr>
                </a:p>
                <a:p>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b="0" i="1" smtClean="0">
                              <a:latin typeface="Cambria Math" panose="02040503050406030204" pitchFamily="18" charset="0"/>
                            </a:rPr>
                            <m:t>𝐿</m:t>
                          </m:r>
                        </m:e>
                        <m:sub>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 </m:t>
                      </m:r>
                    </m:oMath>
                  </a14:m>
                  <a:r>
                    <a:rPr lang="en-US" altLang="zh-CN" sz="2400" dirty="0" smtClean="0"/>
                    <a:t>(</a:t>
                  </a:r>
                  <a:r>
                    <a:rPr lang="zh-CN" altLang="zh-CN" sz="2400" dirty="0" smtClean="0"/>
                    <a:t>hasNumberOfPeople</a:t>
                  </a:r>
                  <a:r>
                    <a:rPr kumimoji="1" lang="en-US" altLang="zh-CN" sz="2400" dirty="0" smtClean="0">
                      <a:latin typeface="+mn-ea"/>
                      <a:sym typeface="Wingdings" panose="05000000000000000000" pitchFamily="2" charset="2"/>
                    </a:rPr>
                    <a:t>)</a:t>
                  </a:r>
                </a:p>
                <a:p>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b="0" i="1" smtClean="0">
                              <a:latin typeface="Cambria Math" panose="02040503050406030204" pitchFamily="18" charset="0"/>
                            </a:rPr>
                            <m:t>𝐿</m:t>
                          </m:r>
                        </m:e>
                        <m:sub>
                          <m:r>
                            <a:rPr kumimoji="1" lang="en-US" altLang="zh-CN" sz="2400" b="0" i="1" smtClean="0">
                              <a:latin typeface="Cambria Math" panose="02040503050406030204" pitchFamily="18" charset="0"/>
                            </a:rPr>
                            <m:t>3</m:t>
                          </m:r>
                        </m:sub>
                      </m:sSub>
                    </m:oMath>
                  </a14:m>
                  <a:r>
                    <a:rPr kumimoji="1" lang="en-US" altLang="zh-CN" sz="2400" dirty="0" smtClean="0">
                      <a:sym typeface="Wingdings" panose="05000000000000000000" pitchFamily="2" charset="2"/>
                    </a:rPr>
                    <a:t>: </a:t>
                  </a:r>
                  <a:r>
                    <a:rPr kumimoji="1" lang="en-US" altLang="zh-CN" sz="2400" dirty="0" smtClean="0">
                      <a:latin typeface="+mn-ea"/>
                      <a:sym typeface="Wingdings" panose="05000000000000000000" pitchFamily="2" charset="2"/>
                    </a:rPr>
                    <a:t>(</a:t>
                  </a:r>
                  <a:r>
                    <a:rPr lang="zh-CN" altLang="zh-CN" sz="2400" dirty="0"/>
                    <a:t>happenedOnDate</a:t>
                  </a:r>
                  <a:r>
                    <a:rPr kumimoji="1" lang="en-US" altLang="zh-CN" sz="2400" dirty="0" smtClean="0">
                      <a:latin typeface="+mn-ea"/>
                      <a:sym typeface="Wingdings" panose="05000000000000000000" pitchFamily="2" charset="2"/>
                    </a:rPr>
                    <a:t>)</a:t>
                  </a:r>
                </a:p>
                <a:p>
                  <a:r>
                    <a:rPr lang="en-US" altLang="zh-CN" sz="2400" dirty="0" smtClean="0"/>
                    <a:t>…</a:t>
                  </a:r>
                </a:p>
                <a:p>
                  <a14:m>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𝐿</m:t>
                          </m:r>
                        </m:e>
                        <m:sub>
                          <m:r>
                            <a:rPr kumimoji="1" lang="en-US" altLang="zh-CN" sz="2400" b="0" i="1" smtClean="0">
                              <a:latin typeface="Cambria Math" panose="02040503050406030204" pitchFamily="18" charset="0"/>
                            </a:rPr>
                            <m:t>𝑛</m:t>
                          </m:r>
                        </m:sub>
                      </m:sSub>
                      <m:r>
                        <a:rPr kumimoji="1" lang="en-US" altLang="zh-CN" sz="2400" b="0" i="1" smtClean="0">
                          <a:latin typeface="Cambria Math" panose="02040503050406030204" pitchFamily="18" charset="0"/>
                        </a:rPr>
                        <m:t>: </m:t>
                      </m:r>
                    </m:oMath>
                  </a14:m>
                  <a:r>
                    <a:rPr kumimoji="1" lang="en-US" altLang="zh-CN" sz="2400" dirty="0" smtClean="0">
                      <a:latin typeface="+mn-ea"/>
                    </a:rPr>
                    <a:t>(</a:t>
                  </a:r>
                  <a:r>
                    <a:rPr lang="zh-CN" altLang="zh-CN" sz="2400" dirty="0"/>
                    <a:t>wasDestoryedOnDate</a:t>
                  </a:r>
                  <a:r>
                    <a:rPr kumimoji="1" lang="en-US" altLang="zh-CN" sz="2400" dirty="0" smtClean="0">
                      <a:latin typeface="+mn-ea"/>
                    </a:rPr>
                    <a:t>)</a:t>
                  </a:r>
                </a:p>
              </p:txBody>
            </p:sp>
          </mc:Choice>
          <mc:Fallback xmlns="">
            <p:sp>
              <p:nvSpPr>
                <p:cNvPr id="10" name="文本框 9"/>
                <p:cNvSpPr txBox="1">
                  <a:spLocks noRot="1" noChangeAspect="1" noMove="1" noResize="1" noEditPoints="1" noAdjustHandles="1" noChangeArrowheads="1" noChangeShapeType="1" noTextEdit="1"/>
                </p:cNvSpPr>
                <p:nvPr/>
              </p:nvSpPr>
              <p:spPr>
                <a:xfrm>
                  <a:off x="9610571" y="31391969"/>
                  <a:ext cx="5471774" cy="3300296"/>
                </a:xfrm>
                <a:prstGeom prst="rect">
                  <a:avLst/>
                </a:prstGeom>
                <a:blipFill rotWithShape="0">
                  <a:blip r:embed="rId5"/>
                  <a:stretch>
                    <a:fillRect l="-2263" t="-2769" b="-4000"/>
                  </a:stretch>
                </a:blipFill>
              </p:spPr>
              <p:txBody>
                <a:bodyPr/>
                <a:lstStyle/>
                <a:p>
                  <a:r>
                    <a:rPr lang="zh-CN" altLang="en-US">
                      <a:noFill/>
                    </a:rPr>
                    <a:t> </a:t>
                  </a:r>
                </a:p>
              </p:txBody>
            </p:sp>
          </mc:Fallback>
        </mc:AlternateContent>
      </p:grpSp>
      <p:pic>
        <p:nvPicPr>
          <p:cNvPr id="13" name="图片 12"/>
          <p:cNvPicPr>
            <a:picLocks noChangeAspect="1"/>
          </p:cNvPicPr>
          <p:nvPr/>
        </p:nvPicPr>
        <p:blipFill>
          <a:blip r:embed="rId6"/>
          <a:stretch>
            <a:fillRect/>
          </a:stretch>
        </p:blipFill>
        <p:spPr>
          <a:xfrm>
            <a:off x="997910" y="3143883"/>
            <a:ext cx="4711473" cy="3532123"/>
          </a:xfrm>
          <a:prstGeom prst="rect">
            <a:avLst/>
          </a:prstGeom>
        </p:spPr>
      </p:pic>
      <p:sp>
        <p:nvSpPr>
          <p:cNvPr id="15" name="标题 1"/>
          <p:cNvSpPr>
            <a:spLocks noGrp="1"/>
          </p:cNvSpPr>
          <p:nvPr>
            <p:ph type="title"/>
          </p:nvPr>
        </p:nvSpPr>
        <p:spPr>
          <a:xfrm>
            <a:off x="1644809" y="724652"/>
            <a:ext cx="8761413" cy="816234"/>
          </a:xfrm>
          <a:solidFill>
            <a:srgbClr val="0070C0"/>
          </a:solidFill>
        </p:spPr>
        <p:txBody>
          <a:bodyPr/>
          <a:lstStyle/>
          <a:p>
            <a:pPr algn="ctr"/>
            <a:r>
              <a:rPr lang="zh-CN" altLang="en-US" dirty="0">
                <a:solidFill>
                  <a:schemeClr val="bg1"/>
                </a:solidFill>
              </a:rPr>
              <a:t>结合关系路径和实体属性知识库补全算法</a:t>
            </a:r>
          </a:p>
        </p:txBody>
      </p:sp>
    </p:spTree>
    <p:extLst>
      <p:ext uri="{BB962C8B-B14F-4D97-AF65-F5344CB8AC3E}">
        <p14:creationId xmlns:p14="http://schemas.microsoft.com/office/powerpoint/2010/main" val="3326590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t>模型预测：逻辑回归模型预测</a:t>
            </a:r>
            <a:endParaRPr lang="en-US" altLang="zh-CN" sz="2400" dirty="0"/>
          </a:p>
          <a:p>
            <a:r>
              <a:rPr lang="zh-CN" altLang="en-US" sz="2400" dirty="0" smtClean="0"/>
              <a:t>试验结果：</a:t>
            </a:r>
            <a:r>
              <a:rPr lang="en-US" altLang="zh-CN" sz="2400" dirty="0" smtClean="0"/>
              <a:t>YAGO</a:t>
            </a:r>
            <a:r>
              <a:rPr lang="zh-CN" altLang="en-US" sz="2400" dirty="0" smtClean="0"/>
              <a:t>和</a:t>
            </a:r>
            <a:r>
              <a:rPr lang="en-US" altLang="zh-CN" sz="2400" dirty="0" smtClean="0"/>
              <a:t>Freebase</a:t>
            </a:r>
            <a:r>
              <a:rPr lang="zh-CN" altLang="en-US" sz="2400" dirty="0" smtClean="0"/>
              <a:t>知识库试验</a:t>
            </a:r>
            <a:endParaRPr lang="en-US" altLang="zh-CN" sz="2400" dirty="0" smtClean="0"/>
          </a:p>
          <a:p>
            <a:pPr marL="0" indent="0">
              <a:buNone/>
            </a:pPr>
            <a:endParaRPr lang="en-US" altLang="zh-CN" dirty="0" smtClean="0"/>
          </a:p>
        </p:txBody>
      </p:sp>
      <p:pic>
        <p:nvPicPr>
          <p:cNvPr id="4" name="图片 3"/>
          <p:cNvPicPr>
            <a:picLocks noChangeAspect="1"/>
          </p:cNvPicPr>
          <p:nvPr/>
        </p:nvPicPr>
        <p:blipFill>
          <a:blip r:embed="rId3"/>
          <a:stretch>
            <a:fillRect/>
          </a:stretch>
        </p:blipFill>
        <p:spPr>
          <a:xfrm>
            <a:off x="1767367" y="3712312"/>
            <a:ext cx="3414547" cy="2307487"/>
          </a:xfrm>
          <a:prstGeom prst="rect">
            <a:avLst/>
          </a:prstGeom>
        </p:spPr>
      </p:pic>
      <p:pic>
        <p:nvPicPr>
          <p:cNvPr id="5" name="图片 4"/>
          <p:cNvPicPr>
            <a:picLocks noChangeAspect="1"/>
          </p:cNvPicPr>
          <p:nvPr/>
        </p:nvPicPr>
        <p:blipFill>
          <a:blip r:embed="rId4"/>
          <a:stretch>
            <a:fillRect/>
          </a:stretch>
        </p:blipFill>
        <p:spPr>
          <a:xfrm>
            <a:off x="5606691" y="3712312"/>
            <a:ext cx="3667184" cy="2307488"/>
          </a:xfrm>
          <a:prstGeom prst="rect">
            <a:avLst/>
          </a:prstGeom>
        </p:spPr>
      </p:pic>
      <p:sp>
        <p:nvSpPr>
          <p:cNvPr id="9" name="标题 1"/>
          <p:cNvSpPr>
            <a:spLocks noGrp="1"/>
          </p:cNvSpPr>
          <p:nvPr>
            <p:ph type="title"/>
          </p:nvPr>
        </p:nvSpPr>
        <p:spPr>
          <a:xfrm>
            <a:off x="1644809" y="724652"/>
            <a:ext cx="8761413" cy="816234"/>
          </a:xfrm>
          <a:solidFill>
            <a:srgbClr val="0070C0"/>
          </a:solidFill>
        </p:spPr>
        <p:txBody>
          <a:bodyPr/>
          <a:lstStyle/>
          <a:p>
            <a:pPr algn="ctr"/>
            <a:r>
              <a:rPr lang="zh-CN" altLang="en-US" dirty="0">
                <a:solidFill>
                  <a:schemeClr val="bg1"/>
                </a:solidFill>
              </a:rPr>
              <a:t>结合关系路径和实体属性知识库补全算法</a:t>
            </a:r>
          </a:p>
        </p:txBody>
      </p:sp>
    </p:spTree>
    <p:extLst>
      <p:ext uri="{BB962C8B-B14F-4D97-AF65-F5344CB8AC3E}">
        <p14:creationId xmlns:p14="http://schemas.microsoft.com/office/powerpoint/2010/main" val="332865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5542" y="2261054"/>
            <a:ext cx="5892209" cy="4351338"/>
          </a:xfrm>
        </p:spPr>
        <p:txBody>
          <a:bodyPr>
            <a:normAutofit/>
          </a:bodyPr>
          <a:lstStyle/>
          <a:p>
            <a:r>
              <a:rPr lang="zh-CN" altLang="en-US" sz="2400" dirty="0" smtClean="0"/>
              <a:t>试验分析和结论</a:t>
            </a:r>
            <a:endParaRPr lang="en-US" altLang="zh-CN" sz="2400" dirty="0" smtClean="0"/>
          </a:p>
          <a:p>
            <a:pPr marL="0" indent="0">
              <a:buNone/>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）结合关系路径和实体属性能优化知识库补全模型的预测效果，实体属性特征在模型预测中很重要。</a:t>
            </a:r>
            <a:endParaRPr lang="en-US" altLang="zh-CN" sz="2400" dirty="0" smtClean="0">
              <a:latin typeface="楷体" panose="02010609060101010101" pitchFamily="49" charset="-122"/>
              <a:ea typeface="楷体" panose="02010609060101010101" pitchFamily="49" charset="-122"/>
            </a:endParaRPr>
          </a:p>
          <a:p>
            <a:pPr marL="0" indent="0">
              <a:buNone/>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）结合实体属性特征的知识库补全算法特征能调整关系路径特征的预测权重，增强模型效果。</a:t>
            </a:r>
            <a:endParaRPr lang="en-US" altLang="zh-CN" sz="2400" dirty="0" smtClean="0">
              <a:latin typeface="楷体" panose="02010609060101010101" pitchFamily="49" charset="-122"/>
              <a:ea typeface="楷体" panose="02010609060101010101" pitchFamily="49" charset="-122"/>
            </a:endParaRPr>
          </a:p>
          <a:p>
            <a:pPr marL="0" indent="0">
              <a:buNone/>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）无论基于排序评价指标还是分类评价指标，模型都有较大效果提升。</a:t>
            </a:r>
            <a:endParaRPr lang="zh-CN" altLang="en-US" sz="2400"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3"/>
          <a:stretch>
            <a:fillRect/>
          </a:stretch>
        </p:blipFill>
        <p:spPr>
          <a:xfrm>
            <a:off x="6794457" y="2545217"/>
            <a:ext cx="5010150" cy="4067175"/>
          </a:xfrm>
          <a:prstGeom prst="rect">
            <a:avLst/>
          </a:prstGeom>
        </p:spPr>
      </p:pic>
      <p:sp>
        <p:nvSpPr>
          <p:cNvPr id="8" name="标题 1"/>
          <p:cNvSpPr>
            <a:spLocks noGrp="1"/>
          </p:cNvSpPr>
          <p:nvPr>
            <p:ph type="title"/>
          </p:nvPr>
        </p:nvSpPr>
        <p:spPr>
          <a:xfrm>
            <a:off x="1644809" y="746424"/>
            <a:ext cx="8761413" cy="816234"/>
          </a:xfrm>
          <a:solidFill>
            <a:srgbClr val="0070C0"/>
          </a:solidFill>
        </p:spPr>
        <p:txBody>
          <a:bodyPr/>
          <a:lstStyle/>
          <a:p>
            <a:pPr algn="ctr"/>
            <a:r>
              <a:rPr lang="zh-CN" altLang="en-US" dirty="0">
                <a:solidFill>
                  <a:schemeClr val="bg1"/>
                </a:solidFill>
              </a:rPr>
              <a:t>结合关系路径和实体属性知识库补全算法</a:t>
            </a:r>
          </a:p>
        </p:txBody>
      </p:sp>
    </p:spTree>
    <p:extLst>
      <p:ext uri="{BB962C8B-B14F-4D97-AF65-F5344CB8AC3E}">
        <p14:creationId xmlns:p14="http://schemas.microsoft.com/office/powerpoint/2010/main" val="2677078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4954" y="2603500"/>
            <a:ext cx="9371531" cy="3949700"/>
          </a:xfrm>
        </p:spPr>
        <p:txBody>
          <a:bodyPr>
            <a:normAutofit fontScale="55000" lnSpcReduction="20000"/>
          </a:bodyPr>
          <a:lstStyle/>
          <a:p>
            <a:pPr marL="571500" indent="-571500">
              <a:buFont typeface="+mj-ea"/>
              <a:buAutoNum type="ea1JpnChsDbPeriod"/>
            </a:pPr>
            <a:r>
              <a:rPr lang="zh-CN" altLang="en-US" sz="4400" dirty="0" smtClean="0"/>
              <a:t>知识库补全背景和问题</a:t>
            </a:r>
            <a:endParaRPr lang="en-US" altLang="zh-CN" sz="4400" dirty="0" smtClean="0"/>
          </a:p>
          <a:p>
            <a:pPr marL="571500" indent="-571500">
              <a:buFont typeface="+mj-ea"/>
              <a:buAutoNum type="ea1JpnChsDbPeriod"/>
            </a:pPr>
            <a:endParaRPr lang="en-US" altLang="zh-CN" sz="4400" dirty="0"/>
          </a:p>
          <a:p>
            <a:pPr marL="571500" indent="-571500">
              <a:buFont typeface="+mj-ea"/>
              <a:buAutoNum type="ea1JpnChsDbPeriod"/>
            </a:pPr>
            <a:r>
              <a:rPr lang="zh-CN" altLang="en-US" sz="4400" dirty="0" smtClean="0"/>
              <a:t>知识库补全国内外研究现状</a:t>
            </a:r>
            <a:endParaRPr lang="en-US" altLang="zh-CN" sz="4400" dirty="0" smtClean="0"/>
          </a:p>
          <a:p>
            <a:pPr marL="571500" indent="-571500">
              <a:buFont typeface="+mj-ea"/>
              <a:buAutoNum type="ea1JpnChsDbPeriod"/>
            </a:pPr>
            <a:endParaRPr lang="en-US" altLang="zh-CN" sz="4400" dirty="0"/>
          </a:p>
          <a:p>
            <a:pPr marL="571500" indent="-571500">
              <a:buFont typeface="+mj-ea"/>
              <a:buAutoNum type="ea1JpnChsDbPeriod"/>
            </a:pPr>
            <a:r>
              <a:rPr lang="zh-CN" altLang="en-US" sz="4400" dirty="0" smtClean="0"/>
              <a:t>结合关系路径和实体属性的知识库补全算法</a:t>
            </a:r>
            <a:endParaRPr lang="en-US" altLang="zh-CN" sz="4400" dirty="0" smtClean="0"/>
          </a:p>
          <a:p>
            <a:pPr marL="571500" indent="-571500">
              <a:buFont typeface="+mj-ea"/>
              <a:buAutoNum type="ea1JpnChsDbPeriod"/>
            </a:pPr>
            <a:endParaRPr lang="en-US" altLang="zh-CN" sz="4400" dirty="0"/>
          </a:p>
          <a:p>
            <a:pPr marL="571500" indent="-571500">
              <a:buFont typeface="+mj-ea"/>
              <a:buAutoNum type="ea1JpnChsDbPeriod"/>
            </a:pPr>
            <a:r>
              <a:rPr lang="zh-CN" altLang="en-US" sz="4400" dirty="0" smtClean="0">
                <a:solidFill>
                  <a:srgbClr val="0070C0"/>
                </a:solidFill>
              </a:rPr>
              <a:t>基于学习排序的知识库补全算法研究</a:t>
            </a:r>
            <a:endParaRPr lang="en-US" altLang="zh-CN" sz="4400" dirty="0" smtClean="0">
              <a:solidFill>
                <a:srgbClr val="0070C0"/>
              </a:solidFill>
            </a:endParaRPr>
          </a:p>
          <a:p>
            <a:pPr marL="571500" indent="-571500">
              <a:buFont typeface="+mj-ea"/>
              <a:buAutoNum type="ea1JpnChsDbPeriod"/>
            </a:pPr>
            <a:endParaRPr lang="en-US" altLang="zh-CN" sz="4400" dirty="0"/>
          </a:p>
          <a:p>
            <a:pPr marL="571500" indent="-571500">
              <a:buFont typeface="+mj-ea"/>
              <a:buAutoNum type="ea1JpnChsDbPeriod"/>
            </a:pPr>
            <a:r>
              <a:rPr lang="zh-CN" altLang="en-US" sz="4400" dirty="0" smtClean="0"/>
              <a:t>总结和展望</a:t>
            </a:r>
            <a:endParaRPr lang="en-US" altLang="zh-CN" sz="4400" dirty="0" smtClean="0"/>
          </a:p>
          <a:p>
            <a:endParaRPr lang="en-US" altLang="zh-CN" dirty="0"/>
          </a:p>
          <a:p>
            <a:endParaRPr lang="en-US" altLang="zh-CN" dirty="0" smtClean="0"/>
          </a:p>
        </p:txBody>
      </p:sp>
      <p:sp>
        <p:nvSpPr>
          <p:cNvPr id="4" name="标题 1"/>
          <p:cNvSpPr txBox="1">
            <a:spLocks/>
          </p:cNvSpPr>
          <p:nvPr/>
        </p:nvSpPr>
        <p:spPr bwMode="gray">
          <a:xfrm>
            <a:off x="1644809" y="724652"/>
            <a:ext cx="8761413" cy="816234"/>
          </a:xfrm>
          <a:prstGeom prst="rect">
            <a:avLst/>
          </a:prstGeom>
          <a:solidFill>
            <a:srgbClr val="0070C0"/>
          </a:solidFill>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dirty="0"/>
              <a:t>基于关系路径的知识库补全算法研究</a:t>
            </a:r>
            <a:endParaRPr lang="zh-CN" altLang="en-US" dirty="0">
              <a:solidFill>
                <a:schemeClr val="bg1"/>
              </a:solidFill>
            </a:endParaRPr>
          </a:p>
        </p:txBody>
      </p:sp>
    </p:spTree>
    <p:extLst>
      <p:ext uri="{BB962C8B-B14F-4D97-AF65-F5344CB8AC3E}">
        <p14:creationId xmlns:p14="http://schemas.microsoft.com/office/powerpoint/2010/main" val="356074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en-US" sz="2400" dirty="0" smtClean="0"/>
                  <a:t>关系路径</a:t>
                </a:r>
                <a:r>
                  <a:rPr lang="zh-CN" altLang="en-US" sz="2400" dirty="0" smtClean="0"/>
                  <a:t>特征</a:t>
                </a:r>
                <a:r>
                  <a:rPr lang="zh-CN" altLang="en-US" sz="2400" dirty="0"/>
                  <a:t>计算</a:t>
                </a:r>
                <a:endParaRPr lang="en-US" altLang="zh-CN" sz="2400" dirty="0"/>
              </a:p>
              <a:p>
                <a:pPr marL="0" indent="0" algn="ctr">
                  <a:buNone/>
                </a:pP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𝑟</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h</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𝑖</m:t>
                        </m:r>
                        <m:r>
                          <a:rPr lang="en-US" altLang="zh-CN" sz="2400" i="1">
                            <a:latin typeface="Cambria Math" panose="02040503050406030204" pitchFamily="18" charset="0"/>
                          </a:rPr>
                          <m:t>𝑗</m:t>
                        </m:r>
                      </m:sub>
                    </m:sSub>
                    <m:r>
                      <a:rPr lang="en-US" altLang="zh-CN" sz="2400" b="0" i="1" smtClean="0">
                        <a:latin typeface="Cambria Math" panose="02040503050406030204" pitchFamily="18" charset="0"/>
                      </a:rPr>
                      <m:t>)</m:t>
                    </m:r>
                    <m:r>
                      <m:rPr>
                        <m:nor/>
                      </m:rPr>
                      <a:rPr lang="en-US" altLang="zh-CN" sz="2400" dirty="0" smtClean="0"/>
                      <m:t>ϵ</m:t>
                    </m:r>
                    <m:r>
                      <m:rPr>
                        <m:nor/>
                      </m:rPr>
                      <a:rPr lang="en-US" altLang="zh-CN" sz="2400" dirty="0"/>
                      <m:t> </m:t>
                    </m:r>
                    <m:r>
                      <m:rPr>
                        <m:nor/>
                      </m:rPr>
                      <a:rPr lang="en-US" altLang="zh-CN" sz="2400" dirty="0"/>
                      <m:t>KB</m:t>
                    </m:r>
                    <m:r>
                      <a:rPr lang="en-US" altLang="zh-CN" sz="2400" b="0" i="1" smtClean="0">
                        <a:latin typeface="Cambria Math" panose="02040503050406030204" pitchFamily="18" charset="0"/>
                      </a:rPr>
                      <m:t>}</m:t>
                    </m:r>
                  </m:oMath>
                </a14:m>
                <a:r>
                  <a:rPr lang="en-US" altLang="zh-CN" sz="2400" dirty="0" smtClean="0"/>
                  <a:t> </a:t>
                </a:r>
              </a:p>
              <a:p>
                <a:r>
                  <a:rPr lang="zh-CN" altLang="en-US" sz="2400" dirty="0" smtClean="0"/>
                  <a:t>逻辑回归算法</a:t>
                </a:r>
                <a:endParaRPr lang="en-US" altLang="zh-CN" sz="2400" dirty="0"/>
              </a:p>
              <a:p>
                <a:pPr marL="0" indent="0">
                  <a:buNone/>
                </a:pPr>
                <a:r>
                  <a:rPr lang="en-US" altLang="zh-CN" sz="2400" dirty="0" smtClean="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𝐿</m:t>
                        </m:r>
                      </m:e>
                      <m:sub>
                        <m:r>
                          <a:rPr lang="en-US" altLang="zh-CN" sz="2400" b="0" i="1" smtClean="0">
                            <a:latin typeface="Cambria Math" panose="02040503050406030204" pitchFamily="18" charset="0"/>
                          </a:rPr>
                          <m:t>𝑟</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𝑁</m:t>
                        </m:r>
                      </m:den>
                    </m:f>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𝑁</m:t>
                        </m:r>
                      </m:sup>
                      <m:e>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𝑙𝑜𝑔</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𝑟</m:t>
                                    </m:r>
                                  </m:sub>
                                </m:sSub>
                              </m:e>
                            </m:d>
                          </m:e>
                        </m:d>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(1−</m:t>
                            </m:r>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𝑙𝑜𝑔</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1−</m:t>
                            </m:r>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𝑣</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𝑟</m:t>
                                    </m:r>
                                  </m:sub>
                                </m:sSub>
                              </m:e>
                            </m:d>
                          </m:e>
                        </m:d>
                      </m:e>
                    </m:nary>
                  </m:oMath>
                </a14:m>
                <a:endParaRPr lang="en-US" altLang="zh-CN" sz="2400" dirty="0"/>
              </a:p>
              <a:p>
                <a:r>
                  <a:rPr lang="zh-CN" altLang="en-US" sz="2400" dirty="0" smtClean="0"/>
                  <a:t>学习排序树模型</a:t>
                </a:r>
                <a:endParaRPr lang="en-US" altLang="zh-CN" sz="240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L</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𝐿</m:t>
                              </m:r>
                            </m:sub>
                          </m:sSub>
                        </m:e>
                        <m:e>
                          <m:r>
                            <m:rPr>
                              <m:sty m:val="p"/>
                            </m:rPr>
                            <a:rPr lang="en-US" altLang="zh-CN" sz="2400">
                              <a:latin typeface="Cambria Math" panose="02040503050406030204" pitchFamily="18" charset="0"/>
                            </a:rPr>
                            <m:t>w</m:t>
                          </m:r>
                          <m:r>
                            <a:rPr lang="en-US" altLang="zh-CN" sz="2400">
                              <a:latin typeface="Cambria Math" panose="02040503050406030204" pitchFamily="18" charset="0"/>
                            </a:rPr>
                            <m:t> ,</m:t>
                          </m:r>
                          <m:r>
                            <m:rPr>
                              <m:sty m:val="p"/>
                            </m:rPr>
                            <a:rPr lang="en-US" altLang="zh-CN" sz="2400">
                              <a:latin typeface="Cambria Math" panose="02040503050406030204" pitchFamily="18" charset="0"/>
                            </a:rPr>
                            <m:t>c</m:t>
                          </m:r>
                        </m:e>
                      </m:d>
                      <m:r>
                        <a:rPr lang="en-US" altLang="zh-CN" sz="2400">
                          <a:latin typeface="Cambria Math" panose="02040503050406030204" pitchFamily="18" charset="0"/>
                        </a:rPr>
                        <m:t>=</m:t>
                      </m:r>
                      <m:nary>
                        <m:naryPr>
                          <m:chr m:val="∑"/>
                          <m:ctrlPr>
                            <a:rPr lang="zh-CN" altLang="zh-CN" sz="2400" i="1">
                              <a:latin typeface="Cambria Math" panose="02040503050406030204" pitchFamily="18" charset="0"/>
                            </a:rPr>
                          </m:ctrlPr>
                        </m:naryPr>
                        <m:sub>
                          <m: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𝐾</m:t>
                          </m:r>
                        </m:sup>
                        <m:e>
                          <m:sSub>
                            <m:sSubPr>
                              <m:ctrlPr>
                                <a:rPr lang="zh-CN" altLang="zh-CN" sz="2400" i="1">
                                  <a:latin typeface="Cambria Math" panose="02040503050406030204" pitchFamily="18" charset="0"/>
                                </a:rPr>
                              </m:ctrlPr>
                            </m:sSubPr>
                            <m:e>
                              <m:sSub>
                                <m:sSubPr>
                                  <m:ctrlPr>
                                    <a:rPr lang="zh-CN" altLang="zh-CN" sz="2400" i="1">
                                      <a:latin typeface="Cambria Math" panose="02040503050406030204" pitchFamily="18" charset="0"/>
                                    </a:rPr>
                                  </m:ctrlPr>
                                </m:sSubPr>
                                <m:e>
                                  <m:r>
                                    <a:rPr lang="el-GR" altLang="zh-CN" sz="2400" i="1">
                                      <a:latin typeface="Cambria Math" panose="02040503050406030204" pitchFamily="18" charset="0"/>
                                    </a:rPr>
                                    <m:t>𝛼</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𝜋</m:t>
                              </m:r>
                              <m:r>
                                <a:rPr lang="en-US" altLang="zh-CN" sz="2400" i="1">
                                  <a:latin typeface="Cambria Math" panose="02040503050406030204" pitchFamily="18" charset="0"/>
                                </a:rPr>
                                <m:t>(</m:t>
                              </m:r>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e>
                      </m:nary>
                      <m:r>
                        <a:rPr lang="en-US" altLang="zh-CN" sz="2400" i="1">
                          <a:latin typeface="Cambria Math" panose="02040503050406030204" pitchFamily="18" charset="0"/>
                        </a:rPr>
                        <m:t>+</m:t>
                      </m:r>
                      <m:nary>
                        <m:naryPr>
                          <m:chr m:val="∑"/>
                          <m:ctrlPr>
                            <a:rPr lang="zh-CN" altLang="zh-CN" sz="2400" i="1">
                              <a:latin typeface="Cambria Math" panose="02040503050406030204" pitchFamily="18" charset="0"/>
                            </a:rPr>
                          </m:ctrlPr>
                        </m:naryPr>
                        <m:sub>
                          <m: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𝑛</m:t>
                          </m:r>
                        </m:sup>
                        <m:e>
                          <m:r>
                            <a:rPr lang="en-US" altLang="zh-CN" sz="2400" i="1">
                              <a:latin typeface="Cambria Math" panose="02040503050406030204" pitchFamily="18" charset="0"/>
                            </a:rPr>
                            <m:t>𝑙</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m:t>
                              </m:r>
                            </m:sup>
                          </m:sSubSup>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e>
                      </m:nary>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i="1">
                              <a:latin typeface="Cambria Math" panose="02040503050406030204" pitchFamily="18" charset="0"/>
                            </a:rPr>
                            <m:t>𝐶</m:t>
                          </m:r>
                        </m:num>
                        <m:den>
                          <m:r>
                            <a:rPr lang="en-US" altLang="zh-CN" sz="2400" i="1">
                              <a:latin typeface="Cambria Math" panose="02040503050406030204" pitchFamily="18" charset="0"/>
                            </a:rPr>
                            <m:t>2</m:t>
                          </m:r>
                        </m:den>
                      </m:f>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𝑊</m:t>
                          </m:r>
                        </m:e>
                        <m:sup>
                          <m:r>
                            <a:rPr lang="en-US" altLang="zh-CN" sz="2400" i="1">
                              <a:latin typeface="Cambria Math" panose="02040503050406030204" pitchFamily="18" charset="0"/>
                            </a:rPr>
                            <m:t>𝑇</m:t>
                          </m:r>
                        </m:sup>
                      </m:sSup>
                      <m:r>
                        <a:rPr lang="en-US" altLang="zh-CN" sz="2400" i="1">
                          <a:latin typeface="Cambria Math" panose="02040503050406030204" pitchFamily="18" charset="0"/>
                        </a:rPr>
                        <m:t>𝑊</m:t>
                      </m:r>
                    </m:oMath>
                  </m:oMathPara>
                </a14:m>
                <a:endParaRPr lang="zh-CN" altLang="zh-CN" sz="2400" dirty="0"/>
              </a:p>
              <a:p>
                <a:pPr marL="0" indent="0">
                  <a:buNone/>
                </a:pPr>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556" t="-1961" b="-4991"/>
                </a:stretch>
              </a:blipFill>
            </p:spPr>
            <p:txBody>
              <a:bodyPr/>
              <a:lstStyle/>
              <a:p>
                <a:r>
                  <a:rPr lang="zh-CN" altLang="en-US">
                    <a:noFill/>
                  </a:rPr>
                  <a:t> </a:t>
                </a:r>
              </a:p>
            </p:txBody>
          </p:sp>
        </mc:Fallback>
      </mc:AlternateContent>
      <p:sp>
        <p:nvSpPr>
          <p:cNvPr id="5" name="标题 1"/>
          <p:cNvSpPr>
            <a:spLocks noGrp="1"/>
          </p:cNvSpPr>
          <p:nvPr>
            <p:ph type="title"/>
          </p:nvPr>
        </p:nvSpPr>
        <p:spPr>
          <a:xfrm>
            <a:off x="1644809" y="724652"/>
            <a:ext cx="8761413" cy="816234"/>
          </a:xfrm>
          <a:solidFill>
            <a:srgbClr val="0070C0"/>
          </a:solidFill>
        </p:spPr>
        <p:txBody>
          <a:bodyPr/>
          <a:lstStyle/>
          <a:p>
            <a:pPr algn="ctr"/>
            <a:r>
              <a:rPr lang="zh-CN" altLang="en-US" dirty="0" smtClean="0">
                <a:solidFill>
                  <a:schemeClr val="bg1"/>
                </a:solidFill>
              </a:rPr>
              <a:t>基于学习排序模型的知识库</a:t>
            </a:r>
            <a:r>
              <a:rPr lang="zh-CN" altLang="en-US" dirty="0">
                <a:solidFill>
                  <a:schemeClr val="bg1"/>
                </a:solidFill>
              </a:rPr>
              <a:t>补全算法</a:t>
            </a:r>
          </a:p>
        </p:txBody>
      </p:sp>
    </p:spTree>
    <p:extLst>
      <p:ext uri="{BB962C8B-B14F-4D97-AF65-F5344CB8AC3E}">
        <p14:creationId xmlns:p14="http://schemas.microsoft.com/office/powerpoint/2010/main" val="211440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400" dirty="0" smtClean="0"/>
              <a:t>基于随机游走算法的关系路径特征类型计算</a:t>
            </a:r>
            <a:endParaRPr lang="zh-CN" altLang="en-US" sz="2400" dirty="0"/>
          </a:p>
        </p:txBody>
      </p:sp>
      <p:grpSp>
        <p:nvGrpSpPr>
          <p:cNvPr id="4" name="组合 3"/>
          <p:cNvGrpSpPr/>
          <p:nvPr/>
        </p:nvGrpSpPr>
        <p:grpSpPr>
          <a:xfrm>
            <a:off x="6735558" y="3224950"/>
            <a:ext cx="4362157" cy="3312365"/>
            <a:chOff x="9543013" y="30155284"/>
            <a:chExt cx="5539332" cy="5507469"/>
          </a:xfrm>
        </p:grpSpPr>
        <p:grpSp>
          <p:nvGrpSpPr>
            <p:cNvPr id="5" name="组 208"/>
            <p:cNvGrpSpPr/>
            <p:nvPr/>
          </p:nvGrpSpPr>
          <p:grpSpPr>
            <a:xfrm>
              <a:off x="9543013" y="30155284"/>
              <a:ext cx="5539332" cy="5507469"/>
              <a:chOff x="9543013" y="30570606"/>
              <a:chExt cx="5539332" cy="5238542"/>
            </a:xfrm>
            <a:effectLst/>
          </p:grpSpPr>
          <p:sp>
            <p:nvSpPr>
              <p:cNvPr id="7" name="矩形 6"/>
              <p:cNvSpPr/>
              <p:nvPr/>
            </p:nvSpPr>
            <p:spPr>
              <a:xfrm>
                <a:off x="9543013" y="30901699"/>
                <a:ext cx="5539332" cy="4907449"/>
              </a:xfrm>
              <a:prstGeom prst="rect">
                <a:avLst/>
              </a:prstGeom>
              <a:noFill/>
              <a:ln>
                <a:solidFill>
                  <a:srgbClr val="604A7B"/>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kumimoji="1" lang="zh-CN" altLang="en-US" sz="6600">
                  <a:solidFill>
                    <a:srgbClr val="FFFFFF"/>
                  </a:solidFill>
                  <a:latin typeface="Calibri" charset="0"/>
                  <a:ea typeface="ＭＳ Ｐゴシック" charset="0"/>
                  <a:cs typeface="ＭＳ Ｐゴシック" charset="0"/>
                </a:endParaRPr>
              </a:p>
            </p:txBody>
          </p:sp>
          <p:sp>
            <p:nvSpPr>
              <p:cNvPr id="8" name="文本框 47"/>
              <p:cNvSpPr txBox="1">
                <a:spLocks noChangeArrowheads="1"/>
              </p:cNvSpPr>
              <p:nvPr/>
            </p:nvSpPr>
            <p:spPr bwMode="auto">
              <a:xfrm>
                <a:off x="9836360" y="30570606"/>
                <a:ext cx="4868273" cy="827478"/>
              </a:xfrm>
              <a:prstGeom prst="rect">
                <a:avLst/>
              </a:prstGeom>
              <a:solidFill>
                <a:srgbClr val="604A7B"/>
              </a:solidFill>
              <a:ln>
                <a:noFill/>
              </a:ln>
              <a:effectLst/>
              <a:extLst>
                <a:ext uri="{91240B29-F687-4f45-9708-019B960494DF}">
                  <a14:hiddenLine xmlns:a14="http://schemas.microsoft.com/office/drawing/2010/main" xmlns="" w="9525">
                    <a:solidFill>
                      <a:srgbClr val="000000"/>
                    </a:solidFill>
                    <a:miter lim="800000"/>
                    <a:headEnd/>
                    <a:tailEnd/>
                  </a14:hiddenLine>
                </a:ext>
              </a:extLst>
            </p:spPr>
            <p:style>
              <a:lnRef idx="3">
                <a:schemeClr val="lt1"/>
              </a:lnRef>
              <a:fillRef idx="1">
                <a:schemeClr val="accent1"/>
              </a:fillRef>
              <a:effectRef idx="1">
                <a:schemeClr val="accent1"/>
              </a:effectRef>
              <a:fontRef idx="minor">
                <a:schemeClr val="lt1"/>
              </a:fontRef>
            </p:style>
            <p:txBody>
              <a:bodyPr wrap="square">
                <a:spAutoFit/>
              </a:bodyPr>
              <a:lstStyle>
                <a:defPPr>
                  <a:defRPr lang="es-ES"/>
                </a:defPPr>
                <a:lvl1pPr algn="ctr">
                  <a:defRPr kumimoji="0" sz="2000">
                    <a:solidFill>
                      <a:srgbClr val="FFFFFF"/>
                    </a:solidFill>
                    <a:latin typeface="Cambria" charset="0"/>
                    <a:ea typeface="宋体" charset="0"/>
                    <a:cs typeface="Cambria" charset="0"/>
                  </a:defRPr>
                </a:lvl1pPr>
                <a:lvl2pPr marL="742950" indent="-285750">
                  <a:defRPr kumimoji="1">
                    <a:ea typeface="ＭＳ Ｐゴシック" charset="0"/>
                  </a:defRPr>
                </a:lvl2pPr>
                <a:lvl3pPr marL="1143000" indent="-228600">
                  <a:defRPr kumimoji="1">
                    <a:ea typeface="ＭＳ Ｐゴシック" charset="0"/>
                  </a:defRPr>
                </a:lvl3pPr>
                <a:lvl4pPr marL="1600200" indent="-228600">
                  <a:defRPr kumimoji="1">
                    <a:ea typeface="ＭＳ Ｐゴシック" charset="0"/>
                  </a:defRPr>
                </a:lvl4pPr>
                <a:lvl5pPr marL="2057400" indent="-228600">
                  <a:defRPr kumimoji="1">
                    <a:ea typeface="ＭＳ Ｐゴシック" charset="0"/>
                  </a:defRPr>
                </a:lvl5pPr>
                <a:lvl6pPr marL="2514600" indent="-228600" defTabSz="2087563" fontAlgn="base">
                  <a:spcBef>
                    <a:spcPct val="0"/>
                  </a:spcBef>
                  <a:spcAft>
                    <a:spcPct val="0"/>
                  </a:spcAft>
                  <a:defRPr kumimoji="1">
                    <a:ea typeface="ＭＳ Ｐゴシック" charset="0"/>
                  </a:defRPr>
                </a:lvl6pPr>
                <a:lvl7pPr marL="2971800" indent="-228600" defTabSz="2087563" fontAlgn="base">
                  <a:spcBef>
                    <a:spcPct val="0"/>
                  </a:spcBef>
                  <a:spcAft>
                    <a:spcPct val="0"/>
                  </a:spcAft>
                  <a:defRPr kumimoji="1">
                    <a:ea typeface="ＭＳ Ｐゴシック" charset="0"/>
                  </a:defRPr>
                </a:lvl7pPr>
                <a:lvl8pPr marL="3429000" indent="-228600" defTabSz="2087563" fontAlgn="base">
                  <a:spcBef>
                    <a:spcPct val="0"/>
                  </a:spcBef>
                  <a:spcAft>
                    <a:spcPct val="0"/>
                  </a:spcAft>
                  <a:defRPr kumimoji="1">
                    <a:ea typeface="ＭＳ Ｐゴシック" charset="0"/>
                  </a:defRPr>
                </a:lvl8pPr>
                <a:lvl9pPr marL="3886200" indent="-228600" defTabSz="2087563" fontAlgn="base">
                  <a:spcBef>
                    <a:spcPct val="0"/>
                  </a:spcBef>
                  <a:spcAft>
                    <a:spcPct val="0"/>
                  </a:spcAft>
                  <a:defRPr kumimoji="1">
                    <a:ea typeface="ＭＳ Ｐゴシック" charset="0"/>
                  </a:defRPr>
                </a:lvl9pPr>
              </a:lstStyle>
              <a:p>
                <a:r>
                  <a:rPr lang="zh-CN" altLang="en-US" sz="2800" dirty="0" smtClean="0"/>
                  <a:t>关系路径特征类型</a:t>
                </a:r>
                <a:endParaRPr lang="zh-CN" altLang="en-US" sz="2800" dirty="0"/>
              </a:p>
            </p:txBody>
          </p:sp>
        </p:grpSp>
        <mc:AlternateContent xmlns:mc="http://schemas.openxmlformats.org/markup-compatibility/2006" xmlns:a14="http://schemas.microsoft.com/office/drawing/2010/main">
          <mc:Choice Requires="a14">
            <p:sp>
              <p:nvSpPr>
                <p:cNvPr id="6" name="文本框 5"/>
                <p:cNvSpPr txBox="1"/>
                <p:nvPr/>
              </p:nvSpPr>
              <p:spPr>
                <a:xfrm>
                  <a:off x="9610571" y="31391969"/>
                  <a:ext cx="5471774" cy="3338359"/>
                </a:xfrm>
                <a:prstGeom prst="rect">
                  <a:avLst/>
                </a:prstGeom>
                <a:noFill/>
              </p:spPr>
              <p:txBody>
                <a:bodyPr wrap="square" rtlCol="0">
                  <a:spAutoFit/>
                </a:bodyPr>
                <a:lstStyle/>
                <a:p>
                  <a14:m>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i="1">
                              <a:latin typeface="Cambria Math" panose="02040503050406030204" pitchFamily="18" charset="0"/>
                            </a:rPr>
                            <m:t>𝑝</m:t>
                          </m:r>
                        </m:e>
                        <m:sub>
                          <m:r>
                            <a:rPr kumimoji="1" lang="en-US" altLang="zh-CN" sz="2400" b="0" i="1" smtClean="0">
                              <a:latin typeface="Cambria Math" panose="02040503050406030204" pitchFamily="18" charset="0"/>
                            </a:rPr>
                            <m:t>1</m:t>
                          </m:r>
                        </m:sub>
                      </m:sSub>
                      <m:r>
                        <a:rPr kumimoji="1" lang="en-US" altLang="zh-CN" sz="2400" b="0" i="0" smtClean="0">
                          <a:latin typeface="Cambria Math" panose="02040503050406030204" pitchFamily="18" charset="0"/>
                        </a:rPr>
                        <m:t>:   (</m:t>
                      </m:r>
                    </m:oMath>
                  </a14:m>
                  <a:r>
                    <a:rPr kumimoji="1" lang="zh-CN" altLang="en-US" sz="2400" dirty="0" smtClean="0">
                      <a:latin typeface="+mn-ea"/>
                    </a:rPr>
                    <a:t>校长</a:t>
                  </a:r>
                  <a:r>
                    <a:rPr kumimoji="1" lang="en-US" altLang="zh-CN" sz="2400" dirty="0" smtClean="0">
                      <a:latin typeface="+mn-ea"/>
                    </a:rPr>
                    <a:t>-</a:t>
                  </a:r>
                  <a:r>
                    <a:rPr kumimoji="1" lang="zh-CN" altLang="en-US" sz="2400" dirty="0">
                      <a:latin typeface="+mn-ea"/>
                    </a:rPr>
                    <a:t>生活</a:t>
                  </a:r>
                  <a:r>
                    <a:rPr kumimoji="1" lang="zh-CN" altLang="en-US" sz="2400" dirty="0" smtClean="0">
                      <a:latin typeface="+mn-ea"/>
                    </a:rPr>
                    <a:t>在</a:t>
                  </a:r>
                  <a:r>
                    <a:rPr kumimoji="1" lang="en-US" altLang="zh-CN" sz="2400" dirty="0" smtClean="0">
                      <a:latin typeface="+mn-ea"/>
                    </a:rPr>
                    <a:t>)</a:t>
                  </a:r>
                </a:p>
                <a:p>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𝑝</m:t>
                          </m:r>
                        </m:e>
                        <m:sub>
                          <m:r>
                            <a:rPr kumimoji="1" lang="en-US" altLang="zh-CN" sz="2400" b="0" i="1" smtClean="0">
                              <a:latin typeface="Cambria Math" panose="02040503050406030204" pitchFamily="18" charset="0"/>
                            </a:rPr>
                            <m:t>2</m:t>
                          </m:r>
                        </m:sub>
                      </m:sSub>
                    </m:oMath>
                  </a14:m>
                  <a:r>
                    <a:rPr kumimoji="1" lang="zh-CN" altLang="en-US" sz="2400" dirty="0" smtClean="0">
                      <a:sym typeface="Wingdings" panose="05000000000000000000" pitchFamily="2" charset="2"/>
                    </a:rPr>
                    <a:t>： </a:t>
                  </a:r>
                  <a:r>
                    <a:rPr kumimoji="1" lang="en-US" altLang="zh-CN" sz="2400" dirty="0" smtClean="0">
                      <a:sym typeface="Wingdings" panose="05000000000000000000" pitchFamily="2" charset="2"/>
                    </a:rPr>
                    <a:t>(</a:t>
                  </a:r>
                  <a:r>
                    <a:rPr kumimoji="1" lang="zh-CN" altLang="en-US" sz="2400" dirty="0" smtClean="0">
                      <a:latin typeface="+mn-ea"/>
                      <a:sym typeface="Wingdings" panose="05000000000000000000" pitchFamily="2" charset="2"/>
                    </a:rPr>
                    <a:t>位于</a:t>
                  </a:r>
                  <a:r>
                    <a:rPr kumimoji="1" lang="en-US" altLang="zh-CN" sz="2400" dirty="0" smtClean="0">
                      <a:latin typeface="+mn-ea"/>
                      <a:sym typeface="Wingdings" panose="05000000000000000000" pitchFamily="2" charset="2"/>
                    </a:rPr>
                    <a:t>-</a:t>
                  </a:r>
                  <a:r>
                    <a:rPr kumimoji="1" lang="zh-CN" altLang="en-US" sz="2400" dirty="0" smtClean="0">
                      <a:latin typeface="+mn-ea"/>
                      <a:sym typeface="Wingdings" panose="05000000000000000000" pitchFamily="2" charset="2"/>
                    </a:rPr>
                    <a:t>位于</a:t>
                  </a:r>
                  <a:r>
                    <a:rPr kumimoji="1" lang="en-US" altLang="zh-CN" sz="2400" dirty="0" smtClean="0">
                      <a:latin typeface="+mn-ea"/>
                      <a:sym typeface="Wingdings" panose="05000000000000000000" pitchFamily="2" charset="2"/>
                    </a:rPr>
                    <a:t>)</a:t>
                  </a:r>
                </a:p>
                <a:p>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𝑝</m:t>
                          </m:r>
                        </m:e>
                        <m:sub>
                          <m:r>
                            <a:rPr kumimoji="1" lang="en-US" altLang="zh-CN" sz="2400" b="0" i="1" smtClean="0">
                              <a:latin typeface="Cambria Math" panose="02040503050406030204" pitchFamily="18" charset="0"/>
                            </a:rPr>
                            <m:t>3</m:t>
                          </m:r>
                        </m:sub>
                      </m:sSub>
                    </m:oMath>
                  </a14:m>
                  <a:r>
                    <a:rPr kumimoji="1" lang="en-US" altLang="zh-CN" sz="2400" dirty="0" smtClean="0">
                      <a:sym typeface="Wingdings" panose="05000000000000000000" pitchFamily="2" charset="2"/>
                    </a:rPr>
                    <a:t>: </a:t>
                  </a:r>
                  <a:r>
                    <a:rPr kumimoji="1" lang="en-US" altLang="zh-CN" sz="2400" dirty="0" smtClean="0">
                      <a:latin typeface="+mn-ea"/>
                      <a:sym typeface="Wingdings" panose="05000000000000000000" pitchFamily="2" charset="2"/>
                    </a:rPr>
                    <a:t>(</a:t>
                  </a:r>
                  <a14:m>
                    <m:oMath xmlns:m="http://schemas.openxmlformats.org/officeDocument/2006/math">
                      <m:sSup>
                        <m:sSupPr>
                          <m:ctrlPr>
                            <a:rPr kumimoji="1" lang="en-US" altLang="zh-CN" sz="2400" i="1" smtClean="0">
                              <a:latin typeface="Cambria Math" panose="02040503050406030204" pitchFamily="18" charset="0"/>
                              <a:sym typeface="Wingdings" panose="05000000000000000000" pitchFamily="2" charset="2"/>
                            </a:rPr>
                          </m:ctrlPr>
                        </m:sSupPr>
                        <m:e>
                          <m:r>
                            <m:rPr>
                              <m:nor/>
                            </m:rPr>
                            <a:rPr kumimoji="1" lang="zh-CN" altLang="en-US" sz="2400" dirty="0">
                              <a:latin typeface="+mn-ea"/>
                              <a:sym typeface="Wingdings" panose="05000000000000000000" pitchFamily="2" charset="2"/>
                            </a:rPr>
                            <m:t>有大学</m:t>
                          </m:r>
                        </m:e>
                        <m:sup>
                          <m:r>
                            <a:rPr kumimoji="1" lang="en-US" altLang="zh-CN" sz="2400" b="0" i="0" smtClean="0">
                              <a:latin typeface="Cambria Math" panose="02040503050406030204" pitchFamily="18" charset="0"/>
                              <a:sym typeface="Wingdings" panose="05000000000000000000" pitchFamily="2" charset="2"/>
                            </a:rPr>
                            <m:t>−1</m:t>
                          </m:r>
                        </m:sup>
                      </m:sSup>
                    </m:oMath>
                  </a14:m>
                  <a:r>
                    <a:rPr kumimoji="1" lang="en-US" altLang="zh-CN" sz="2400" dirty="0" smtClean="0">
                      <a:latin typeface="+mn-ea"/>
                      <a:sym typeface="Wingdings" panose="05000000000000000000" pitchFamily="2" charset="2"/>
                    </a:rPr>
                    <a:t>-</a:t>
                  </a:r>
                  <a:r>
                    <a:rPr kumimoji="1" lang="zh-CN" altLang="en-US" sz="2400" dirty="0" smtClean="0">
                      <a:latin typeface="+mn-ea"/>
                      <a:sym typeface="Wingdings" panose="05000000000000000000" pitchFamily="2" charset="2"/>
                    </a:rPr>
                    <a:t>位于</a:t>
                  </a:r>
                  <a:r>
                    <a:rPr kumimoji="1" lang="en-US" altLang="zh-CN" sz="2400" dirty="0" smtClean="0">
                      <a:latin typeface="+mn-ea"/>
                      <a:sym typeface="Wingdings" panose="05000000000000000000" pitchFamily="2" charset="2"/>
                    </a:rPr>
                    <a:t>-</a:t>
                  </a:r>
                  <a:r>
                    <a:rPr kumimoji="1" lang="zh-CN" altLang="en-US" sz="2400" dirty="0" smtClean="0">
                      <a:latin typeface="+mn-ea"/>
                      <a:sym typeface="Wingdings" panose="05000000000000000000" pitchFamily="2" charset="2"/>
                    </a:rPr>
                    <a:t>位于</a:t>
                  </a:r>
                  <a:r>
                    <a:rPr kumimoji="1" lang="en-US" altLang="zh-CN" sz="2400" dirty="0" smtClean="0">
                      <a:latin typeface="+mn-ea"/>
                      <a:sym typeface="Wingdings" panose="05000000000000000000" pitchFamily="2" charset="2"/>
                    </a:rPr>
                    <a:t>)</a:t>
                  </a:r>
                </a:p>
                <a:p>
                  <a:r>
                    <a:rPr lang="en-US" altLang="zh-CN" sz="2400" dirty="0" smtClean="0"/>
                    <a:t>…</a:t>
                  </a:r>
                </a:p>
                <a:p>
                  <a14:m>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𝑝</m:t>
                          </m:r>
                        </m:e>
                        <m:sub>
                          <m:r>
                            <a:rPr kumimoji="1" lang="en-US" altLang="zh-CN" sz="2400" b="0" i="1" smtClean="0">
                              <a:latin typeface="Cambria Math" panose="02040503050406030204" pitchFamily="18" charset="0"/>
                            </a:rPr>
                            <m:t>𝑛</m:t>
                          </m:r>
                        </m:sub>
                      </m:sSub>
                      <m:r>
                        <a:rPr kumimoji="1" lang="en-US" altLang="zh-CN" sz="2400" b="0" i="1" smtClean="0">
                          <a:latin typeface="Cambria Math" panose="02040503050406030204" pitchFamily="18" charset="0"/>
                        </a:rPr>
                        <m:t>: </m:t>
                      </m:r>
                    </m:oMath>
                  </a14:m>
                  <a:r>
                    <a:rPr kumimoji="1" lang="en-US" altLang="zh-CN" sz="2400" dirty="0" smtClean="0">
                      <a:latin typeface="+mn-ea"/>
                    </a:rPr>
                    <a:t>(</a:t>
                  </a:r>
                  <a:r>
                    <a:rPr kumimoji="1" lang="zh-CN" altLang="en-US" sz="2400" dirty="0" smtClean="0">
                      <a:latin typeface="+mn-ea"/>
                    </a:rPr>
                    <a:t>校长</a:t>
                  </a:r>
                  <a:r>
                    <a:rPr kumimoji="1" lang="en-US" altLang="zh-CN" sz="2400" dirty="0" smtClean="0">
                      <a:latin typeface="+mn-ea"/>
                    </a:rPr>
                    <a:t>-</a:t>
                  </a:r>
                  <a:r>
                    <a:rPr kumimoji="1" lang="zh-CN" altLang="en-US" sz="2400" dirty="0" smtClean="0">
                      <a:latin typeface="+mn-ea"/>
                    </a:rPr>
                    <a:t>出生</a:t>
                  </a:r>
                  <a:r>
                    <a:rPr kumimoji="1" lang="en-US" altLang="zh-CN" sz="2400" dirty="0" smtClean="0">
                      <a:latin typeface="+mn-ea"/>
                    </a:rPr>
                    <a:t>-</a:t>
                  </a:r>
                  <a:r>
                    <a:rPr kumimoji="1" lang="zh-CN" altLang="en-US" sz="2400" dirty="0" smtClean="0">
                      <a:latin typeface="+mn-ea"/>
                    </a:rPr>
                    <a:t>相邻</a:t>
                  </a:r>
                  <a:r>
                    <a:rPr kumimoji="1" lang="en-US" altLang="zh-CN" sz="2400" dirty="0" smtClean="0">
                      <a:latin typeface="+mn-ea"/>
                    </a:rPr>
                    <a:t>-</a:t>
                  </a:r>
                  <a:r>
                    <a:rPr kumimoji="1" lang="zh-CN" altLang="en-US" sz="2400" dirty="0" smtClean="0">
                      <a:latin typeface="+mn-ea"/>
                    </a:rPr>
                    <a:t>位于</a:t>
                  </a:r>
                  <a:r>
                    <a:rPr kumimoji="1" lang="en-US" altLang="zh-CN" sz="2400" dirty="0" smtClean="0">
                      <a:latin typeface="+mn-ea"/>
                    </a:rPr>
                    <a:t>)</a:t>
                  </a:r>
                </a:p>
              </p:txBody>
            </p:sp>
          </mc:Choice>
          <mc:Fallback xmlns="">
            <p:sp>
              <p:nvSpPr>
                <p:cNvPr id="6" name="文本框 5"/>
                <p:cNvSpPr txBox="1">
                  <a:spLocks noRot="1" noChangeAspect="1" noMove="1" noResize="1" noEditPoints="1" noAdjustHandles="1" noChangeArrowheads="1" noChangeShapeType="1" noTextEdit="1"/>
                </p:cNvSpPr>
                <p:nvPr/>
              </p:nvSpPr>
              <p:spPr>
                <a:xfrm>
                  <a:off x="9610571" y="31391969"/>
                  <a:ext cx="5471774" cy="3338359"/>
                </a:xfrm>
                <a:prstGeom prst="rect">
                  <a:avLst/>
                </a:prstGeom>
                <a:blipFill rotWithShape="0">
                  <a:blip r:embed="rId2"/>
                  <a:stretch>
                    <a:fillRect l="-2263" t="-3333" b="-5152"/>
                  </a:stretch>
                </a:blipFill>
              </p:spPr>
              <p:txBody>
                <a:bodyPr/>
                <a:lstStyle/>
                <a:p>
                  <a:r>
                    <a:rPr lang="zh-CN" altLang="en-US">
                      <a:noFill/>
                    </a:rPr>
                    <a:t> </a:t>
                  </a:r>
                </a:p>
              </p:txBody>
            </p:sp>
          </mc:Fallback>
        </mc:AlternateContent>
      </p:grpSp>
      <p:sp>
        <p:nvSpPr>
          <p:cNvPr id="9" name="右箭头 8"/>
          <p:cNvSpPr/>
          <p:nvPr/>
        </p:nvSpPr>
        <p:spPr>
          <a:xfrm>
            <a:off x="5702643" y="4303405"/>
            <a:ext cx="864096" cy="504056"/>
          </a:xfrm>
          <a:prstGeom prst="rightArrow">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b="1">
              <a:ln w="10160">
                <a:solidFill>
                  <a:srgbClr val="7030A0"/>
                </a:solidFill>
                <a:prstDash val="solid"/>
              </a:ln>
              <a:solidFill>
                <a:srgbClr val="FFFFFF"/>
              </a:solidFill>
              <a:effectLst>
                <a:outerShdw blurRad="38100" dist="22860" dir="5400000" algn="tl" rotWithShape="0">
                  <a:srgbClr val="000000">
                    <a:alpha val="30000"/>
                  </a:srgbClr>
                </a:outerShdw>
              </a:effectLst>
            </a:endParaRPr>
          </a:p>
        </p:txBody>
      </p:sp>
      <p:pic>
        <p:nvPicPr>
          <p:cNvPr id="16" name="图片 15"/>
          <p:cNvPicPr>
            <a:picLocks noChangeAspect="1"/>
          </p:cNvPicPr>
          <p:nvPr/>
        </p:nvPicPr>
        <p:blipFill>
          <a:blip r:embed="rId3"/>
          <a:stretch>
            <a:fillRect/>
          </a:stretch>
        </p:blipFill>
        <p:spPr>
          <a:xfrm>
            <a:off x="1323774" y="3224950"/>
            <a:ext cx="4210050" cy="3143250"/>
          </a:xfrm>
          <a:prstGeom prst="rect">
            <a:avLst/>
          </a:prstGeom>
        </p:spPr>
      </p:pic>
      <p:sp>
        <p:nvSpPr>
          <p:cNvPr id="13" name="标题 1"/>
          <p:cNvSpPr>
            <a:spLocks noGrp="1"/>
          </p:cNvSpPr>
          <p:nvPr>
            <p:ph type="title"/>
          </p:nvPr>
        </p:nvSpPr>
        <p:spPr>
          <a:xfrm>
            <a:off x="1644809" y="724652"/>
            <a:ext cx="8761413" cy="816234"/>
          </a:xfrm>
          <a:solidFill>
            <a:srgbClr val="0070C0"/>
          </a:solidFill>
        </p:spPr>
        <p:txBody>
          <a:bodyPr/>
          <a:lstStyle/>
          <a:p>
            <a:pPr algn="ctr"/>
            <a:r>
              <a:rPr lang="zh-CN" altLang="en-US" dirty="0" smtClean="0">
                <a:solidFill>
                  <a:schemeClr val="bg1"/>
                </a:solidFill>
              </a:rPr>
              <a:t>基于学习排序模型的知识库</a:t>
            </a:r>
            <a:r>
              <a:rPr lang="zh-CN" altLang="en-US" dirty="0">
                <a:solidFill>
                  <a:schemeClr val="bg1"/>
                </a:solidFill>
              </a:rPr>
              <a:t>补全算法</a:t>
            </a:r>
          </a:p>
        </p:txBody>
      </p:sp>
    </p:spTree>
    <p:extLst>
      <p:ext uri="{BB962C8B-B14F-4D97-AF65-F5344CB8AC3E}">
        <p14:creationId xmlns:p14="http://schemas.microsoft.com/office/powerpoint/2010/main" val="13057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t>基于树模型的学习排序算法模型构建</a:t>
            </a:r>
            <a:endParaRPr lang="zh-CN" altLang="en-US" sz="2400" dirty="0"/>
          </a:p>
          <a:p>
            <a:endParaRPr lang="zh-CN" altLang="en-US" dirty="0"/>
          </a:p>
        </p:txBody>
      </p:sp>
      <p:sp>
        <p:nvSpPr>
          <p:cNvPr id="5" name="右箭头 4"/>
          <p:cNvSpPr/>
          <p:nvPr/>
        </p:nvSpPr>
        <p:spPr>
          <a:xfrm>
            <a:off x="5753395" y="4344660"/>
            <a:ext cx="864096" cy="504056"/>
          </a:xfrm>
          <a:prstGeom prst="rightArrow">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b="1">
              <a:ln w="10160">
                <a:solidFill>
                  <a:srgbClr val="7030A0"/>
                </a:solidFill>
                <a:prstDash val="solid"/>
              </a:ln>
              <a:solidFill>
                <a:srgbClr val="FFFFFF"/>
              </a:solidFill>
              <a:effectLst>
                <a:outerShdw blurRad="38100" dist="22860" dir="5400000" algn="tl" rotWithShape="0">
                  <a:srgbClr val="000000">
                    <a:alpha val="30000"/>
                  </a:srgbClr>
                </a:outerShdw>
              </a:effectLst>
            </a:endParaRPr>
          </a:p>
        </p:txBody>
      </p:sp>
      <p:grpSp>
        <p:nvGrpSpPr>
          <p:cNvPr id="6" name="组合 5"/>
          <p:cNvGrpSpPr/>
          <p:nvPr/>
        </p:nvGrpSpPr>
        <p:grpSpPr>
          <a:xfrm>
            <a:off x="6792753" y="3208086"/>
            <a:ext cx="4362157" cy="3312365"/>
            <a:chOff x="9543013" y="30155284"/>
            <a:chExt cx="5539332" cy="5507469"/>
          </a:xfrm>
        </p:grpSpPr>
        <p:grpSp>
          <p:nvGrpSpPr>
            <p:cNvPr id="7" name="组 208"/>
            <p:cNvGrpSpPr/>
            <p:nvPr/>
          </p:nvGrpSpPr>
          <p:grpSpPr>
            <a:xfrm>
              <a:off x="9543013" y="30155284"/>
              <a:ext cx="5539332" cy="5507469"/>
              <a:chOff x="9543013" y="30570606"/>
              <a:chExt cx="5539332" cy="5238542"/>
            </a:xfrm>
            <a:effectLst/>
          </p:grpSpPr>
          <p:sp>
            <p:nvSpPr>
              <p:cNvPr id="9" name="矩形 8"/>
              <p:cNvSpPr/>
              <p:nvPr/>
            </p:nvSpPr>
            <p:spPr>
              <a:xfrm>
                <a:off x="9543013" y="30901699"/>
                <a:ext cx="5539332" cy="4907449"/>
              </a:xfrm>
              <a:prstGeom prst="rect">
                <a:avLst/>
              </a:prstGeom>
              <a:noFill/>
              <a:ln>
                <a:solidFill>
                  <a:srgbClr val="604A7B"/>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kumimoji="1" lang="zh-CN" altLang="en-US" sz="6600">
                  <a:solidFill>
                    <a:srgbClr val="FFFFFF"/>
                  </a:solidFill>
                  <a:latin typeface="Calibri" charset="0"/>
                  <a:ea typeface="ＭＳ Ｐゴシック" charset="0"/>
                  <a:cs typeface="ＭＳ Ｐゴシック" charset="0"/>
                </a:endParaRPr>
              </a:p>
            </p:txBody>
          </p:sp>
          <p:sp>
            <p:nvSpPr>
              <p:cNvPr id="10" name="文本框 47"/>
              <p:cNvSpPr txBox="1">
                <a:spLocks noChangeArrowheads="1"/>
              </p:cNvSpPr>
              <p:nvPr/>
            </p:nvSpPr>
            <p:spPr bwMode="auto">
              <a:xfrm>
                <a:off x="9836360" y="30570606"/>
                <a:ext cx="4868273" cy="827478"/>
              </a:xfrm>
              <a:prstGeom prst="rect">
                <a:avLst/>
              </a:prstGeom>
              <a:solidFill>
                <a:srgbClr val="604A7B"/>
              </a:solidFill>
              <a:ln>
                <a:noFill/>
              </a:ln>
              <a:effectLst/>
              <a:extLst>
                <a:ext uri="{91240B29-F687-4f45-9708-019B960494DF}">
                  <a14:hiddenLine xmlns:a14="http://schemas.microsoft.com/office/drawing/2010/main" xmlns="" w="9525">
                    <a:solidFill>
                      <a:srgbClr val="000000"/>
                    </a:solidFill>
                    <a:miter lim="800000"/>
                    <a:headEnd/>
                    <a:tailEnd/>
                  </a14:hiddenLine>
                </a:ext>
              </a:extLst>
            </p:spPr>
            <p:style>
              <a:lnRef idx="3">
                <a:schemeClr val="lt1"/>
              </a:lnRef>
              <a:fillRef idx="1">
                <a:schemeClr val="accent1"/>
              </a:fillRef>
              <a:effectRef idx="1">
                <a:schemeClr val="accent1"/>
              </a:effectRef>
              <a:fontRef idx="minor">
                <a:schemeClr val="lt1"/>
              </a:fontRef>
            </p:style>
            <p:txBody>
              <a:bodyPr wrap="square">
                <a:spAutoFit/>
              </a:bodyPr>
              <a:lstStyle>
                <a:defPPr>
                  <a:defRPr lang="es-ES"/>
                </a:defPPr>
                <a:lvl1pPr algn="ctr">
                  <a:defRPr kumimoji="0" sz="2000">
                    <a:solidFill>
                      <a:srgbClr val="FFFFFF"/>
                    </a:solidFill>
                    <a:latin typeface="Cambria" charset="0"/>
                    <a:ea typeface="宋体" charset="0"/>
                    <a:cs typeface="Cambria" charset="0"/>
                  </a:defRPr>
                </a:lvl1pPr>
                <a:lvl2pPr marL="742950" indent="-285750">
                  <a:defRPr kumimoji="1">
                    <a:ea typeface="ＭＳ Ｐゴシック" charset="0"/>
                  </a:defRPr>
                </a:lvl2pPr>
                <a:lvl3pPr marL="1143000" indent="-228600">
                  <a:defRPr kumimoji="1">
                    <a:ea typeface="ＭＳ Ｐゴシック" charset="0"/>
                  </a:defRPr>
                </a:lvl3pPr>
                <a:lvl4pPr marL="1600200" indent="-228600">
                  <a:defRPr kumimoji="1">
                    <a:ea typeface="ＭＳ Ｐゴシック" charset="0"/>
                  </a:defRPr>
                </a:lvl4pPr>
                <a:lvl5pPr marL="2057400" indent="-228600">
                  <a:defRPr kumimoji="1">
                    <a:ea typeface="ＭＳ Ｐゴシック" charset="0"/>
                  </a:defRPr>
                </a:lvl5pPr>
                <a:lvl6pPr marL="2514600" indent="-228600" defTabSz="2087563" fontAlgn="base">
                  <a:spcBef>
                    <a:spcPct val="0"/>
                  </a:spcBef>
                  <a:spcAft>
                    <a:spcPct val="0"/>
                  </a:spcAft>
                  <a:defRPr kumimoji="1">
                    <a:ea typeface="ＭＳ Ｐゴシック" charset="0"/>
                  </a:defRPr>
                </a:lvl6pPr>
                <a:lvl7pPr marL="2971800" indent="-228600" defTabSz="2087563" fontAlgn="base">
                  <a:spcBef>
                    <a:spcPct val="0"/>
                  </a:spcBef>
                  <a:spcAft>
                    <a:spcPct val="0"/>
                  </a:spcAft>
                  <a:defRPr kumimoji="1">
                    <a:ea typeface="ＭＳ Ｐゴシック" charset="0"/>
                  </a:defRPr>
                </a:lvl7pPr>
                <a:lvl8pPr marL="3429000" indent="-228600" defTabSz="2087563" fontAlgn="base">
                  <a:spcBef>
                    <a:spcPct val="0"/>
                  </a:spcBef>
                  <a:spcAft>
                    <a:spcPct val="0"/>
                  </a:spcAft>
                  <a:defRPr kumimoji="1">
                    <a:ea typeface="ＭＳ Ｐゴシック" charset="0"/>
                  </a:defRPr>
                </a:lvl8pPr>
                <a:lvl9pPr marL="3886200" indent="-228600" defTabSz="2087563" fontAlgn="base">
                  <a:spcBef>
                    <a:spcPct val="0"/>
                  </a:spcBef>
                  <a:spcAft>
                    <a:spcPct val="0"/>
                  </a:spcAft>
                  <a:defRPr kumimoji="1">
                    <a:ea typeface="ＭＳ Ｐゴシック" charset="0"/>
                  </a:defRPr>
                </a:lvl9pPr>
              </a:lstStyle>
              <a:p>
                <a:r>
                  <a:rPr lang="zh-CN" altLang="en-US" sz="2800" dirty="0" smtClean="0"/>
                  <a:t>学习排序模型</a:t>
                </a:r>
                <a:endParaRPr lang="zh-CN" altLang="en-US" sz="2800" dirty="0"/>
              </a:p>
            </p:txBody>
          </p:sp>
        </p:grpSp>
        <mc:AlternateContent xmlns:mc="http://schemas.openxmlformats.org/markup-compatibility/2006" xmlns:a14="http://schemas.microsoft.com/office/drawing/2010/main">
          <mc:Choice Requires="a14">
            <p:sp>
              <p:nvSpPr>
                <p:cNvPr id="8" name="文本框 7"/>
                <p:cNvSpPr txBox="1"/>
                <p:nvPr/>
              </p:nvSpPr>
              <p:spPr>
                <a:xfrm>
                  <a:off x="9610571" y="31391969"/>
                  <a:ext cx="5471774" cy="3338359"/>
                </a:xfrm>
                <a:prstGeom prst="rect">
                  <a:avLst/>
                </a:prstGeom>
                <a:noFill/>
              </p:spPr>
              <p:txBody>
                <a:bodyPr wrap="square" rtlCol="0">
                  <a:spAutoFit/>
                </a:bodyPr>
                <a:lstStyle/>
                <a:p>
                  <a14:m>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1</m:t>
                          </m:r>
                        </m:sub>
                      </m:sSub>
                      <m:r>
                        <a:rPr kumimoji="1" lang="en-US" altLang="zh-CN" sz="2400" b="0" i="0" smtClean="0">
                          <a:latin typeface="Cambria Math" panose="02040503050406030204" pitchFamily="18" charset="0"/>
                        </a:rPr>
                        <m:t>:   (</m:t>
                      </m:r>
                      <m:r>
                        <a:rPr kumimoji="1" lang="zh-CN" altLang="en-US" sz="2400" i="1">
                          <a:latin typeface="Cambria Math" panose="02040503050406030204" pitchFamily="18" charset="0"/>
                        </a:rPr>
                        <m:t>北京</m:t>
                      </m:r>
                      <m:r>
                        <a:rPr kumimoji="1" lang="zh-CN" altLang="en-US" sz="2400" i="1" smtClean="0">
                          <a:latin typeface="Cambria Math" panose="02040503050406030204" pitchFamily="18" charset="0"/>
                        </a:rPr>
                        <m:t>师范大学</m:t>
                      </m:r>
                      <m:r>
                        <a:rPr kumimoji="1" lang="zh-CN" altLang="en-US" sz="2400" b="0" i="1" smtClean="0">
                          <a:latin typeface="Cambria Math" panose="02040503050406030204" pitchFamily="18" charset="0"/>
                        </a:rPr>
                        <m:t>，</m:t>
                      </m:r>
                      <m:r>
                        <a:rPr kumimoji="1" lang="zh-CN" altLang="en-US" sz="2400" i="1">
                          <a:latin typeface="Cambria Math" panose="02040503050406030204" pitchFamily="18" charset="0"/>
                        </a:rPr>
                        <m:t>北京</m:t>
                      </m:r>
                    </m:oMath>
                  </a14:m>
                  <a:r>
                    <a:rPr kumimoji="1" lang="en-US" altLang="zh-CN" sz="2400" dirty="0" smtClean="0">
                      <a:latin typeface="+mn-ea"/>
                    </a:rPr>
                    <a:t>)</a:t>
                  </a:r>
                </a:p>
                <a:p>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2</m:t>
                          </m:r>
                        </m:sub>
                      </m:sSub>
                    </m:oMath>
                  </a14:m>
                  <a:r>
                    <a:rPr kumimoji="1" lang="zh-CN" altLang="en-US" sz="2400" dirty="0" smtClean="0">
                      <a:sym typeface="Wingdings" panose="05000000000000000000" pitchFamily="2" charset="2"/>
                    </a:rPr>
                    <a:t>： </a:t>
                  </a:r>
                  <a:r>
                    <a:rPr kumimoji="1" lang="en-US" altLang="zh-CN" sz="2400" dirty="0" smtClean="0">
                      <a:sym typeface="Wingdings" panose="05000000000000000000" pitchFamily="2" charset="2"/>
                    </a:rPr>
                    <a:t>(</a:t>
                  </a:r>
                  <a:r>
                    <a:rPr kumimoji="1" lang="zh-CN" altLang="en-US" sz="2400" dirty="0" smtClean="0">
                      <a:latin typeface="+mn-ea"/>
                      <a:sym typeface="Wingdings" panose="05000000000000000000" pitchFamily="2" charset="2"/>
                    </a:rPr>
                    <a:t>北京师范大学，深圳</a:t>
                  </a:r>
                  <a:r>
                    <a:rPr kumimoji="1" lang="en-US" altLang="zh-CN" sz="2400" dirty="0" smtClean="0">
                      <a:latin typeface="+mn-ea"/>
                      <a:sym typeface="Wingdings" panose="05000000000000000000" pitchFamily="2" charset="2"/>
                    </a:rPr>
                    <a:t>)</a:t>
                  </a:r>
                </a:p>
                <a:p>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3</m:t>
                          </m:r>
                        </m:sub>
                      </m:sSub>
                    </m:oMath>
                  </a14:m>
                  <a:r>
                    <a:rPr kumimoji="1" lang="en-US" altLang="zh-CN" sz="2400" dirty="0" smtClean="0">
                      <a:sym typeface="Wingdings" panose="05000000000000000000" pitchFamily="2" charset="2"/>
                    </a:rPr>
                    <a:t>:   </a:t>
                  </a:r>
                  <a:r>
                    <a:rPr kumimoji="1" lang="en-US" altLang="zh-CN" sz="2400" dirty="0" smtClean="0">
                      <a:latin typeface="+mn-ea"/>
                      <a:sym typeface="Wingdings" panose="05000000000000000000" pitchFamily="2" charset="2"/>
                    </a:rPr>
                    <a:t>(</a:t>
                  </a:r>
                  <a:r>
                    <a:rPr kumimoji="1" lang="zh-CN" altLang="en-US" sz="2400" dirty="0" smtClean="0">
                      <a:latin typeface="+mn-ea"/>
                      <a:sym typeface="Wingdings" panose="05000000000000000000" pitchFamily="2" charset="2"/>
                    </a:rPr>
                    <a:t>北京师范大学，纽约</a:t>
                  </a:r>
                  <a:r>
                    <a:rPr kumimoji="1" lang="en-US" altLang="zh-CN" sz="2400" dirty="0" smtClean="0">
                      <a:latin typeface="+mn-ea"/>
                      <a:sym typeface="Wingdings" panose="05000000000000000000" pitchFamily="2" charset="2"/>
                    </a:rPr>
                    <a:t>)</a:t>
                  </a:r>
                </a:p>
                <a:p>
                  <a:r>
                    <a:rPr lang="en-US" altLang="zh-CN" sz="2400" dirty="0" smtClean="0"/>
                    <a:t>…</a:t>
                  </a:r>
                </a:p>
                <a:p>
                  <a14:m>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𝑛</m:t>
                          </m:r>
                        </m:sub>
                      </m:sSub>
                      <m:r>
                        <a:rPr kumimoji="1" lang="en-US" altLang="zh-CN" sz="2400" b="0" i="1" smtClean="0">
                          <a:latin typeface="Cambria Math" panose="02040503050406030204" pitchFamily="18" charset="0"/>
                        </a:rPr>
                        <m:t>: </m:t>
                      </m:r>
                    </m:oMath>
                  </a14:m>
                  <a:r>
                    <a:rPr kumimoji="1" lang="en-US" altLang="zh-CN" sz="2400" dirty="0" smtClean="0">
                      <a:latin typeface="+mn-ea"/>
                    </a:rPr>
                    <a:t> (</a:t>
                  </a:r>
                  <a:r>
                    <a:rPr kumimoji="1" lang="zh-CN" altLang="en-US" sz="2400" dirty="0">
                      <a:latin typeface="+mn-ea"/>
                      <a:sym typeface="Wingdings" panose="05000000000000000000" pitchFamily="2" charset="2"/>
                    </a:rPr>
                    <a:t>北京师范大学</a:t>
                  </a:r>
                  <a:r>
                    <a:rPr kumimoji="1" lang="zh-CN" altLang="en-US" sz="2400" dirty="0" smtClean="0">
                      <a:latin typeface="+mn-ea"/>
                      <a:sym typeface="Wingdings" panose="05000000000000000000" pitchFamily="2" charset="2"/>
                    </a:rPr>
                    <a:t>，</a:t>
                  </a:r>
                  <a:r>
                    <a:rPr kumimoji="1" lang="zh-CN" altLang="en-US" sz="2400" dirty="0">
                      <a:latin typeface="+mn-ea"/>
                      <a:sym typeface="Wingdings" panose="05000000000000000000" pitchFamily="2" charset="2"/>
                    </a:rPr>
                    <a:t>武汉</a:t>
                  </a:r>
                  <a:r>
                    <a:rPr kumimoji="1" lang="en-US" altLang="zh-CN" sz="2400" dirty="0" smtClean="0">
                      <a:latin typeface="+mn-ea"/>
                    </a:rPr>
                    <a:t>)</a:t>
                  </a:r>
                </a:p>
              </p:txBody>
            </p:sp>
          </mc:Choice>
          <mc:Fallback xmlns="">
            <p:sp>
              <p:nvSpPr>
                <p:cNvPr id="8" name="文本框 7"/>
                <p:cNvSpPr txBox="1">
                  <a:spLocks noRot="1" noChangeAspect="1" noMove="1" noResize="1" noEditPoints="1" noAdjustHandles="1" noChangeArrowheads="1" noChangeShapeType="1" noTextEdit="1"/>
                </p:cNvSpPr>
                <p:nvPr/>
              </p:nvSpPr>
              <p:spPr>
                <a:xfrm>
                  <a:off x="9610571" y="31391969"/>
                  <a:ext cx="5471774" cy="3338359"/>
                </a:xfrm>
                <a:prstGeom prst="rect">
                  <a:avLst/>
                </a:prstGeom>
                <a:blipFill rotWithShape="0">
                  <a:blip r:embed="rId3"/>
                  <a:stretch>
                    <a:fillRect l="-2122" t="-3333" b="-1515"/>
                  </a:stretch>
                </a:blipFill>
              </p:spPr>
              <p:txBody>
                <a:bodyPr/>
                <a:lstStyle/>
                <a:p>
                  <a:r>
                    <a:rPr lang="zh-CN" altLang="en-US">
                      <a:noFill/>
                    </a:rPr>
                    <a:t> </a:t>
                  </a:r>
                </a:p>
              </p:txBody>
            </p:sp>
          </mc:Fallback>
        </mc:AlternateContent>
      </p:grpSp>
      <p:pic>
        <p:nvPicPr>
          <p:cNvPr id="13" name="图片 12"/>
          <p:cNvPicPr>
            <a:picLocks noChangeAspect="1"/>
          </p:cNvPicPr>
          <p:nvPr/>
        </p:nvPicPr>
        <p:blipFill>
          <a:blip r:embed="rId4"/>
          <a:stretch>
            <a:fillRect/>
          </a:stretch>
        </p:blipFill>
        <p:spPr>
          <a:xfrm>
            <a:off x="828195" y="3083789"/>
            <a:ext cx="4749939" cy="3560961"/>
          </a:xfrm>
          <a:prstGeom prst="rect">
            <a:avLst/>
          </a:prstGeom>
        </p:spPr>
      </p:pic>
      <p:sp>
        <p:nvSpPr>
          <p:cNvPr id="15" name="标题 1"/>
          <p:cNvSpPr>
            <a:spLocks noGrp="1"/>
          </p:cNvSpPr>
          <p:nvPr>
            <p:ph type="title"/>
          </p:nvPr>
        </p:nvSpPr>
        <p:spPr>
          <a:xfrm>
            <a:off x="1644809" y="724652"/>
            <a:ext cx="8761413" cy="816234"/>
          </a:xfrm>
          <a:solidFill>
            <a:srgbClr val="0070C0"/>
          </a:solidFill>
        </p:spPr>
        <p:txBody>
          <a:bodyPr/>
          <a:lstStyle/>
          <a:p>
            <a:pPr algn="ctr"/>
            <a:r>
              <a:rPr lang="zh-CN" altLang="en-US" dirty="0" smtClean="0">
                <a:solidFill>
                  <a:schemeClr val="bg1"/>
                </a:solidFill>
              </a:rPr>
              <a:t>基于学习排序模型的知识库</a:t>
            </a:r>
            <a:r>
              <a:rPr lang="zh-CN" altLang="en-US" dirty="0">
                <a:solidFill>
                  <a:schemeClr val="bg1"/>
                </a:solidFill>
              </a:rPr>
              <a:t>补全算法</a:t>
            </a:r>
          </a:p>
        </p:txBody>
      </p:sp>
    </p:spTree>
    <p:extLst>
      <p:ext uri="{BB962C8B-B14F-4D97-AF65-F5344CB8AC3E}">
        <p14:creationId xmlns:p14="http://schemas.microsoft.com/office/powerpoint/2010/main" val="110837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4954" y="2603500"/>
            <a:ext cx="10873759" cy="1696357"/>
          </a:xfrm>
        </p:spPr>
        <p:txBody>
          <a:bodyPr>
            <a:normAutofit/>
          </a:bodyPr>
          <a:lstStyle/>
          <a:p>
            <a:r>
              <a:rPr lang="en-US" altLang="zh-CN" sz="2400" dirty="0" smtClean="0"/>
              <a:t>YAGO</a:t>
            </a:r>
            <a:r>
              <a:rPr lang="zh-CN" altLang="en-US" sz="2400" dirty="0" smtClean="0"/>
              <a:t>综合实验结果</a:t>
            </a:r>
            <a:endParaRPr lang="en-US" altLang="zh-CN" sz="2400" dirty="0" smtClean="0"/>
          </a:p>
          <a:p>
            <a:pPr marL="0" indent="0">
              <a:buNone/>
            </a:pPr>
            <a:r>
              <a:rPr lang="zh-CN" altLang="en-US" sz="2400" dirty="0" smtClean="0">
                <a:latin typeface="楷体" panose="02010609060101010101" pitchFamily="49" charset="-122"/>
                <a:ea typeface="楷体" panose="02010609060101010101" pitchFamily="49" charset="-122"/>
              </a:rPr>
              <a:t>正负实体对</a:t>
            </a:r>
            <a:r>
              <a:rPr lang="en-US" altLang="zh-CN" sz="2400" dirty="0" smtClean="0">
                <a:latin typeface="楷体" panose="02010609060101010101" pitchFamily="49" charset="-122"/>
                <a:ea typeface="楷体" panose="02010609060101010101" pitchFamily="49" charset="-122"/>
              </a:rPr>
              <a:t>1:10</a:t>
            </a:r>
            <a:r>
              <a:rPr lang="zh-CN" altLang="en-US" sz="2400" dirty="0" smtClean="0">
                <a:latin typeface="楷体" panose="02010609060101010101" pitchFamily="49" charset="-122"/>
                <a:ea typeface="楷体" panose="02010609060101010101" pitchFamily="49" charset="-122"/>
              </a:rPr>
              <a:t>的学习排序模型           正负</a:t>
            </a:r>
            <a:r>
              <a:rPr lang="zh-CN" altLang="en-US" sz="2400" dirty="0">
                <a:latin typeface="楷体" panose="02010609060101010101" pitchFamily="49" charset="-122"/>
                <a:ea typeface="楷体" panose="02010609060101010101" pitchFamily="49" charset="-122"/>
              </a:rPr>
              <a:t>实体对</a:t>
            </a:r>
            <a:r>
              <a:rPr lang="en-US" altLang="zh-CN" sz="2400" dirty="0" smtClean="0">
                <a:latin typeface="楷体" panose="02010609060101010101" pitchFamily="49" charset="-122"/>
                <a:ea typeface="楷体" panose="02010609060101010101" pitchFamily="49" charset="-122"/>
              </a:rPr>
              <a:t>1:4</a:t>
            </a:r>
            <a:r>
              <a:rPr lang="zh-CN" altLang="en-US" sz="2400" dirty="0" smtClean="0">
                <a:latin typeface="楷体" panose="02010609060101010101" pitchFamily="49" charset="-122"/>
                <a:ea typeface="楷体" panose="02010609060101010101" pitchFamily="49" charset="-122"/>
              </a:rPr>
              <a:t>的</a:t>
            </a:r>
            <a:r>
              <a:rPr lang="zh-CN" altLang="en-US" sz="2400" dirty="0">
                <a:latin typeface="楷体" panose="02010609060101010101" pitchFamily="49" charset="-122"/>
                <a:ea typeface="楷体" panose="02010609060101010101" pitchFamily="49" charset="-122"/>
              </a:rPr>
              <a:t>学习排序模型</a:t>
            </a:r>
          </a:p>
          <a:p>
            <a:pPr marL="0" indent="0">
              <a:buNone/>
            </a:pPr>
            <a:endParaRPr lang="zh-CN" altLang="en-US" sz="2400" dirty="0"/>
          </a:p>
        </p:txBody>
      </p:sp>
      <p:graphicFrame>
        <p:nvGraphicFramePr>
          <p:cNvPr id="7" name="图表 6"/>
          <p:cNvGraphicFramePr>
            <a:graphicFrameLocks/>
          </p:cNvGraphicFramePr>
          <p:nvPr>
            <p:extLst>
              <p:ext uri="{D42A27DB-BD31-4B8C-83A1-F6EECF244321}">
                <p14:modId xmlns:p14="http://schemas.microsoft.com/office/powerpoint/2010/main" val="3594651701"/>
              </p:ext>
            </p:extLst>
          </p:nvPr>
        </p:nvGraphicFramePr>
        <p:xfrm>
          <a:off x="994578" y="3700549"/>
          <a:ext cx="4381500" cy="28130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a:graphicFrameLocks/>
          </p:cNvGraphicFramePr>
          <p:nvPr>
            <p:extLst>
              <p:ext uri="{D42A27DB-BD31-4B8C-83A1-F6EECF244321}">
                <p14:modId xmlns:p14="http://schemas.microsoft.com/office/powerpoint/2010/main" val="3419804651"/>
              </p:ext>
            </p:extLst>
          </p:nvPr>
        </p:nvGraphicFramePr>
        <p:xfrm>
          <a:off x="6771752" y="3701143"/>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2" name="标题 1"/>
          <p:cNvSpPr>
            <a:spLocks noGrp="1"/>
          </p:cNvSpPr>
          <p:nvPr>
            <p:ph type="title"/>
          </p:nvPr>
        </p:nvSpPr>
        <p:spPr>
          <a:xfrm>
            <a:off x="1644809" y="735538"/>
            <a:ext cx="8761413" cy="816234"/>
          </a:xfrm>
          <a:solidFill>
            <a:srgbClr val="0070C0"/>
          </a:solidFill>
        </p:spPr>
        <p:txBody>
          <a:bodyPr/>
          <a:lstStyle/>
          <a:p>
            <a:pPr algn="ctr"/>
            <a:r>
              <a:rPr lang="zh-CN" altLang="en-US" dirty="0" smtClean="0">
                <a:solidFill>
                  <a:schemeClr val="bg1"/>
                </a:solidFill>
              </a:rPr>
              <a:t>基于学习排序模型的知识库</a:t>
            </a:r>
            <a:r>
              <a:rPr lang="zh-CN" altLang="en-US" dirty="0">
                <a:solidFill>
                  <a:schemeClr val="bg1"/>
                </a:solidFill>
              </a:rPr>
              <a:t>补全算法</a:t>
            </a:r>
          </a:p>
        </p:txBody>
      </p:sp>
    </p:spTree>
    <p:extLst>
      <p:ext uri="{BB962C8B-B14F-4D97-AF65-F5344CB8AC3E}">
        <p14:creationId xmlns:p14="http://schemas.microsoft.com/office/powerpoint/2010/main" val="288678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4954" y="2603500"/>
            <a:ext cx="9371531" cy="3949700"/>
          </a:xfrm>
        </p:spPr>
        <p:txBody>
          <a:bodyPr>
            <a:normAutofit fontScale="55000" lnSpcReduction="20000"/>
          </a:bodyPr>
          <a:lstStyle/>
          <a:p>
            <a:pPr marL="571500" indent="-571500">
              <a:buFont typeface="+mj-ea"/>
              <a:buAutoNum type="ea1JpnChsDbPeriod"/>
            </a:pPr>
            <a:r>
              <a:rPr lang="zh-CN" altLang="en-US" sz="4400" dirty="0" smtClean="0">
                <a:solidFill>
                  <a:srgbClr val="0070C0"/>
                </a:solidFill>
              </a:rPr>
              <a:t>知识库补全背景和问题</a:t>
            </a:r>
            <a:endParaRPr lang="en-US" altLang="zh-CN" sz="4400" dirty="0" smtClean="0">
              <a:solidFill>
                <a:srgbClr val="0070C0"/>
              </a:solidFill>
            </a:endParaRPr>
          </a:p>
          <a:p>
            <a:pPr marL="571500" indent="-571500">
              <a:buFont typeface="+mj-ea"/>
              <a:buAutoNum type="ea1JpnChsDbPeriod"/>
            </a:pPr>
            <a:endParaRPr lang="en-US" altLang="zh-CN" sz="4400" dirty="0"/>
          </a:p>
          <a:p>
            <a:pPr marL="571500" indent="-571500">
              <a:buFont typeface="+mj-ea"/>
              <a:buAutoNum type="ea1JpnChsDbPeriod"/>
            </a:pPr>
            <a:r>
              <a:rPr lang="zh-CN" altLang="en-US" sz="4400" dirty="0" smtClean="0"/>
              <a:t>知识库补全国内外研究现状</a:t>
            </a:r>
            <a:endParaRPr lang="en-US" altLang="zh-CN" sz="4400" dirty="0" smtClean="0"/>
          </a:p>
          <a:p>
            <a:pPr marL="571500" indent="-571500">
              <a:buFont typeface="+mj-ea"/>
              <a:buAutoNum type="ea1JpnChsDbPeriod"/>
            </a:pPr>
            <a:endParaRPr lang="en-US" altLang="zh-CN" sz="4400" dirty="0"/>
          </a:p>
          <a:p>
            <a:pPr marL="571500" indent="-571500">
              <a:buFont typeface="+mj-ea"/>
              <a:buAutoNum type="ea1JpnChsDbPeriod"/>
            </a:pPr>
            <a:r>
              <a:rPr lang="zh-CN" altLang="en-US" sz="4400" dirty="0" smtClean="0"/>
              <a:t>结合关系路径和实体属性的知识库补全算法</a:t>
            </a:r>
            <a:endParaRPr lang="en-US" altLang="zh-CN" sz="4400" dirty="0" smtClean="0"/>
          </a:p>
          <a:p>
            <a:pPr marL="571500" indent="-571500">
              <a:buFont typeface="+mj-ea"/>
              <a:buAutoNum type="ea1JpnChsDbPeriod"/>
            </a:pPr>
            <a:endParaRPr lang="en-US" altLang="zh-CN" sz="4400" dirty="0"/>
          </a:p>
          <a:p>
            <a:pPr marL="571500" indent="-571500">
              <a:buFont typeface="+mj-ea"/>
              <a:buAutoNum type="ea1JpnChsDbPeriod"/>
            </a:pPr>
            <a:r>
              <a:rPr lang="zh-CN" altLang="en-US" sz="4400" dirty="0" smtClean="0"/>
              <a:t>基于学习排序的知识库补全算法研究</a:t>
            </a:r>
            <a:endParaRPr lang="en-US" altLang="zh-CN" sz="4400" dirty="0" smtClean="0"/>
          </a:p>
          <a:p>
            <a:pPr marL="571500" indent="-571500">
              <a:buFont typeface="+mj-ea"/>
              <a:buAutoNum type="ea1JpnChsDbPeriod"/>
            </a:pPr>
            <a:endParaRPr lang="en-US" altLang="zh-CN" sz="4400" dirty="0"/>
          </a:p>
          <a:p>
            <a:pPr marL="571500" indent="-571500">
              <a:buFont typeface="+mj-ea"/>
              <a:buAutoNum type="ea1JpnChsDbPeriod"/>
            </a:pPr>
            <a:r>
              <a:rPr lang="zh-CN" altLang="en-US" sz="4400" dirty="0" smtClean="0"/>
              <a:t>总结和展望</a:t>
            </a:r>
            <a:endParaRPr lang="en-US" altLang="zh-CN" sz="4400" dirty="0" smtClean="0"/>
          </a:p>
          <a:p>
            <a:endParaRPr lang="en-US" altLang="zh-CN" dirty="0"/>
          </a:p>
          <a:p>
            <a:endParaRPr lang="en-US" altLang="zh-CN" dirty="0" smtClean="0"/>
          </a:p>
        </p:txBody>
      </p:sp>
      <p:sp>
        <p:nvSpPr>
          <p:cNvPr id="4" name="标题 1"/>
          <p:cNvSpPr txBox="1">
            <a:spLocks/>
          </p:cNvSpPr>
          <p:nvPr/>
        </p:nvSpPr>
        <p:spPr bwMode="gray">
          <a:xfrm>
            <a:off x="1644809" y="724652"/>
            <a:ext cx="8761413" cy="816234"/>
          </a:xfrm>
          <a:prstGeom prst="rect">
            <a:avLst/>
          </a:prstGeom>
          <a:solidFill>
            <a:srgbClr val="0070C0"/>
          </a:solidFill>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dirty="0" smtClean="0">
                <a:solidFill>
                  <a:schemeClr val="bg1"/>
                </a:solidFill>
              </a:rPr>
              <a:t>知识库补全国内外研究现状</a:t>
            </a:r>
            <a:endParaRPr lang="zh-CN" altLang="en-US" dirty="0">
              <a:solidFill>
                <a:schemeClr val="bg1"/>
              </a:solidFill>
            </a:endParaRPr>
          </a:p>
        </p:txBody>
      </p:sp>
    </p:spTree>
    <p:extLst>
      <p:ext uri="{BB962C8B-B14F-4D97-AF65-F5344CB8AC3E}">
        <p14:creationId xmlns:p14="http://schemas.microsoft.com/office/powerpoint/2010/main" val="42693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5611" y="2581728"/>
            <a:ext cx="11766389" cy="3416300"/>
          </a:xfrm>
        </p:spPr>
        <p:txBody>
          <a:bodyPr>
            <a:normAutofit/>
          </a:bodyPr>
          <a:lstStyle/>
          <a:p>
            <a:r>
              <a:rPr lang="en-US" altLang="zh-CN" sz="2400" dirty="0" smtClean="0"/>
              <a:t>YAGO</a:t>
            </a:r>
            <a:r>
              <a:rPr lang="zh-CN" altLang="en-US" sz="2400" dirty="0"/>
              <a:t>部分</a:t>
            </a:r>
            <a:r>
              <a:rPr lang="zh-CN" altLang="en-US" sz="2400" dirty="0" smtClean="0"/>
              <a:t>关系</a:t>
            </a:r>
            <a:r>
              <a:rPr lang="zh-CN" altLang="en-US" sz="2400" dirty="0" smtClean="0"/>
              <a:t>试验结果</a:t>
            </a:r>
            <a:endParaRPr lang="en-US" altLang="zh-CN" sz="2400" dirty="0"/>
          </a:p>
          <a:p>
            <a:pPr marL="0" indent="0">
              <a:buNone/>
            </a:pPr>
            <a:r>
              <a:rPr lang="zh-CN" altLang="en-US" sz="2400" dirty="0" smtClean="0">
                <a:latin typeface="楷体" panose="02010609060101010101" pitchFamily="49" charset="-122"/>
                <a:ea typeface="楷体" panose="02010609060101010101" pitchFamily="49" charset="-122"/>
              </a:rPr>
              <a:t>正负</a:t>
            </a:r>
            <a:r>
              <a:rPr lang="zh-CN" altLang="en-US" sz="2400" dirty="0">
                <a:latin typeface="楷体" panose="02010609060101010101" pitchFamily="49" charset="-122"/>
                <a:ea typeface="楷体" panose="02010609060101010101" pitchFamily="49" charset="-122"/>
              </a:rPr>
              <a:t>实体对</a:t>
            </a:r>
            <a:r>
              <a:rPr lang="en-US" altLang="zh-CN" sz="2400" dirty="0">
                <a:latin typeface="楷体" panose="02010609060101010101" pitchFamily="49" charset="-122"/>
                <a:ea typeface="楷体" panose="02010609060101010101" pitchFamily="49" charset="-122"/>
              </a:rPr>
              <a:t>1:4</a:t>
            </a:r>
            <a:r>
              <a:rPr lang="zh-CN" altLang="en-US" sz="2400" dirty="0">
                <a:latin typeface="楷体" panose="02010609060101010101" pitchFamily="49" charset="-122"/>
                <a:ea typeface="楷体" panose="02010609060101010101" pitchFamily="49" charset="-122"/>
              </a:rPr>
              <a:t>的学习排序</a:t>
            </a:r>
            <a:r>
              <a:rPr lang="zh-CN" altLang="en-US" sz="2400" dirty="0" smtClean="0">
                <a:latin typeface="楷体" panose="02010609060101010101" pitchFamily="49" charset="-122"/>
                <a:ea typeface="楷体" panose="02010609060101010101" pitchFamily="49" charset="-122"/>
              </a:rPr>
              <a:t>模型</a:t>
            </a:r>
            <a:r>
              <a:rPr lang="en-US" altLang="zh-CN" sz="2400" dirty="0" smtClean="0">
                <a:latin typeface="楷体" panose="02010609060101010101" pitchFamily="49" charset="-122"/>
                <a:ea typeface="楷体" panose="02010609060101010101" pitchFamily="49" charset="-122"/>
              </a:rPr>
              <a:t>MAP</a:t>
            </a:r>
            <a:r>
              <a:rPr lang="zh-CN" altLang="en-US" sz="2400" dirty="0" smtClean="0">
                <a:latin typeface="楷体" panose="02010609060101010101" pitchFamily="49" charset="-122"/>
                <a:ea typeface="楷体" panose="02010609060101010101" pitchFamily="49" charset="-122"/>
              </a:rPr>
              <a:t>        正负</a:t>
            </a:r>
            <a:r>
              <a:rPr lang="zh-CN" altLang="en-US" sz="2400" dirty="0">
                <a:latin typeface="楷体" panose="02010609060101010101" pitchFamily="49" charset="-122"/>
                <a:ea typeface="楷体" panose="02010609060101010101" pitchFamily="49" charset="-122"/>
              </a:rPr>
              <a:t>实体对</a:t>
            </a:r>
            <a:r>
              <a:rPr lang="en-US" altLang="zh-CN" sz="2400" dirty="0">
                <a:latin typeface="楷体" panose="02010609060101010101" pitchFamily="49" charset="-122"/>
                <a:ea typeface="楷体" panose="02010609060101010101" pitchFamily="49" charset="-122"/>
              </a:rPr>
              <a:t>1:10</a:t>
            </a:r>
            <a:r>
              <a:rPr lang="zh-CN" altLang="en-US" sz="2400" dirty="0">
                <a:latin typeface="楷体" panose="02010609060101010101" pitchFamily="49" charset="-122"/>
                <a:ea typeface="楷体" panose="02010609060101010101" pitchFamily="49" charset="-122"/>
              </a:rPr>
              <a:t>的学习排序</a:t>
            </a:r>
            <a:r>
              <a:rPr lang="zh-CN" altLang="en-US" sz="2400" dirty="0" smtClean="0">
                <a:latin typeface="楷体" panose="02010609060101010101" pitchFamily="49" charset="-122"/>
                <a:ea typeface="楷体" panose="02010609060101010101" pitchFamily="49" charset="-122"/>
              </a:rPr>
              <a:t>模型</a:t>
            </a:r>
            <a:r>
              <a:rPr lang="en-US" altLang="zh-CN" sz="2400" dirty="0" smtClean="0">
                <a:latin typeface="楷体" panose="02010609060101010101" pitchFamily="49" charset="-122"/>
                <a:ea typeface="楷体" panose="02010609060101010101" pitchFamily="49" charset="-122"/>
              </a:rPr>
              <a:t>MAP</a:t>
            </a:r>
            <a:endParaRPr lang="zh-CN" altLang="en-US" sz="2400" dirty="0">
              <a:latin typeface="楷体" panose="02010609060101010101" pitchFamily="49" charset="-122"/>
              <a:ea typeface="楷体" panose="02010609060101010101" pitchFamily="49"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734795194"/>
              </p:ext>
            </p:extLst>
          </p:nvPr>
        </p:nvGraphicFramePr>
        <p:xfrm>
          <a:off x="6308805" y="3515557"/>
          <a:ext cx="4652902" cy="3342443"/>
        </p:xfrm>
        <a:graphic>
          <a:graphicData uri="http://schemas.openxmlformats.org/presentationml/2006/ole">
            <mc:AlternateContent xmlns:mc="http://schemas.openxmlformats.org/markup-compatibility/2006">
              <mc:Choice xmlns:v="urn:schemas-microsoft-com:vml" Requires="v">
                <p:oleObj spid="_x0000_s2510" name="工作表" r:id="rId4" imgW="3962490" imgH="2451060" progId="Excel.Sheet.12">
                  <p:embed/>
                </p:oleObj>
              </mc:Choice>
              <mc:Fallback>
                <p:oleObj name="工作表" r:id="rId4" imgW="3962490" imgH="2451060" progId="Excel.Sheet.12">
                  <p:embed/>
                  <p:pic>
                    <p:nvPicPr>
                      <p:cNvPr id="0" name=""/>
                      <p:cNvPicPr/>
                      <p:nvPr/>
                    </p:nvPicPr>
                    <p:blipFill>
                      <a:blip r:embed="rId5"/>
                      <a:stretch>
                        <a:fillRect/>
                      </a:stretch>
                    </p:blipFill>
                    <p:spPr>
                      <a:xfrm>
                        <a:off x="6308805" y="3515557"/>
                        <a:ext cx="4652902" cy="334244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61006160"/>
              </p:ext>
            </p:extLst>
          </p:nvPr>
        </p:nvGraphicFramePr>
        <p:xfrm>
          <a:off x="675981" y="3509408"/>
          <a:ext cx="4238191" cy="3348592"/>
        </p:xfrm>
        <a:graphic>
          <a:graphicData uri="http://schemas.openxmlformats.org/presentationml/2006/ole">
            <mc:AlternateContent xmlns:mc="http://schemas.openxmlformats.org/markup-compatibility/2006">
              <mc:Choice xmlns:v="urn:schemas-microsoft-com:vml" Requires="v">
                <p:oleObj spid="_x0000_s2511" name="工作表" r:id="rId6" imgW="3898919" imgH="3155940" progId="Excel.Sheet.12">
                  <p:embed/>
                </p:oleObj>
              </mc:Choice>
              <mc:Fallback>
                <p:oleObj name="工作表" r:id="rId6" imgW="3898919" imgH="3155940" progId="Excel.Sheet.12">
                  <p:embed/>
                  <p:pic>
                    <p:nvPicPr>
                      <p:cNvPr id="0" name=""/>
                      <p:cNvPicPr/>
                      <p:nvPr/>
                    </p:nvPicPr>
                    <p:blipFill>
                      <a:blip r:embed="rId7"/>
                      <a:stretch>
                        <a:fillRect/>
                      </a:stretch>
                    </p:blipFill>
                    <p:spPr>
                      <a:xfrm>
                        <a:off x="675981" y="3509408"/>
                        <a:ext cx="4238191" cy="3348592"/>
                      </a:xfrm>
                      <a:prstGeom prst="rect">
                        <a:avLst/>
                      </a:prstGeom>
                    </p:spPr>
                  </p:pic>
                </p:oleObj>
              </mc:Fallback>
            </mc:AlternateContent>
          </a:graphicData>
        </a:graphic>
      </p:graphicFrame>
      <p:sp>
        <p:nvSpPr>
          <p:cNvPr id="9" name="标题 1"/>
          <p:cNvSpPr>
            <a:spLocks noGrp="1"/>
          </p:cNvSpPr>
          <p:nvPr>
            <p:ph type="title"/>
          </p:nvPr>
        </p:nvSpPr>
        <p:spPr>
          <a:xfrm>
            <a:off x="1644809" y="724652"/>
            <a:ext cx="8761413" cy="816234"/>
          </a:xfrm>
          <a:solidFill>
            <a:srgbClr val="0070C0"/>
          </a:solidFill>
        </p:spPr>
        <p:txBody>
          <a:bodyPr/>
          <a:lstStyle/>
          <a:p>
            <a:r>
              <a:rPr lang="zh-CN" altLang="en-US" dirty="0" smtClean="0">
                <a:solidFill>
                  <a:schemeClr val="bg1"/>
                </a:solidFill>
              </a:rPr>
              <a:t>基于学习排序模型的知识库</a:t>
            </a:r>
            <a:r>
              <a:rPr lang="zh-CN" altLang="en-US" dirty="0">
                <a:solidFill>
                  <a:schemeClr val="bg1"/>
                </a:solidFill>
              </a:rPr>
              <a:t>补全算法</a:t>
            </a:r>
          </a:p>
        </p:txBody>
      </p:sp>
    </p:spTree>
    <p:extLst>
      <p:ext uri="{BB962C8B-B14F-4D97-AF65-F5344CB8AC3E}">
        <p14:creationId xmlns:p14="http://schemas.microsoft.com/office/powerpoint/2010/main" val="194889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7604" y="2195739"/>
            <a:ext cx="10248481" cy="4351338"/>
          </a:xfrm>
        </p:spPr>
        <p:txBody>
          <a:bodyPr>
            <a:normAutofit/>
          </a:bodyPr>
          <a:lstStyle/>
          <a:p>
            <a:r>
              <a:rPr lang="zh-CN" altLang="en-US" sz="2400" dirty="0"/>
              <a:t>试验分析和</a:t>
            </a:r>
            <a:r>
              <a:rPr lang="zh-CN" altLang="en-US" sz="2400" dirty="0" smtClean="0"/>
              <a:t>结论</a:t>
            </a:r>
            <a:endParaRPr lang="en-US" altLang="zh-CN" sz="2400" dirty="0" smtClean="0"/>
          </a:p>
          <a:p>
            <a:pPr marL="0" indent="0">
              <a:buNone/>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）基于学习排序的补全算法，相比传统的逻辑回归算法，学习模型能更好的提高模型预测的平均准确率（</a:t>
            </a:r>
            <a:r>
              <a:rPr lang="en-US" altLang="zh-CN" sz="2400" dirty="0" smtClean="0">
                <a:latin typeface="楷体" panose="02010609060101010101" pitchFamily="49" charset="-122"/>
                <a:ea typeface="楷体" panose="02010609060101010101" pitchFamily="49" charset="-122"/>
              </a:rPr>
              <a:t>MAP</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marL="0" indent="0">
              <a:buNone/>
            </a:pPr>
            <a:r>
              <a:rPr lang="zh-CN" altLang="en-US"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）不同比例的正负实体对对模型的预测效果影响较大，这表明如何生成合理的候选实体对集合进行模型预测也很</a:t>
            </a:r>
            <a:r>
              <a:rPr lang="zh-CN" altLang="en-US" sz="2400" dirty="0" smtClean="0">
                <a:latin typeface="楷体" panose="02010609060101010101" pitchFamily="49" charset="-122"/>
                <a:ea typeface="楷体" panose="02010609060101010101" pitchFamily="49" charset="-122"/>
              </a:rPr>
              <a:t>重要。</a:t>
            </a:r>
            <a:endParaRPr lang="en-US" altLang="zh-CN" sz="2400" dirty="0" smtClean="0">
              <a:latin typeface="楷体" panose="02010609060101010101" pitchFamily="49" charset="-122"/>
              <a:ea typeface="楷体" panose="02010609060101010101" pitchFamily="49" charset="-122"/>
            </a:endParaRPr>
          </a:p>
          <a:p>
            <a:pPr marL="0" indent="0">
              <a:buNone/>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）对于一些多对多的三元组集合，如何基于排序模型生成有表达力的特征进行模型补全任然很</a:t>
            </a:r>
            <a:r>
              <a:rPr lang="zh-CN" altLang="en-US" sz="2400" dirty="0" smtClean="0">
                <a:latin typeface="楷体" panose="02010609060101010101" pitchFamily="49" charset="-122"/>
                <a:ea typeface="楷体" panose="02010609060101010101" pitchFamily="49" charset="-122"/>
              </a:rPr>
              <a:t>重要</a:t>
            </a:r>
            <a:r>
              <a:rPr lang="zh-CN" altLang="en-US" sz="2400" dirty="0">
                <a:latin typeface="楷体" panose="02010609060101010101" pitchFamily="49" charset="-122"/>
                <a:ea typeface="楷体" panose="02010609060101010101" pitchFamily="49" charset="-122"/>
              </a:rPr>
              <a:t>。</a:t>
            </a:r>
            <a:endParaRPr lang="en-US" altLang="zh-CN" sz="2400" dirty="0"/>
          </a:p>
        </p:txBody>
      </p:sp>
      <p:pic>
        <p:nvPicPr>
          <p:cNvPr id="4" name="图片 3"/>
          <p:cNvPicPr>
            <a:picLocks noChangeAspect="1"/>
          </p:cNvPicPr>
          <p:nvPr/>
        </p:nvPicPr>
        <p:blipFill>
          <a:blip r:embed="rId2"/>
          <a:stretch>
            <a:fillRect/>
          </a:stretch>
        </p:blipFill>
        <p:spPr>
          <a:xfrm>
            <a:off x="4783014" y="5021069"/>
            <a:ext cx="3070555" cy="1836930"/>
          </a:xfrm>
          <a:prstGeom prst="rect">
            <a:avLst/>
          </a:prstGeom>
        </p:spPr>
      </p:pic>
      <p:sp>
        <p:nvSpPr>
          <p:cNvPr id="7" name="标题 1"/>
          <p:cNvSpPr txBox="1">
            <a:spLocks/>
          </p:cNvSpPr>
          <p:nvPr/>
        </p:nvSpPr>
        <p:spPr bwMode="gray">
          <a:xfrm>
            <a:off x="1644809" y="724652"/>
            <a:ext cx="8761413" cy="816234"/>
          </a:xfrm>
          <a:prstGeom prst="rect">
            <a:avLst/>
          </a:prstGeom>
          <a:solidFill>
            <a:srgbClr val="0070C0"/>
          </a:solidFill>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dirty="0" smtClean="0">
                <a:solidFill>
                  <a:schemeClr val="bg1"/>
                </a:solidFill>
              </a:rPr>
              <a:t>基于学习排序模型的知识库补全算法</a:t>
            </a:r>
            <a:endParaRPr lang="zh-CN" altLang="en-US" dirty="0">
              <a:solidFill>
                <a:schemeClr val="bg1"/>
              </a:solidFill>
            </a:endParaRPr>
          </a:p>
        </p:txBody>
      </p:sp>
    </p:spTree>
    <p:extLst>
      <p:ext uri="{BB962C8B-B14F-4D97-AF65-F5344CB8AC3E}">
        <p14:creationId xmlns:p14="http://schemas.microsoft.com/office/powerpoint/2010/main" val="105412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4954" y="2603500"/>
            <a:ext cx="9371531" cy="3949700"/>
          </a:xfrm>
        </p:spPr>
        <p:txBody>
          <a:bodyPr>
            <a:normAutofit fontScale="55000" lnSpcReduction="20000"/>
          </a:bodyPr>
          <a:lstStyle/>
          <a:p>
            <a:pPr marL="571500" indent="-571500">
              <a:buFont typeface="+mj-ea"/>
              <a:buAutoNum type="ea1JpnChsDbPeriod"/>
            </a:pPr>
            <a:r>
              <a:rPr lang="zh-CN" altLang="en-US" sz="4400" dirty="0" smtClean="0"/>
              <a:t>知识库补全背景和问题</a:t>
            </a:r>
            <a:endParaRPr lang="en-US" altLang="zh-CN" sz="4400" dirty="0" smtClean="0"/>
          </a:p>
          <a:p>
            <a:pPr marL="571500" indent="-571500">
              <a:buFont typeface="+mj-ea"/>
              <a:buAutoNum type="ea1JpnChsDbPeriod"/>
            </a:pPr>
            <a:endParaRPr lang="en-US" altLang="zh-CN" sz="4400" dirty="0"/>
          </a:p>
          <a:p>
            <a:pPr marL="571500" indent="-571500">
              <a:buFont typeface="+mj-ea"/>
              <a:buAutoNum type="ea1JpnChsDbPeriod"/>
            </a:pPr>
            <a:r>
              <a:rPr lang="zh-CN" altLang="en-US" sz="4400" dirty="0" smtClean="0"/>
              <a:t>知识库补全国内外研究现状</a:t>
            </a:r>
            <a:endParaRPr lang="en-US" altLang="zh-CN" sz="4400" dirty="0" smtClean="0"/>
          </a:p>
          <a:p>
            <a:pPr marL="571500" indent="-571500">
              <a:buFont typeface="+mj-ea"/>
              <a:buAutoNum type="ea1JpnChsDbPeriod"/>
            </a:pPr>
            <a:endParaRPr lang="en-US" altLang="zh-CN" sz="4400" dirty="0"/>
          </a:p>
          <a:p>
            <a:pPr marL="571500" indent="-571500">
              <a:buFont typeface="+mj-ea"/>
              <a:buAutoNum type="ea1JpnChsDbPeriod"/>
            </a:pPr>
            <a:r>
              <a:rPr lang="zh-CN" altLang="en-US" sz="4400" dirty="0" smtClean="0"/>
              <a:t>结合关系路径和实体属性的知识库补全算法</a:t>
            </a:r>
            <a:endParaRPr lang="en-US" altLang="zh-CN" sz="4400" dirty="0" smtClean="0"/>
          </a:p>
          <a:p>
            <a:pPr marL="571500" indent="-571500">
              <a:buFont typeface="+mj-ea"/>
              <a:buAutoNum type="ea1JpnChsDbPeriod"/>
            </a:pPr>
            <a:endParaRPr lang="en-US" altLang="zh-CN" sz="4400" dirty="0"/>
          </a:p>
          <a:p>
            <a:pPr marL="571500" indent="-571500">
              <a:buFont typeface="+mj-ea"/>
              <a:buAutoNum type="ea1JpnChsDbPeriod"/>
            </a:pPr>
            <a:r>
              <a:rPr lang="zh-CN" altLang="en-US" sz="4400" dirty="0" smtClean="0"/>
              <a:t>基于学习排序的知识库补全算法研究</a:t>
            </a:r>
            <a:endParaRPr lang="en-US" altLang="zh-CN" sz="4400" dirty="0" smtClean="0"/>
          </a:p>
          <a:p>
            <a:pPr marL="571500" indent="-571500">
              <a:buFont typeface="+mj-ea"/>
              <a:buAutoNum type="ea1JpnChsDbPeriod"/>
            </a:pPr>
            <a:endParaRPr lang="en-US" altLang="zh-CN" sz="4400" dirty="0"/>
          </a:p>
          <a:p>
            <a:pPr marL="571500" indent="-571500">
              <a:buFont typeface="+mj-ea"/>
              <a:buAutoNum type="ea1JpnChsDbPeriod"/>
            </a:pPr>
            <a:r>
              <a:rPr lang="zh-CN" altLang="en-US" sz="4400" dirty="0" smtClean="0">
                <a:solidFill>
                  <a:srgbClr val="0070C0"/>
                </a:solidFill>
              </a:rPr>
              <a:t>总结和展望</a:t>
            </a:r>
            <a:endParaRPr lang="en-US" altLang="zh-CN" sz="4400" dirty="0" smtClean="0">
              <a:solidFill>
                <a:srgbClr val="0070C0"/>
              </a:solidFill>
            </a:endParaRPr>
          </a:p>
          <a:p>
            <a:endParaRPr lang="en-US" altLang="zh-CN" dirty="0"/>
          </a:p>
          <a:p>
            <a:endParaRPr lang="en-US" altLang="zh-CN" dirty="0" smtClean="0"/>
          </a:p>
        </p:txBody>
      </p:sp>
      <p:sp>
        <p:nvSpPr>
          <p:cNvPr id="4" name="标题 1"/>
          <p:cNvSpPr txBox="1">
            <a:spLocks/>
          </p:cNvSpPr>
          <p:nvPr/>
        </p:nvSpPr>
        <p:spPr bwMode="gray">
          <a:xfrm>
            <a:off x="1644809" y="724652"/>
            <a:ext cx="8761413" cy="816234"/>
          </a:xfrm>
          <a:prstGeom prst="rect">
            <a:avLst/>
          </a:prstGeom>
          <a:solidFill>
            <a:srgbClr val="0070C0"/>
          </a:solidFill>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dirty="0"/>
              <a:t>基于关系路径的知识库补全算法研究</a:t>
            </a:r>
            <a:endParaRPr lang="zh-CN" altLang="en-US" dirty="0">
              <a:solidFill>
                <a:schemeClr val="bg1"/>
              </a:solidFill>
            </a:endParaRPr>
          </a:p>
        </p:txBody>
      </p:sp>
    </p:spTree>
    <p:extLst>
      <p:ext uri="{BB962C8B-B14F-4D97-AF65-F5344CB8AC3E}">
        <p14:creationId xmlns:p14="http://schemas.microsoft.com/office/powerpoint/2010/main" val="261628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27513"/>
            <a:ext cx="10637018" cy="3749449"/>
          </a:xfrm>
        </p:spPr>
        <p:txBody>
          <a:bodyPr>
            <a:normAutofit/>
          </a:bodyPr>
          <a:lstStyle/>
          <a:p>
            <a:r>
              <a:rPr lang="zh-CN" altLang="en-US" sz="2400" dirty="0" smtClean="0"/>
              <a:t>论文总结</a:t>
            </a:r>
            <a:endParaRPr lang="en-US" altLang="zh-CN" sz="2400" dirty="0" smtClean="0"/>
          </a:p>
          <a:p>
            <a:pPr marL="0" indent="0">
              <a:buNone/>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）结合关系路径特征和实体属性特征增强知识库补全</a:t>
            </a:r>
            <a:r>
              <a:rPr lang="zh-CN" altLang="en-US" sz="2400" dirty="0" smtClean="0">
                <a:latin typeface="楷体" panose="02010609060101010101" pitchFamily="49" charset="-122"/>
                <a:ea typeface="楷体" panose="02010609060101010101" pitchFamily="49" charset="-122"/>
              </a:rPr>
              <a:t>效果，通过特征组合、特征工程增强了知识库补全模型预测的</a:t>
            </a:r>
            <a:r>
              <a:rPr lang="zh-CN" altLang="en-US" sz="2400" dirty="0" smtClean="0">
                <a:latin typeface="楷体" panose="02010609060101010101" pitchFamily="49" charset="-122"/>
                <a:ea typeface="楷体" panose="02010609060101010101" pitchFamily="49" charset="-122"/>
              </a:rPr>
              <a:t>结果。</a:t>
            </a:r>
            <a:endParaRPr lang="en-US" altLang="zh-CN" sz="2400" dirty="0">
              <a:latin typeface="楷体" panose="02010609060101010101" pitchFamily="49" charset="-122"/>
              <a:ea typeface="楷体" panose="02010609060101010101" pitchFamily="49" charset="-122"/>
            </a:endParaRPr>
          </a:p>
          <a:p>
            <a:pPr marL="0" indent="0">
              <a:buNone/>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）基于学习排序算法提高了知识库补全的模型预测</a:t>
            </a:r>
            <a:r>
              <a:rPr lang="zh-CN" altLang="en-US" sz="2400" dirty="0" smtClean="0">
                <a:latin typeface="楷体" panose="02010609060101010101" pitchFamily="49" charset="-122"/>
                <a:ea typeface="楷体" panose="02010609060101010101" pitchFamily="49" charset="-122"/>
              </a:rPr>
              <a:t>效果，通过不同比例的正负例实体对实验，验证了学习排序算法的</a:t>
            </a:r>
            <a:r>
              <a:rPr lang="zh-CN" altLang="en-US" sz="2400" dirty="0" smtClean="0">
                <a:latin typeface="楷体" panose="02010609060101010101" pitchFamily="49" charset="-122"/>
                <a:ea typeface="楷体" panose="02010609060101010101" pitchFamily="49" charset="-122"/>
              </a:rPr>
              <a:t>效果。</a:t>
            </a:r>
            <a:endParaRPr lang="en-US" altLang="zh-CN" sz="2400" dirty="0">
              <a:latin typeface="楷体" panose="02010609060101010101" pitchFamily="49" charset="-122"/>
              <a:ea typeface="楷体" panose="02010609060101010101" pitchFamily="49" charset="-122"/>
            </a:endParaRPr>
          </a:p>
          <a:p>
            <a:r>
              <a:rPr lang="zh-CN" altLang="en-US" sz="2400" dirty="0" smtClean="0"/>
              <a:t>论文展望</a:t>
            </a:r>
            <a:endParaRPr lang="en-US" altLang="zh-CN" sz="2400" dirty="0" smtClean="0"/>
          </a:p>
          <a:p>
            <a:pPr marL="0" indent="0">
              <a:buNone/>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）结合关系路径和表示</a:t>
            </a:r>
            <a:r>
              <a:rPr lang="zh-CN" altLang="en-US" sz="2400" dirty="0" smtClean="0">
                <a:latin typeface="楷体" panose="02010609060101010101" pitchFamily="49" charset="-122"/>
                <a:ea typeface="楷体" panose="02010609060101010101" pitchFamily="49" charset="-122"/>
              </a:rPr>
              <a:t>学习进行知识库补全、关系预测</a:t>
            </a:r>
            <a:r>
              <a:rPr lang="zh-CN" altLang="en-US" sz="2400" dirty="0" smtClean="0">
                <a:latin typeface="楷体" panose="02010609060101010101" pitchFamily="49" charset="-122"/>
                <a:ea typeface="楷体" panose="02010609060101010101" pitchFamily="49" charset="-122"/>
              </a:rPr>
              <a:t>等。</a:t>
            </a:r>
            <a:endParaRPr lang="en-US" altLang="zh-CN" sz="2400" dirty="0">
              <a:latin typeface="楷体" panose="02010609060101010101" pitchFamily="49" charset="-122"/>
              <a:ea typeface="楷体" panose="02010609060101010101" pitchFamily="49" charset="-122"/>
            </a:endParaRPr>
          </a:p>
          <a:p>
            <a:pPr marL="0" indent="0">
              <a:buNone/>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）结合关系</a:t>
            </a:r>
            <a:r>
              <a:rPr lang="zh-CN" altLang="en-US" sz="2400" dirty="0" smtClean="0">
                <a:latin typeface="楷体" panose="02010609060101010101" pitchFamily="49" charset="-122"/>
                <a:ea typeface="楷体" panose="02010609060101010101" pitchFamily="49" charset="-122"/>
              </a:rPr>
              <a:t>路径</a:t>
            </a:r>
            <a:r>
              <a:rPr lang="zh-CN" altLang="en-US" sz="2400" dirty="0">
                <a:latin typeface="楷体" panose="02010609060101010101" pitchFamily="49" charset="-122"/>
                <a:ea typeface="楷体" panose="02010609060101010101" pitchFamily="49" charset="-122"/>
              </a:rPr>
              <a:t>对</a:t>
            </a:r>
            <a:r>
              <a:rPr lang="zh-CN" altLang="en-US" sz="2400" dirty="0" smtClean="0">
                <a:latin typeface="楷体" panose="02010609060101010101" pitchFamily="49" charset="-122"/>
                <a:ea typeface="楷体" panose="02010609060101010101" pitchFamily="49" charset="-122"/>
              </a:rPr>
              <a:t>实体</a:t>
            </a:r>
            <a:r>
              <a:rPr lang="zh-CN" altLang="en-US" sz="2400" dirty="0">
                <a:latin typeface="楷体" panose="02010609060101010101" pitchFamily="49" charset="-122"/>
                <a:ea typeface="楷体" panose="02010609060101010101" pitchFamily="49" charset="-122"/>
              </a:rPr>
              <a:t>属性</a:t>
            </a:r>
            <a:r>
              <a:rPr lang="zh-CN" altLang="en-US" sz="2400" dirty="0" smtClean="0">
                <a:latin typeface="楷体" panose="02010609060101010101" pitchFamily="49" charset="-122"/>
                <a:ea typeface="楷体" panose="02010609060101010101" pitchFamily="49" charset="-122"/>
              </a:rPr>
              <a:t>预测，结合表示学习预测实体</a:t>
            </a:r>
            <a:r>
              <a:rPr lang="zh-CN" altLang="en-US" sz="2400" dirty="0" smtClean="0">
                <a:latin typeface="楷体" panose="02010609060101010101" pitchFamily="49" charset="-122"/>
                <a:ea typeface="楷体" panose="02010609060101010101" pitchFamily="49" charset="-122"/>
              </a:rPr>
              <a:t>属性。</a:t>
            </a:r>
            <a:endParaRPr lang="zh-CN" altLang="en-US" sz="2400" dirty="0">
              <a:latin typeface="楷体" panose="02010609060101010101" pitchFamily="49" charset="-122"/>
              <a:ea typeface="楷体" panose="02010609060101010101" pitchFamily="49" charset="-122"/>
            </a:endParaRPr>
          </a:p>
        </p:txBody>
      </p:sp>
      <p:sp>
        <p:nvSpPr>
          <p:cNvPr id="4" name="标题 1"/>
          <p:cNvSpPr txBox="1">
            <a:spLocks/>
          </p:cNvSpPr>
          <p:nvPr/>
        </p:nvSpPr>
        <p:spPr bwMode="gray">
          <a:xfrm>
            <a:off x="1644809" y="724652"/>
            <a:ext cx="8761413" cy="816234"/>
          </a:xfrm>
          <a:prstGeom prst="rect">
            <a:avLst/>
          </a:prstGeom>
          <a:solidFill>
            <a:srgbClr val="0070C0"/>
          </a:solidFill>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dirty="0">
                <a:solidFill>
                  <a:schemeClr val="bg1"/>
                </a:solidFill>
              </a:rPr>
              <a:t>总结和展望</a:t>
            </a:r>
          </a:p>
        </p:txBody>
      </p:sp>
    </p:spTree>
    <p:extLst>
      <p:ext uri="{BB962C8B-B14F-4D97-AF65-F5344CB8AC3E}">
        <p14:creationId xmlns:p14="http://schemas.microsoft.com/office/powerpoint/2010/main" val="163230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599435" y="2634343"/>
            <a:ext cx="7041377" cy="3962399"/>
          </a:xfrm>
          <a:prstGeom prst="rect">
            <a:avLst/>
          </a:prstGeom>
        </p:spPr>
      </p:pic>
      <p:sp>
        <p:nvSpPr>
          <p:cNvPr id="5" name="标题 1"/>
          <p:cNvSpPr txBox="1">
            <a:spLocks/>
          </p:cNvSpPr>
          <p:nvPr/>
        </p:nvSpPr>
        <p:spPr bwMode="gray">
          <a:xfrm>
            <a:off x="1644809" y="724652"/>
            <a:ext cx="8761413" cy="816234"/>
          </a:xfrm>
          <a:prstGeom prst="rect">
            <a:avLst/>
          </a:prstGeom>
          <a:solidFill>
            <a:srgbClr val="0070C0"/>
          </a:solidFill>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dirty="0" smtClean="0">
                <a:solidFill>
                  <a:schemeClr val="bg1"/>
                </a:solidFill>
              </a:rPr>
              <a:t>学术成果</a:t>
            </a:r>
            <a:endParaRPr lang="zh-CN" altLang="en-US" dirty="0">
              <a:solidFill>
                <a:schemeClr val="bg1"/>
              </a:solidFill>
            </a:endParaRPr>
          </a:p>
        </p:txBody>
      </p:sp>
    </p:spTree>
    <p:extLst>
      <p:ext uri="{BB962C8B-B14F-4D97-AF65-F5344CB8AC3E}">
        <p14:creationId xmlns:p14="http://schemas.microsoft.com/office/powerpoint/2010/main" val="222527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2382" y="936015"/>
            <a:ext cx="10515600" cy="2852737"/>
          </a:xfrm>
        </p:spPr>
        <p:txBody>
          <a:bodyPr/>
          <a:lstStyle/>
          <a:p>
            <a:pPr algn="ctr"/>
            <a:r>
              <a:rPr lang="zh-CN" altLang="en-US" dirty="0" smtClean="0">
                <a:solidFill>
                  <a:srgbClr val="7030A0"/>
                </a:solidFill>
              </a:rPr>
              <a:t>谢谢</a:t>
            </a:r>
            <a:endParaRPr lang="zh-CN" altLang="en-US" dirty="0">
              <a:solidFill>
                <a:srgbClr val="7030A0"/>
              </a:solidFill>
            </a:endParaRPr>
          </a:p>
        </p:txBody>
      </p:sp>
      <p:sp>
        <p:nvSpPr>
          <p:cNvPr id="3" name="文本占位符 2"/>
          <p:cNvSpPr>
            <a:spLocks noGrp="1"/>
          </p:cNvSpPr>
          <p:nvPr>
            <p:ph type="body" idx="1"/>
          </p:nvPr>
        </p:nvSpPr>
        <p:spPr>
          <a:xfrm>
            <a:off x="7532914" y="3069771"/>
            <a:ext cx="3646715" cy="1891696"/>
          </a:xfrm>
        </p:spPr>
        <p:txBody>
          <a:bodyPr>
            <a:normAutofit/>
          </a:bodyPr>
          <a:lstStyle/>
          <a:p>
            <a:pPr algn="r"/>
            <a:r>
              <a:rPr lang="zh-CN" altLang="en-US" dirty="0" smtClean="0">
                <a:solidFill>
                  <a:schemeClr val="tx1"/>
                </a:solidFill>
              </a:rPr>
              <a:t>黄</a:t>
            </a:r>
            <a:r>
              <a:rPr lang="zh-CN" altLang="en-US" dirty="0">
                <a:solidFill>
                  <a:schemeClr val="tx1"/>
                </a:solidFill>
              </a:rPr>
              <a:t>勇         </a:t>
            </a:r>
            <a:endParaRPr lang="en-US" altLang="zh-CN" dirty="0" smtClean="0">
              <a:solidFill>
                <a:schemeClr val="tx1"/>
              </a:solidFill>
            </a:endParaRPr>
          </a:p>
          <a:p>
            <a:pPr algn="r"/>
            <a:r>
              <a:rPr lang="zh-CN" altLang="en-US" dirty="0" smtClean="0">
                <a:solidFill>
                  <a:schemeClr val="tx1"/>
                </a:solidFill>
              </a:rPr>
              <a:t>北京师范大学</a:t>
            </a:r>
            <a:endParaRPr lang="en-US" altLang="zh-CN" dirty="0" smtClean="0">
              <a:solidFill>
                <a:schemeClr val="tx1"/>
              </a:solidFill>
            </a:endParaRPr>
          </a:p>
          <a:p>
            <a:pPr algn="r"/>
            <a:r>
              <a:rPr lang="zh-CN" altLang="en-US" dirty="0" smtClean="0">
                <a:solidFill>
                  <a:schemeClr val="tx1"/>
                </a:solidFill>
              </a:rPr>
              <a:t>信息科学</a:t>
            </a:r>
            <a:r>
              <a:rPr lang="zh-CN" altLang="en-US" dirty="0">
                <a:solidFill>
                  <a:schemeClr val="tx1"/>
                </a:solidFill>
              </a:rPr>
              <a:t>与技术学院</a:t>
            </a:r>
          </a:p>
        </p:txBody>
      </p:sp>
    </p:spTree>
    <p:extLst>
      <p:ext uri="{BB962C8B-B14F-4D97-AF65-F5344CB8AC3E}">
        <p14:creationId xmlns:p14="http://schemas.microsoft.com/office/powerpoint/2010/main" val="200697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4954" y="2225045"/>
            <a:ext cx="8761412" cy="3416300"/>
          </a:xfrm>
        </p:spPr>
        <p:txBody>
          <a:bodyPr>
            <a:normAutofit/>
          </a:bodyPr>
          <a:lstStyle/>
          <a:p>
            <a:r>
              <a:rPr lang="zh-CN" altLang="en-US" sz="2400" dirty="0" smtClean="0"/>
              <a:t>知识库通过知识抽取、专家知识构建等方式，</a:t>
            </a:r>
            <a:r>
              <a:rPr lang="zh-CN" altLang="zh-CN" sz="2400" dirty="0" smtClean="0"/>
              <a:t>使用</a:t>
            </a:r>
            <a:r>
              <a:rPr lang="zh-CN" altLang="zh-CN" sz="2400" dirty="0"/>
              <a:t>三元组对现实世界中各种知识进行</a:t>
            </a:r>
            <a:r>
              <a:rPr lang="zh-CN" altLang="zh-CN" sz="2400" dirty="0" smtClean="0"/>
              <a:t>表示</a:t>
            </a:r>
            <a:r>
              <a:rPr lang="zh-CN" altLang="en-US" sz="2400" dirty="0"/>
              <a:t>，</a:t>
            </a:r>
            <a:r>
              <a:rPr lang="zh-CN" altLang="en-US" sz="2400" dirty="0" smtClean="0"/>
              <a:t>描述了实体</a:t>
            </a:r>
            <a:r>
              <a:rPr lang="zh-CN" altLang="en-US" sz="2400" dirty="0"/>
              <a:t>、关系和实体属性等</a:t>
            </a:r>
            <a:r>
              <a:rPr lang="zh-CN" altLang="en-US" sz="2400" dirty="0" smtClean="0"/>
              <a:t>信息，被用来进行自然语言处理，构建问答对话系统等。</a:t>
            </a:r>
            <a:endParaRPr lang="en-US" altLang="zh-CN" sz="2400" dirty="0" smtClean="0"/>
          </a:p>
        </p:txBody>
      </p:sp>
      <p:pic>
        <p:nvPicPr>
          <p:cNvPr id="4" name="图片 3"/>
          <p:cNvPicPr>
            <a:picLocks noChangeAspect="1"/>
          </p:cNvPicPr>
          <p:nvPr/>
        </p:nvPicPr>
        <p:blipFill>
          <a:blip r:embed="rId3"/>
          <a:stretch>
            <a:fillRect/>
          </a:stretch>
        </p:blipFill>
        <p:spPr>
          <a:xfrm>
            <a:off x="1321008" y="4054320"/>
            <a:ext cx="3736563" cy="1437980"/>
          </a:xfrm>
          <a:prstGeom prst="rect">
            <a:avLst/>
          </a:prstGeom>
        </p:spPr>
      </p:pic>
      <p:grpSp>
        <p:nvGrpSpPr>
          <p:cNvPr id="5" name="组合 4"/>
          <p:cNvGrpSpPr/>
          <p:nvPr/>
        </p:nvGrpSpPr>
        <p:grpSpPr>
          <a:xfrm>
            <a:off x="5827160" y="3755441"/>
            <a:ext cx="6364840" cy="3187227"/>
            <a:chOff x="4735333" y="1594757"/>
            <a:chExt cx="7473550" cy="4733438"/>
          </a:xfrm>
        </p:grpSpPr>
        <p:sp>
          <p:nvSpPr>
            <p:cNvPr id="6" name="圆角矩形 5"/>
            <p:cNvSpPr/>
            <p:nvPr/>
          </p:nvSpPr>
          <p:spPr>
            <a:xfrm>
              <a:off x="4735333" y="3106008"/>
              <a:ext cx="2745722" cy="2140933"/>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a:solidFill>
                    <a:schemeClr val="tx1"/>
                  </a:solidFill>
                </a:rPr>
                <a:t>4.6M entity</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a:solidFill>
                    <a:schemeClr val="tx1"/>
                  </a:solidFill>
                </a:rPr>
                <a:t>35M </a:t>
              </a:r>
              <a:r>
                <a:rPr lang="en-US" altLang="zh-CN" sz="2400" dirty="0" smtClean="0">
                  <a:solidFill>
                    <a:schemeClr val="tx1"/>
                  </a:solidFill>
                </a:rPr>
                <a:t>relation</a:t>
              </a:r>
              <a:endParaRPr lang="en-US" altLang="zh-CN" sz="2400" dirty="0">
                <a:solidFill>
                  <a:schemeClr val="tx1"/>
                </a:solidFill>
              </a:endParaRP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smtClean="0">
                  <a:solidFill>
                    <a:schemeClr val="tx1"/>
                  </a:solidFill>
                </a:rPr>
                <a:t>66M triple</a:t>
              </a:r>
              <a:endParaRPr lang="zh-CN" altLang="en-US" sz="2400" dirty="0">
                <a:solidFill>
                  <a:schemeClr val="tx1"/>
                </a:solidFill>
              </a:endParaRPr>
            </a:p>
          </p:txBody>
        </p:sp>
        <p:pic>
          <p:nvPicPr>
            <p:cNvPr id="7" name="Picture 6" descr="http://www.mpi-inf.mpg.de/fileadmin/_migrated/RTE/RTEmagicC_yago_logo_mainpage.p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2512" y="1845734"/>
              <a:ext cx="1905000" cy="942976"/>
            </a:xfrm>
            <a:prstGeom prst="rect">
              <a:avLst/>
            </a:prstGeom>
            <a:noFill/>
            <a:extLst>
              <a:ext uri="{909E8E84-426E-40DD-AFC4-6F175D3DCCD1}">
                <a14:hiddenFill xmlns:a14="http://schemas.microsoft.com/office/drawing/2010/main">
                  <a:solidFill>
                    <a:srgbClr val="FFFFFF"/>
                  </a:solidFill>
                </a14:hiddenFill>
              </a:ext>
            </a:extLst>
          </p:spPr>
        </p:pic>
        <p:sp>
          <p:nvSpPr>
            <p:cNvPr id="8" name="圆角矩形 7"/>
            <p:cNvSpPr/>
            <p:nvPr/>
          </p:nvSpPr>
          <p:spPr>
            <a:xfrm>
              <a:off x="7315486" y="3207026"/>
              <a:ext cx="2632496" cy="1853556"/>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a:solidFill>
                    <a:schemeClr val="tx1"/>
                  </a:solidFill>
                </a:rPr>
                <a:t>9.8M entity</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a:solidFill>
                    <a:schemeClr val="tx1"/>
                  </a:solidFill>
                </a:rPr>
                <a:t>114 </a:t>
              </a:r>
              <a:r>
                <a:rPr lang="en-US" altLang="zh-CN" sz="2400" dirty="0" smtClean="0">
                  <a:solidFill>
                    <a:schemeClr val="tx1"/>
                  </a:solidFill>
                </a:rPr>
                <a:t>relation</a:t>
              </a:r>
              <a:endParaRPr lang="en-US" altLang="zh-CN" sz="2400" dirty="0">
                <a:solidFill>
                  <a:schemeClr val="tx1"/>
                </a:solidFill>
              </a:endParaRP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a:solidFill>
                    <a:schemeClr val="tx1"/>
                  </a:solidFill>
                </a:rPr>
                <a:t>100M triple</a:t>
              </a:r>
              <a:endParaRPr lang="zh-CN" altLang="en-US" sz="2400" dirty="0">
                <a:solidFill>
                  <a:schemeClr val="tx1"/>
                </a:solidFill>
              </a:endParaRPr>
            </a:p>
          </p:txBody>
        </p:sp>
        <p:pic>
          <p:nvPicPr>
            <p:cNvPr id="9" name="图片 8"/>
            <p:cNvPicPr>
              <a:picLocks noChangeAspect="1"/>
            </p:cNvPicPr>
            <p:nvPr/>
          </p:nvPicPr>
          <p:blipFill>
            <a:blip r:embed="rId5"/>
            <a:stretch>
              <a:fillRect/>
            </a:stretch>
          </p:blipFill>
          <p:spPr>
            <a:xfrm>
              <a:off x="4735333" y="5435126"/>
              <a:ext cx="4926479" cy="893069"/>
            </a:xfrm>
            <a:prstGeom prst="rect">
              <a:avLst/>
            </a:prstGeom>
          </p:spPr>
        </p:pic>
        <p:pic>
          <p:nvPicPr>
            <p:cNvPr id="10" name="图片 9"/>
            <p:cNvPicPr>
              <a:picLocks noChangeAspect="1"/>
            </p:cNvPicPr>
            <p:nvPr/>
          </p:nvPicPr>
          <p:blipFill>
            <a:blip r:embed="rId6"/>
            <a:stretch>
              <a:fillRect/>
            </a:stretch>
          </p:blipFill>
          <p:spPr>
            <a:xfrm>
              <a:off x="9978341" y="1858745"/>
              <a:ext cx="1588168" cy="1012530"/>
            </a:xfrm>
            <a:prstGeom prst="rect">
              <a:avLst/>
            </a:prstGeom>
          </p:spPr>
        </p:pic>
        <p:sp>
          <p:nvSpPr>
            <p:cNvPr id="11" name="圆角矩形 10"/>
            <p:cNvSpPr/>
            <p:nvPr/>
          </p:nvSpPr>
          <p:spPr>
            <a:xfrm>
              <a:off x="9733081" y="3101490"/>
              <a:ext cx="2475802" cy="2145449"/>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a:solidFill>
                    <a:schemeClr val="tx1"/>
                  </a:solidFill>
                </a:rPr>
                <a:t>18M entity</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a:solidFill>
                    <a:schemeClr val="tx1"/>
                  </a:solidFill>
                </a:rPr>
                <a:t>1.3K relation</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a:solidFill>
                    <a:schemeClr val="tx1"/>
                  </a:solidFill>
                </a:rPr>
                <a:t>66M triple</a:t>
              </a:r>
              <a:endParaRPr lang="zh-CN" altLang="en-US" sz="2400" dirty="0">
                <a:solidFill>
                  <a:schemeClr val="tx1"/>
                </a:solidFill>
              </a:endParaRPr>
            </a:p>
          </p:txBody>
        </p:sp>
        <p:pic>
          <p:nvPicPr>
            <p:cNvPr id="12" name="图片 11"/>
            <p:cNvPicPr>
              <a:picLocks noChangeAspect="1"/>
            </p:cNvPicPr>
            <p:nvPr/>
          </p:nvPicPr>
          <p:blipFill>
            <a:blip r:embed="rId7"/>
            <a:stretch>
              <a:fillRect/>
            </a:stretch>
          </p:blipFill>
          <p:spPr>
            <a:xfrm>
              <a:off x="9681093" y="5448719"/>
              <a:ext cx="2182664" cy="849965"/>
            </a:xfrm>
            <a:prstGeom prst="rect">
              <a:avLst/>
            </a:prstGeom>
          </p:spPr>
        </p:pic>
        <p:pic>
          <p:nvPicPr>
            <p:cNvPr id="13" name="Picture 4" descr="http://wiki.dbpedia.org/sites/default/files/dbpedia_plai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10053" y="1594757"/>
              <a:ext cx="1863028" cy="1276518"/>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标题 1"/>
          <p:cNvSpPr>
            <a:spLocks noGrp="1"/>
          </p:cNvSpPr>
          <p:nvPr>
            <p:ph type="title"/>
          </p:nvPr>
        </p:nvSpPr>
        <p:spPr>
          <a:xfrm>
            <a:off x="1644809" y="724652"/>
            <a:ext cx="8761413" cy="816234"/>
          </a:xfrm>
          <a:solidFill>
            <a:srgbClr val="0070C0"/>
          </a:solidFill>
        </p:spPr>
        <p:txBody>
          <a:bodyPr/>
          <a:lstStyle/>
          <a:p>
            <a:pPr algn="ctr"/>
            <a:r>
              <a:rPr lang="zh-CN" altLang="en-US" dirty="0">
                <a:solidFill>
                  <a:schemeClr val="bg1"/>
                </a:solidFill>
              </a:rPr>
              <a:t>知识库补全研究背景</a:t>
            </a:r>
            <a:endParaRPr lang="en-US" altLang="zh-CN" dirty="0">
              <a:solidFill>
                <a:schemeClr val="bg1"/>
              </a:solidFill>
            </a:endParaRPr>
          </a:p>
        </p:txBody>
      </p:sp>
    </p:spTree>
    <p:extLst>
      <p:ext uri="{BB962C8B-B14F-4D97-AF65-F5344CB8AC3E}">
        <p14:creationId xmlns:p14="http://schemas.microsoft.com/office/powerpoint/2010/main" val="320974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808513"/>
            <a:ext cx="9321800" cy="3509125"/>
          </a:xfrm>
        </p:spPr>
        <p:txBody>
          <a:bodyPr/>
          <a:lstStyle/>
          <a:p>
            <a:r>
              <a:rPr lang="zh-CN" altLang="en-US" sz="2400" dirty="0" smtClean="0"/>
              <a:t>实体关系三元组</a:t>
            </a:r>
            <a:endParaRPr lang="en-US" altLang="zh-CN" sz="2400" dirty="0" smtClean="0"/>
          </a:p>
          <a:p>
            <a:pPr marL="0" indent="0">
              <a:buNone/>
            </a:pPr>
            <a:r>
              <a:rPr lang="en-US" altLang="zh-CN" dirty="0"/>
              <a:t> </a:t>
            </a:r>
            <a:r>
              <a:rPr lang="zh-CN" altLang="en-US" sz="2400" dirty="0" smtClean="0">
                <a:latin typeface="楷体" panose="02010609060101010101" pitchFamily="49" charset="-122"/>
                <a:ea typeface="楷体" panose="02010609060101010101" pitchFamily="49" charset="-122"/>
              </a:rPr>
              <a:t>实体</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关系</a:t>
            </a:r>
            <a:r>
              <a:rPr lang="en-US" altLang="zh-CN" sz="2400" dirty="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实体（北京师范大学，位于，北京）</a:t>
            </a:r>
            <a:endParaRPr lang="en-US" altLang="zh-CN" sz="2400" dirty="0">
              <a:latin typeface="楷体" panose="02010609060101010101" pitchFamily="49" charset="-122"/>
              <a:ea typeface="楷体" panose="02010609060101010101" pitchFamily="49" charset="-122"/>
            </a:endParaRPr>
          </a:p>
          <a:p>
            <a:r>
              <a:rPr lang="zh-CN" altLang="en-US" sz="2400" dirty="0" smtClean="0"/>
              <a:t>实体属性三元组</a:t>
            </a:r>
            <a:endParaRPr lang="en-US" altLang="zh-CN" sz="2400" dirty="0" smtClean="0"/>
          </a:p>
          <a:p>
            <a:pPr marL="0" indent="0">
              <a:buNone/>
            </a:pPr>
            <a:r>
              <a:rPr lang="en-US" altLang="zh-CN" dirty="0"/>
              <a:t> </a:t>
            </a:r>
            <a:r>
              <a:rPr lang="zh-CN" altLang="en-US" sz="2400" dirty="0" smtClean="0">
                <a:latin typeface="楷体" panose="02010609060101010101" pitchFamily="49" charset="-122"/>
                <a:ea typeface="楷体" panose="02010609060101010101" pitchFamily="49" charset="-122"/>
              </a:rPr>
              <a:t>实体</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属性</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属性</a:t>
            </a:r>
            <a:r>
              <a:rPr lang="zh-CN" altLang="en-US" sz="2400" dirty="0" smtClean="0">
                <a:latin typeface="楷体" panose="02010609060101010101" pitchFamily="49" charset="-122"/>
                <a:ea typeface="楷体" panose="02010609060101010101" pitchFamily="49" charset="-122"/>
              </a:rPr>
              <a:t>值（北京，有人口，</a:t>
            </a:r>
            <a:r>
              <a:rPr lang="en-US" altLang="zh-CN" sz="2400" dirty="0" smtClean="0">
                <a:latin typeface="楷体" panose="02010609060101010101" pitchFamily="49" charset="-122"/>
                <a:ea typeface="楷体" panose="02010609060101010101" pitchFamily="49" charset="-122"/>
              </a:rPr>
              <a:t>2150</a:t>
            </a:r>
            <a:r>
              <a:rPr lang="zh-CN" altLang="en-US" sz="2400" dirty="0" smtClean="0">
                <a:latin typeface="楷体" panose="02010609060101010101" pitchFamily="49" charset="-122"/>
                <a:ea typeface="楷体" panose="02010609060101010101" pitchFamily="49" charset="-122"/>
              </a:rPr>
              <a:t>万）</a:t>
            </a:r>
            <a:endParaRPr lang="en-US" altLang="zh-CN" sz="2400" dirty="0" smtClean="0">
              <a:latin typeface="楷体" panose="02010609060101010101" pitchFamily="49" charset="-122"/>
              <a:ea typeface="楷体" panose="02010609060101010101" pitchFamily="49" charset="-122"/>
            </a:endParaRPr>
          </a:p>
          <a:p>
            <a:endParaRPr lang="en-US" altLang="zh-CN" sz="2400" dirty="0" smtClean="0"/>
          </a:p>
          <a:p>
            <a:r>
              <a:rPr lang="zh-CN" altLang="en-US" sz="2400" dirty="0" smtClean="0"/>
              <a:t>知识库大量实体间的关系未被发现</a:t>
            </a:r>
            <a:endParaRPr lang="en-US" altLang="zh-CN" sz="2400" dirty="0"/>
          </a:p>
        </p:txBody>
      </p:sp>
      <p:pic>
        <p:nvPicPr>
          <p:cNvPr id="4" name="图片 3"/>
          <p:cNvPicPr>
            <a:picLocks noChangeAspect="1"/>
          </p:cNvPicPr>
          <p:nvPr/>
        </p:nvPicPr>
        <p:blipFill>
          <a:blip r:embed="rId3"/>
          <a:stretch>
            <a:fillRect/>
          </a:stretch>
        </p:blipFill>
        <p:spPr>
          <a:xfrm>
            <a:off x="7278579" y="2220686"/>
            <a:ext cx="4913421" cy="3683521"/>
          </a:xfrm>
          <a:prstGeom prst="rect">
            <a:avLst/>
          </a:prstGeom>
        </p:spPr>
      </p:pic>
      <p:sp>
        <p:nvSpPr>
          <p:cNvPr id="8" name="标题 1"/>
          <p:cNvSpPr txBox="1">
            <a:spLocks/>
          </p:cNvSpPr>
          <p:nvPr/>
        </p:nvSpPr>
        <p:spPr bwMode="gray">
          <a:xfrm>
            <a:off x="1644809" y="724652"/>
            <a:ext cx="8761413" cy="816234"/>
          </a:xfrm>
          <a:prstGeom prst="rect">
            <a:avLst/>
          </a:prstGeom>
          <a:solidFill>
            <a:srgbClr val="0070C0"/>
          </a:solidFill>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dirty="0" smtClean="0">
                <a:solidFill>
                  <a:schemeClr val="bg1"/>
                </a:solidFill>
              </a:rPr>
              <a:t>知识库补全研究问题提出</a:t>
            </a:r>
            <a:endParaRPr lang="en-US" altLang="zh-CN" dirty="0">
              <a:solidFill>
                <a:schemeClr val="bg1"/>
              </a:solidFill>
            </a:endParaRPr>
          </a:p>
        </p:txBody>
      </p:sp>
    </p:spTree>
    <p:extLst>
      <p:ext uri="{BB962C8B-B14F-4D97-AF65-F5344CB8AC3E}">
        <p14:creationId xmlns:p14="http://schemas.microsoft.com/office/powerpoint/2010/main" val="189398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400" dirty="0" smtClean="0"/>
              <a:t>实体关系三元组和实体属性三元组</a:t>
            </a:r>
            <a:endParaRPr lang="en-US" altLang="zh-CN" sz="2400" dirty="0" smtClean="0"/>
          </a:p>
          <a:p>
            <a:pPr marL="0" indent="0">
              <a:buNone/>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）属性三元组并未被有效使用</a:t>
            </a:r>
            <a:endParaRPr lang="en-US" altLang="zh-CN" sz="2400" dirty="0" smtClean="0">
              <a:latin typeface="楷体" panose="02010609060101010101" pitchFamily="49" charset="-122"/>
              <a:ea typeface="楷体" panose="02010609060101010101" pitchFamily="49" charset="-122"/>
            </a:endParaRPr>
          </a:p>
          <a:p>
            <a:pPr marL="0" indent="0">
              <a:buNone/>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）结合关系路径和实体属性预测</a:t>
            </a:r>
            <a:endParaRPr lang="en-US" altLang="zh-CN" sz="2400" dirty="0" smtClean="0">
              <a:latin typeface="楷体" panose="02010609060101010101" pitchFamily="49" charset="-122"/>
              <a:ea typeface="楷体" panose="02010609060101010101" pitchFamily="49" charset="-122"/>
            </a:endParaRPr>
          </a:p>
          <a:p>
            <a:r>
              <a:rPr lang="zh-CN" altLang="en-US" sz="2400" dirty="0" smtClean="0"/>
              <a:t>基于分类的知识库补全效果有待提高</a:t>
            </a:r>
            <a:endParaRPr lang="en-US" altLang="zh-CN" sz="2400" dirty="0" smtClean="0"/>
          </a:p>
          <a:p>
            <a:pPr marL="0" indent="0">
              <a:buNone/>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）基于逻辑回归的分类模型</a:t>
            </a:r>
            <a:endParaRPr lang="en-US" altLang="zh-CN" sz="2400" dirty="0" smtClean="0">
              <a:latin typeface="楷体" panose="02010609060101010101" pitchFamily="49" charset="-122"/>
              <a:ea typeface="楷体" panose="02010609060101010101" pitchFamily="49" charset="-122"/>
            </a:endParaRPr>
          </a:p>
          <a:p>
            <a:pPr marL="0" indent="0">
              <a:buNone/>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）基于学习排序的排序模型</a:t>
            </a:r>
            <a:endParaRPr lang="en-US" altLang="zh-CN" sz="2400" dirty="0" smtClean="0">
              <a:latin typeface="楷体" panose="02010609060101010101" pitchFamily="49" charset="-122"/>
              <a:ea typeface="楷体" panose="02010609060101010101" pitchFamily="49" charset="-122"/>
            </a:endParaRPr>
          </a:p>
          <a:p>
            <a:r>
              <a:rPr lang="zh-CN" altLang="en-US" sz="2400" dirty="0" smtClean="0"/>
              <a:t>论文组织结构</a:t>
            </a:r>
            <a:endParaRPr lang="zh-CN" altLang="en-US" sz="2400" dirty="0"/>
          </a:p>
        </p:txBody>
      </p:sp>
      <p:pic>
        <p:nvPicPr>
          <p:cNvPr id="4" name="图片 3"/>
          <p:cNvPicPr>
            <a:picLocks noChangeAspect="1"/>
          </p:cNvPicPr>
          <p:nvPr/>
        </p:nvPicPr>
        <p:blipFill>
          <a:blip r:embed="rId3"/>
          <a:stretch>
            <a:fillRect/>
          </a:stretch>
        </p:blipFill>
        <p:spPr>
          <a:xfrm>
            <a:off x="7174893" y="2603500"/>
            <a:ext cx="3604975" cy="3638149"/>
          </a:xfrm>
          <a:prstGeom prst="rect">
            <a:avLst/>
          </a:prstGeom>
        </p:spPr>
      </p:pic>
      <p:sp>
        <p:nvSpPr>
          <p:cNvPr id="7" name="标题 1"/>
          <p:cNvSpPr>
            <a:spLocks noGrp="1"/>
          </p:cNvSpPr>
          <p:nvPr>
            <p:ph type="title"/>
          </p:nvPr>
        </p:nvSpPr>
        <p:spPr>
          <a:xfrm>
            <a:off x="1644809" y="724652"/>
            <a:ext cx="8761413" cy="816234"/>
          </a:xfrm>
          <a:solidFill>
            <a:srgbClr val="0070C0"/>
          </a:solidFill>
        </p:spPr>
        <p:txBody>
          <a:bodyPr/>
          <a:lstStyle/>
          <a:p>
            <a:pPr algn="ctr"/>
            <a:r>
              <a:rPr lang="zh-CN" altLang="en-US" dirty="0">
                <a:solidFill>
                  <a:schemeClr val="bg1"/>
                </a:solidFill>
              </a:rPr>
              <a:t>知识库补全研究问题提出</a:t>
            </a:r>
            <a:endParaRPr lang="en-US" altLang="zh-CN" dirty="0">
              <a:solidFill>
                <a:schemeClr val="bg1"/>
              </a:solidFill>
            </a:endParaRPr>
          </a:p>
        </p:txBody>
      </p:sp>
    </p:spTree>
    <p:extLst>
      <p:ext uri="{BB962C8B-B14F-4D97-AF65-F5344CB8AC3E}">
        <p14:creationId xmlns:p14="http://schemas.microsoft.com/office/powerpoint/2010/main" val="2318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4954" y="2603500"/>
            <a:ext cx="9371531" cy="3949700"/>
          </a:xfrm>
        </p:spPr>
        <p:txBody>
          <a:bodyPr>
            <a:normAutofit fontScale="55000" lnSpcReduction="20000"/>
          </a:bodyPr>
          <a:lstStyle/>
          <a:p>
            <a:pPr marL="571500" indent="-571500">
              <a:buFont typeface="+mj-ea"/>
              <a:buAutoNum type="ea1JpnChsDbPeriod"/>
            </a:pPr>
            <a:r>
              <a:rPr lang="zh-CN" altLang="en-US" sz="4400" dirty="0" smtClean="0"/>
              <a:t>知识库补全背景和问题</a:t>
            </a:r>
            <a:endParaRPr lang="en-US" altLang="zh-CN" sz="4400" dirty="0" smtClean="0"/>
          </a:p>
          <a:p>
            <a:pPr marL="571500" indent="-571500">
              <a:buFont typeface="+mj-ea"/>
              <a:buAutoNum type="ea1JpnChsDbPeriod"/>
            </a:pPr>
            <a:endParaRPr lang="en-US" altLang="zh-CN" sz="4400" dirty="0"/>
          </a:p>
          <a:p>
            <a:pPr marL="571500" indent="-571500">
              <a:buFont typeface="+mj-ea"/>
              <a:buAutoNum type="ea1JpnChsDbPeriod"/>
            </a:pPr>
            <a:r>
              <a:rPr lang="zh-CN" altLang="en-US" sz="4400" dirty="0" smtClean="0">
                <a:solidFill>
                  <a:srgbClr val="0070C0"/>
                </a:solidFill>
              </a:rPr>
              <a:t>知识库补全国内外研究现状</a:t>
            </a:r>
            <a:endParaRPr lang="en-US" altLang="zh-CN" sz="4400" dirty="0" smtClean="0">
              <a:solidFill>
                <a:srgbClr val="0070C0"/>
              </a:solidFill>
            </a:endParaRPr>
          </a:p>
          <a:p>
            <a:pPr marL="571500" indent="-571500">
              <a:buFont typeface="+mj-ea"/>
              <a:buAutoNum type="ea1JpnChsDbPeriod"/>
            </a:pPr>
            <a:endParaRPr lang="en-US" altLang="zh-CN" sz="4400" dirty="0"/>
          </a:p>
          <a:p>
            <a:pPr marL="571500" indent="-571500">
              <a:buFont typeface="+mj-ea"/>
              <a:buAutoNum type="ea1JpnChsDbPeriod"/>
            </a:pPr>
            <a:r>
              <a:rPr lang="zh-CN" altLang="en-US" sz="4400" dirty="0" smtClean="0"/>
              <a:t>结合关系路径和实体属性的知识库补全算法</a:t>
            </a:r>
            <a:endParaRPr lang="en-US" altLang="zh-CN" sz="4400" dirty="0" smtClean="0"/>
          </a:p>
          <a:p>
            <a:pPr marL="571500" indent="-571500">
              <a:buFont typeface="+mj-ea"/>
              <a:buAutoNum type="ea1JpnChsDbPeriod"/>
            </a:pPr>
            <a:endParaRPr lang="en-US" altLang="zh-CN" sz="4400" dirty="0"/>
          </a:p>
          <a:p>
            <a:pPr marL="571500" indent="-571500">
              <a:buFont typeface="+mj-ea"/>
              <a:buAutoNum type="ea1JpnChsDbPeriod"/>
            </a:pPr>
            <a:r>
              <a:rPr lang="zh-CN" altLang="en-US" sz="4400" dirty="0" smtClean="0"/>
              <a:t>基于学习排序的知识库补全算法研究</a:t>
            </a:r>
            <a:endParaRPr lang="en-US" altLang="zh-CN" sz="4400" dirty="0" smtClean="0"/>
          </a:p>
          <a:p>
            <a:pPr marL="571500" indent="-571500">
              <a:buFont typeface="+mj-ea"/>
              <a:buAutoNum type="ea1JpnChsDbPeriod"/>
            </a:pPr>
            <a:endParaRPr lang="en-US" altLang="zh-CN" sz="4400" dirty="0"/>
          </a:p>
          <a:p>
            <a:pPr marL="571500" indent="-571500">
              <a:buFont typeface="+mj-ea"/>
              <a:buAutoNum type="ea1JpnChsDbPeriod"/>
            </a:pPr>
            <a:r>
              <a:rPr lang="zh-CN" altLang="en-US" sz="4400" dirty="0" smtClean="0"/>
              <a:t>总结和展望</a:t>
            </a:r>
            <a:endParaRPr lang="en-US" altLang="zh-CN" sz="4400" dirty="0" smtClean="0"/>
          </a:p>
          <a:p>
            <a:endParaRPr lang="en-US" altLang="zh-CN" dirty="0"/>
          </a:p>
          <a:p>
            <a:endParaRPr lang="en-US" altLang="zh-CN" dirty="0" smtClean="0"/>
          </a:p>
        </p:txBody>
      </p:sp>
      <p:sp>
        <p:nvSpPr>
          <p:cNvPr id="4" name="标题 1"/>
          <p:cNvSpPr txBox="1">
            <a:spLocks/>
          </p:cNvSpPr>
          <p:nvPr/>
        </p:nvSpPr>
        <p:spPr bwMode="gray">
          <a:xfrm>
            <a:off x="1644809" y="724652"/>
            <a:ext cx="8761413" cy="816234"/>
          </a:xfrm>
          <a:prstGeom prst="rect">
            <a:avLst/>
          </a:prstGeom>
          <a:solidFill>
            <a:srgbClr val="0070C0"/>
          </a:solidFill>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dirty="0"/>
              <a:t>基于关系路径的知识库补全算法研究</a:t>
            </a:r>
            <a:endParaRPr lang="zh-CN" altLang="en-US" dirty="0">
              <a:solidFill>
                <a:schemeClr val="bg1"/>
              </a:solidFill>
            </a:endParaRPr>
          </a:p>
        </p:txBody>
      </p:sp>
    </p:spTree>
    <p:extLst>
      <p:ext uri="{BB962C8B-B14F-4D97-AF65-F5344CB8AC3E}">
        <p14:creationId xmlns:p14="http://schemas.microsoft.com/office/powerpoint/2010/main" val="2997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1371" y="2506662"/>
            <a:ext cx="5944437" cy="4351338"/>
          </a:xfrm>
        </p:spPr>
        <p:txBody>
          <a:bodyPr>
            <a:normAutofit/>
          </a:bodyPr>
          <a:lstStyle/>
          <a:p>
            <a:r>
              <a:rPr lang="zh-CN" altLang="en-US" sz="2400" dirty="0"/>
              <a:t>基于表示学习的知识库补全</a:t>
            </a:r>
            <a:r>
              <a:rPr lang="zh-CN" altLang="en-US" sz="2400" dirty="0" smtClean="0"/>
              <a:t>算法</a:t>
            </a:r>
            <a:endParaRPr lang="en-US" altLang="zh-CN" sz="2400" dirty="0" smtClean="0"/>
          </a:p>
          <a:p>
            <a:pPr marL="0" indent="0">
              <a:buNone/>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）协同过滤学习模型</a:t>
            </a:r>
            <a:endParaRPr lang="en-US" altLang="zh-CN" sz="2400" dirty="0" smtClean="0">
              <a:latin typeface="楷体" panose="02010609060101010101" pitchFamily="49" charset="-122"/>
              <a:ea typeface="楷体" panose="02010609060101010101" pitchFamily="49" charset="-122"/>
            </a:endParaRPr>
          </a:p>
          <a:p>
            <a:pPr marL="0" indent="0">
              <a:buNone/>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）神经网络翻译模型</a:t>
            </a:r>
            <a:endParaRPr lang="en-US" altLang="zh-CN" sz="2400" dirty="0" smtClean="0">
              <a:latin typeface="楷体" panose="02010609060101010101" pitchFamily="49" charset="-122"/>
              <a:ea typeface="楷体" panose="02010609060101010101" pitchFamily="49" charset="-122"/>
            </a:endParaRPr>
          </a:p>
          <a:p>
            <a:endParaRPr lang="en-US" altLang="zh-CN" sz="2400" dirty="0" smtClean="0"/>
          </a:p>
          <a:p>
            <a:r>
              <a:rPr lang="zh-CN" altLang="en-US" sz="2400" dirty="0" smtClean="0"/>
              <a:t>基于</a:t>
            </a:r>
            <a:r>
              <a:rPr lang="zh-CN" altLang="en-US" sz="2400" dirty="0"/>
              <a:t>关系路径的知识库补全</a:t>
            </a:r>
            <a:r>
              <a:rPr lang="zh-CN" altLang="en-US" sz="2400" dirty="0" smtClean="0"/>
              <a:t>算法</a:t>
            </a:r>
            <a:endParaRPr lang="en-US" altLang="zh-CN" sz="2400" dirty="0" smtClean="0"/>
          </a:p>
          <a:p>
            <a:pPr marL="0" indent="0">
              <a:buNone/>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）规则挖掘算法</a:t>
            </a:r>
            <a:endParaRPr lang="en-US" altLang="zh-CN" sz="2400" dirty="0">
              <a:latin typeface="楷体" panose="02010609060101010101" pitchFamily="49" charset="-122"/>
              <a:ea typeface="楷体" panose="02010609060101010101" pitchFamily="49" charset="-122"/>
            </a:endParaRPr>
          </a:p>
          <a:p>
            <a:pPr marL="0" indent="0">
              <a:buNone/>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）路径排序算法</a:t>
            </a:r>
            <a:endParaRPr lang="en-US" altLang="zh-CN" sz="2400" dirty="0" smtClean="0">
              <a:latin typeface="楷体" panose="02010609060101010101" pitchFamily="49" charset="-122"/>
              <a:ea typeface="楷体" panose="02010609060101010101" pitchFamily="49" charset="-122"/>
            </a:endParaRPr>
          </a:p>
        </p:txBody>
      </p:sp>
      <p:sp>
        <p:nvSpPr>
          <p:cNvPr id="5" name="文本框 4"/>
          <p:cNvSpPr txBox="1"/>
          <p:nvPr/>
        </p:nvSpPr>
        <p:spPr>
          <a:xfrm>
            <a:off x="5188066" y="3028819"/>
            <a:ext cx="4581443" cy="1015663"/>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北京</a:t>
            </a:r>
            <a:r>
              <a:rPr lang="en-US" altLang="zh-CN" sz="2000" dirty="0" smtClean="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0.1, 0.5, 0.44, 0.6, 0.77)</a:t>
            </a:r>
          </a:p>
          <a:p>
            <a:r>
              <a:rPr lang="zh-CN" altLang="en-US" sz="2000" dirty="0" smtClean="0">
                <a:latin typeface="楷体" panose="02010609060101010101" pitchFamily="49" charset="-122"/>
                <a:ea typeface="楷体" panose="02010609060101010101" pitchFamily="49" charset="-122"/>
              </a:rPr>
              <a:t>位于</a:t>
            </a:r>
            <a:r>
              <a:rPr lang="en-US" altLang="zh-CN" sz="2000" dirty="0" smtClean="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0.3, 0.2, 0.22, 0.1, 0.1</a:t>
            </a:r>
            <a:r>
              <a:rPr lang="en-US" altLang="zh-CN" sz="2000" dirty="0" smtClean="0">
                <a:latin typeface="楷体" panose="02010609060101010101" pitchFamily="49" charset="-122"/>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latin typeface="楷体" panose="02010609060101010101" pitchFamily="49" charset="-122"/>
              <a:ea typeface="楷体" panose="02010609060101010101" pitchFamily="49" charset="-122"/>
            </a:endParaRPr>
          </a:p>
          <a:p>
            <a:r>
              <a:rPr lang="zh-CN" altLang="en-US" sz="2000" dirty="0" smtClean="0">
                <a:latin typeface="楷体" panose="02010609060101010101" pitchFamily="49" charset="-122"/>
                <a:ea typeface="楷体" panose="02010609060101010101" pitchFamily="49" charset="-122"/>
              </a:rPr>
              <a:t>中国</a:t>
            </a:r>
            <a:r>
              <a:rPr lang="en-US" altLang="zh-CN" sz="2000" dirty="0" smtClean="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0.41, 0.72, 0.65, 0.7, 0.87</a:t>
            </a:r>
            <a:r>
              <a:rPr lang="en-US" altLang="zh-CN" sz="2000" dirty="0" smtClean="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p:txBody>
      </p:sp>
      <p:sp>
        <p:nvSpPr>
          <p:cNvPr id="6" name="矩形 5"/>
          <p:cNvSpPr/>
          <p:nvPr/>
        </p:nvSpPr>
        <p:spPr>
          <a:xfrm>
            <a:off x="5435820" y="5212973"/>
            <a:ext cx="5657061" cy="369332"/>
          </a:xfrm>
          <a:prstGeom prst="rect">
            <a:avLst/>
          </a:prstGeom>
        </p:spPr>
        <p:txBody>
          <a:bodyPr wrap="none">
            <a:spAutoFit/>
          </a:bodyPr>
          <a:lstStyle/>
          <a:p>
            <a:pPr>
              <a:lnSpc>
                <a:spcPct val="90000"/>
              </a:lnSpc>
              <a:spcBef>
                <a:spcPts val="1000"/>
              </a:spcBef>
            </a:pP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MotherOf</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C</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MarriedTo</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B</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FatherOf</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(B, C</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文本框 6"/>
          <p:cNvSpPr txBox="1"/>
          <p:nvPr/>
        </p:nvSpPr>
        <p:spPr>
          <a:xfrm>
            <a:off x="9769509" y="3351984"/>
            <a:ext cx="2188029"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北京</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位于</a:t>
            </a:r>
            <a:r>
              <a:rPr lang="zh-CN" altLang="en-US" dirty="0" smtClean="0">
                <a:latin typeface="楷体" panose="02010609060101010101" pitchFamily="49" charset="-122"/>
                <a:ea typeface="楷体" panose="02010609060101010101" pitchFamily="49" charset="-122"/>
              </a:rPr>
              <a:t>≈中国</a:t>
            </a:r>
            <a:endParaRPr lang="zh-CN" altLang="en-US" dirty="0">
              <a:latin typeface="楷体" panose="02010609060101010101" pitchFamily="49" charset="-122"/>
              <a:ea typeface="楷体" panose="02010609060101010101" pitchFamily="49" charset="-122"/>
            </a:endParaRPr>
          </a:p>
        </p:txBody>
      </p:sp>
      <p:sp>
        <p:nvSpPr>
          <p:cNvPr id="10" name="标题 1"/>
          <p:cNvSpPr>
            <a:spLocks noGrp="1"/>
          </p:cNvSpPr>
          <p:nvPr>
            <p:ph type="title"/>
          </p:nvPr>
        </p:nvSpPr>
        <p:spPr>
          <a:xfrm>
            <a:off x="1644809" y="724652"/>
            <a:ext cx="8761413" cy="816234"/>
          </a:xfrm>
          <a:solidFill>
            <a:srgbClr val="0070C0"/>
          </a:solidFill>
        </p:spPr>
        <p:txBody>
          <a:bodyPr/>
          <a:lstStyle/>
          <a:p>
            <a:pPr algn="ctr"/>
            <a:r>
              <a:rPr lang="zh-CN" altLang="en-US" dirty="0">
                <a:solidFill>
                  <a:schemeClr val="bg1"/>
                </a:solidFill>
              </a:rPr>
              <a:t>知识库补全国内外研究现状</a:t>
            </a:r>
          </a:p>
        </p:txBody>
      </p:sp>
    </p:spTree>
    <p:extLst>
      <p:ext uri="{BB962C8B-B14F-4D97-AF65-F5344CB8AC3E}">
        <p14:creationId xmlns:p14="http://schemas.microsoft.com/office/powerpoint/2010/main" val="171958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33864"/>
            <a:ext cx="6973711" cy="4351338"/>
          </a:xfrm>
        </p:spPr>
        <p:txBody>
          <a:bodyPr>
            <a:normAutofit/>
          </a:bodyPr>
          <a:lstStyle/>
          <a:p>
            <a:r>
              <a:rPr lang="zh-CN" altLang="en-US" sz="2400" dirty="0" smtClean="0"/>
              <a:t>知识库</a:t>
            </a:r>
            <a:r>
              <a:rPr lang="zh-CN" altLang="en-US" sz="2400" dirty="0"/>
              <a:t>补全负例生成</a:t>
            </a:r>
            <a:endParaRPr lang="en-US" altLang="zh-CN" sz="2400" dirty="0"/>
          </a:p>
          <a:p>
            <a:pPr marL="0" indent="0">
              <a:buNone/>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开放</a:t>
            </a:r>
            <a:r>
              <a:rPr lang="zh-CN" altLang="en-US" sz="2400" dirty="0" smtClean="0">
                <a:latin typeface="楷体" panose="02010609060101010101" pitchFamily="49" charset="-122"/>
                <a:ea typeface="楷体" panose="02010609060101010101" pitchFamily="49" charset="-122"/>
              </a:rPr>
              <a:t>世界假设（</a:t>
            </a:r>
            <a:r>
              <a:rPr lang="en-US" altLang="zh-CN" sz="2400" dirty="0" smtClean="0">
                <a:latin typeface="楷体" panose="02010609060101010101" pitchFamily="49" charset="-122"/>
                <a:ea typeface="楷体" panose="02010609060101010101" pitchFamily="49" charset="-122"/>
              </a:rPr>
              <a:t>OWA</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marL="0" indent="0">
              <a:buNone/>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）局部</a:t>
            </a:r>
            <a:r>
              <a:rPr lang="zh-CN" altLang="en-US" sz="2400" dirty="0" smtClean="0">
                <a:latin typeface="楷体" panose="02010609060101010101" pitchFamily="49" charset="-122"/>
                <a:ea typeface="楷体" panose="02010609060101010101" pitchFamily="49" charset="-122"/>
              </a:rPr>
              <a:t>封闭世界假设</a:t>
            </a:r>
            <a:r>
              <a:rPr lang="en-US" altLang="zh-CN" sz="2400" dirty="0" smtClean="0">
                <a:latin typeface="楷体" panose="02010609060101010101" pitchFamily="49" charset="-122"/>
                <a:ea typeface="楷体" panose="02010609060101010101" pitchFamily="49" charset="-122"/>
              </a:rPr>
              <a:t>(LCWA)</a:t>
            </a:r>
            <a:endParaRPr lang="en-US" altLang="zh-CN" sz="2400" dirty="0">
              <a:latin typeface="楷体" panose="02010609060101010101" pitchFamily="49" charset="-122"/>
              <a:ea typeface="楷体" panose="02010609060101010101" pitchFamily="49" charset="-122"/>
            </a:endParaRPr>
          </a:p>
          <a:p>
            <a:pPr marL="0" indent="0">
              <a:buNone/>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封闭</a:t>
            </a:r>
            <a:r>
              <a:rPr lang="zh-CN" altLang="en-US" sz="2400" dirty="0" smtClean="0">
                <a:latin typeface="楷体" panose="02010609060101010101" pitchFamily="49" charset="-122"/>
                <a:ea typeface="楷体" panose="02010609060101010101" pitchFamily="49" charset="-122"/>
              </a:rPr>
              <a:t>世界假设</a:t>
            </a:r>
            <a:r>
              <a:rPr lang="en-US" altLang="zh-CN" sz="2400" dirty="0" smtClean="0">
                <a:latin typeface="楷体" panose="02010609060101010101" pitchFamily="49" charset="-122"/>
                <a:ea typeface="楷体" panose="02010609060101010101" pitchFamily="49" charset="-122"/>
              </a:rPr>
              <a:t>(CWA)</a:t>
            </a:r>
            <a:endParaRPr lang="en-US" altLang="zh-CN" sz="2400" dirty="0">
              <a:latin typeface="楷体" panose="02010609060101010101" pitchFamily="49" charset="-122"/>
              <a:ea typeface="楷体" panose="02010609060101010101" pitchFamily="49" charset="-122"/>
            </a:endParaRPr>
          </a:p>
          <a:p>
            <a:r>
              <a:rPr lang="zh-CN" altLang="en-US" sz="2400" dirty="0" smtClean="0"/>
              <a:t>基于排序的模型评价函数</a:t>
            </a:r>
            <a:endParaRPr lang="en-US" altLang="zh-CN" sz="2400" dirty="0" smtClean="0"/>
          </a:p>
          <a:p>
            <a:pPr marL="0" indent="0">
              <a:buNone/>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MAP</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MRR</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hit@1</a:t>
            </a:r>
          </a:p>
          <a:p>
            <a:r>
              <a:rPr lang="zh-CN" altLang="en-US" sz="2400" dirty="0" smtClean="0"/>
              <a:t>基于分类的模型评价函数</a:t>
            </a:r>
            <a:endParaRPr lang="en-US" altLang="zh-CN" sz="2400" dirty="0" smtClean="0"/>
          </a:p>
          <a:p>
            <a:pPr marL="0" indent="0">
              <a:buNone/>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AUC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等</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smtClean="0"/>
          </a:p>
        </p:txBody>
      </p:sp>
      <p:sp>
        <p:nvSpPr>
          <p:cNvPr id="6" name="标题 1"/>
          <p:cNvSpPr>
            <a:spLocks noGrp="1"/>
          </p:cNvSpPr>
          <p:nvPr>
            <p:ph type="title"/>
          </p:nvPr>
        </p:nvSpPr>
        <p:spPr>
          <a:xfrm>
            <a:off x="1644809" y="724652"/>
            <a:ext cx="8761413" cy="816234"/>
          </a:xfrm>
          <a:solidFill>
            <a:srgbClr val="0070C0"/>
          </a:solidFill>
        </p:spPr>
        <p:txBody>
          <a:bodyPr/>
          <a:lstStyle/>
          <a:p>
            <a:pPr algn="ctr"/>
            <a:r>
              <a:rPr lang="zh-CN" altLang="en-US" dirty="0">
                <a:solidFill>
                  <a:schemeClr val="bg1"/>
                </a:solidFill>
              </a:rPr>
              <a:t>知识库补全国内外研究现状</a:t>
            </a:r>
          </a:p>
        </p:txBody>
      </p:sp>
    </p:spTree>
    <p:extLst>
      <p:ext uri="{BB962C8B-B14F-4D97-AF65-F5344CB8AC3E}">
        <p14:creationId xmlns:p14="http://schemas.microsoft.com/office/powerpoint/2010/main" val="19381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4954" y="2603500"/>
            <a:ext cx="9371531" cy="3949700"/>
          </a:xfrm>
        </p:spPr>
        <p:txBody>
          <a:bodyPr>
            <a:normAutofit fontScale="55000" lnSpcReduction="20000"/>
          </a:bodyPr>
          <a:lstStyle/>
          <a:p>
            <a:pPr marL="571500" indent="-571500">
              <a:buFont typeface="+mj-ea"/>
              <a:buAutoNum type="ea1JpnChsDbPeriod"/>
            </a:pPr>
            <a:r>
              <a:rPr lang="zh-CN" altLang="en-US" sz="4400" dirty="0" smtClean="0"/>
              <a:t>知识库补全背景和问题</a:t>
            </a:r>
            <a:endParaRPr lang="en-US" altLang="zh-CN" sz="4400" dirty="0" smtClean="0"/>
          </a:p>
          <a:p>
            <a:pPr marL="571500" indent="-571500">
              <a:buFont typeface="+mj-ea"/>
              <a:buAutoNum type="ea1JpnChsDbPeriod"/>
            </a:pPr>
            <a:endParaRPr lang="en-US" altLang="zh-CN" sz="4400" dirty="0"/>
          </a:p>
          <a:p>
            <a:pPr marL="571500" indent="-571500">
              <a:buFont typeface="+mj-ea"/>
              <a:buAutoNum type="ea1JpnChsDbPeriod"/>
            </a:pPr>
            <a:r>
              <a:rPr lang="zh-CN" altLang="en-US" sz="4400" dirty="0" smtClean="0"/>
              <a:t>知识库补全国内外研究现状</a:t>
            </a:r>
            <a:endParaRPr lang="en-US" altLang="zh-CN" sz="4400" dirty="0" smtClean="0"/>
          </a:p>
          <a:p>
            <a:pPr marL="571500" indent="-571500">
              <a:buFont typeface="+mj-ea"/>
              <a:buAutoNum type="ea1JpnChsDbPeriod"/>
            </a:pPr>
            <a:endParaRPr lang="en-US" altLang="zh-CN" sz="4400" dirty="0"/>
          </a:p>
          <a:p>
            <a:pPr marL="571500" indent="-571500">
              <a:buFont typeface="+mj-ea"/>
              <a:buAutoNum type="ea1JpnChsDbPeriod"/>
            </a:pPr>
            <a:r>
              <a:rPr lang="zh-CN" altLang="en-US" sz="4400" dirty="0" smtClean="0">
                <a:solidFill>
                  <a:srgbClr val="0070C0"/>
                </a:solidFill>
              </a:rPr>
              <a:t>结合关系路径和实体属性的知识库补全算法</a:t>
            </a:r>
            <a:endParaRPr lang="en-US" altLang="zh-CN" sz="4400" dirty="0" smtClean="0">
              <a:solidFill>
                <a:srgbClr val="0070C0"/>
              </a:solidFill>
            </a:endParaRPr>
          </a:p>
          <a:p>
            <a:pPr marL="571500" indent="-571500">
              <a:buFont typeface="+mj-ea"/>
              <a:buAutoNum type="ea1JpnChsDbPeriod"/>
            </a:pPr>
            <a:endParaRPr lang="en-US" altLang="zh-CN" sz="4400" dirty="0"/>
          </a:p>
          <a:p>
            <a:pPr marL="571500" indent="-571500">
              <a:buFont typeface="+mj-ea"/>
              <a:buAutoNum type="ea1JpnChsDbPeriod"/>
            </a:pPr>
            <a:r>
              <a:rPr lang="zh-CN" altLang="en-US" sz="4400" dirty="0" smtClean="0"/>
              <a:t>基于学习排序的知识库补全算法研究</a:t>
            </a:r>
            <a:endParaRPr lang="en-US" altLang="zh-CN" sz="4400" dirty="0" smtClean="0"/>
          </a:p>
          <a:p>
            <a:pPr marL="571500" indent="-571500">
              <a:buFont typeface="+mj-ea"/>
              <a:buAutoNum type="ea1JpnChsDbPeriod"/>
            </a:pPr>
            <a:endParaRPr lang="en-US" altLang="zh-CN" sz="4400" dirty="0"/>
          </a:p>
          <a:p>
            <a:pPr marL="571500" indent="-571500">
              <a:buFont typeface="+mj-ea"/>
              <a:buAutoNum type="ea1JpnChsDbPeriod"/>
            </a:pPr>
            <a:r>
              <a:rPr lang="zh-CN" altLang="en-US" sz="4400" dirty="0" smtClean="0"/>
              <a:t>总结和展望</a:t>
            </a:r>
            <a:endParaRPr lang="en-US" altLang="zh-CN" sz="4400" dirty="0" smtClean="0"/>
          </a:p>
          <a:p>
            <a:endParaRPr lang="en-US" altLang="zh-CN" dirty="0"/>
          </a:p>
          <a:p>
            <a:endParaRPr lang="en-US" altLang="zh-CN" dirty="0" smtClean="0"/>
          </a:p>
        </p:txBody>
      </p:sp>
      <p:sp>
        <p:nvSpPr>
          <p:cNvPr id="4" name="标题 1"/>
          <p:cNvSpPr txBox="1">
            <a:spLocks/>
          </p:cNvSpPr>
          <p:nvPr/>
        </p:nvSpPr>
        <p:spPr bwMode="gray">
          <a:xfrm>
            <a:off x="1644809" y="724652"/>
            <a:ext cx="8761413" cy="816234"/>
          </a:xfrm>
          <a:prstGeom prst="rect">
            <a:avLst/>
          </a:prstGeom>
          <a:solidFill>
            <a:srgbClr val="0070C0"/>
          </a:solidFill>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dirty="0"/>
              <a:t>基于关系路径的知识库补全算法研究</a:t>
            </a:r>
            <a:endParaRPr lang="zh-CN" altLang="en-US" dirty="0">
              <a:solidFill>
                <a:schemeClr val="bg1"/>
              </a:solidFill>
            </a:endParaRPr>
          </a:p>
        </p:txBody>
      </p:sp>
    </p:spTree>
    <p:extLst>
      <p:ext uri="{BB962C8B-B14F-4D97-AF65-F5344CB8AC3E}">
        <p14:creationId xmlns:p14="http://schemas.microsoft.com/office/powerpoint/2010/main" val="70955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2325</TotalTime>
  <Words>2539</Words>
  <Application>Microsoft Office PowerPoint</Application>
  <PresentationFormat>宽屏</PresentationFormat>
  <Paragraphs>247</Paragraphs>
  <Slides>25</Slides>
  <Notes>20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25</vt:i4>
      </vt:variant>
    </vt:vector>
  </HeadingPairs>
  <TitlesOfParts>
    <vt:vector size="39" baseType="lpstr">
      <vt:lpstr>Century Gothic</vt:lpstr>
      <vt:lpstr>ＭＳ Ｐゴシック</vt:lpstr>
      <vt:lpstr>楷体</vt:lpstr>
      <vt:lpstr>宋体</vt:lpstr>
      <vt:lpstr>Arial</vt:lpstr>
      <vt:lpstr>Calibri</vt:lpstr>
      <vt:lpstr>Cambria</vt:lpstr>
      <vt:lpstr>Cambria Math</vt:lpstr>
      <vt:lpstr>Times New Roman</vt:lpstr>
      <vt:lpstr>Wingdings</vt:lpstr>
      <vt:lpstr>Wingdings 3</vt:lpstr>
      <vt:lpstr>离子会议室</vt:lpstr>
      <vt:lpstr>Visio</vt:lpstr>
      <vt:lpstr>工作表</vt:lpstr>
      <vt:lpstr>基于关系路径的知识库补全算法研究</vt:lpstr>
      <vt:lpstr>PowerPoint 演示文稿</vt:lpstr>
      <vt:lpstr>知识库补全研究背景</vt:lpstr>
      <vt:lpstr>PowerPoint 演示文稿</vt:lpstr>
      <vt:lpstr>知识库补全研究问题提出</vt:lpstr>
      <vt:lpstr>PowerPoint 演示文稿</vt:lpstr>
      <vt:lpstr>知识库补全国内外研究现状</vt:lpstr>
      <vt:lpstr>知识库补全国内外研究现状</vt:lpstr>
      <vt:lpstr>PowerPoint 演示文稿</vt:lpstr>
      <vt:lpstr>结合关系路径和实体属性知识库补全算法</vt:lpstr>
      <vt:lpstr>结合关系路径和实体属性知识库补全算法</vt:lpstr>
      <vt:lpstr>结合关系路径和实体属性知识库补全算法</vt:lpstr>
      <vt:lpstr>结合关系路径和实体属性知识库补全算法</vt:lpstr>
      <vt:lpstr>结合关系路径和实体属性知识库补全算法</vt:lpstr>
      <vt:lpstr>PowerPoint 演示文稿</vt:lpstr>
      <vt:lpstr>基于学习排序模型的知识库补全算法</vt:lpstr>
      <vt:lpstr>基于学习排序模型的知识库补全算法</vt:lpstr>
      <vt:lpstr>基于学习排序模型的知识库补全算法</vt:lpstr>
      <vt:lpstr>基于学习排序模型的知识库补全算法</vt:lpstr>
      <vt:lpstr>基于学习排序模型的知识库补全算法</vt:lpstr>
      <vt:lpstr>PowerPoint 演示文稿</vt:lpstr>
      <vt:lpstr>PowerPoint 演示文稿</vt:lpstr>
      <vt:lpstr>PowerPoint 演示文稿</vt:lpstr>
      <vt:lpstr>PowerPoint 演示文稿</vt:lpstr>
      <vt:lpstr>谢谢</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勇</dc:creator>
  <cp:lastModifiedBy>黄 勇</cp:lastModifiedBy>
  <cp:revision>292</cp:revision>
  <dcterms:created xsi:type="dcterms:W3CDTF">2018-05-15T06:44:17Z</dcterms:created>
  <dcterms:modified xsi:type="dcterms:W3CDTF">2018-05-30T06:22:49Z</dcterms:modified>
</cp:coreProperties>
</file>