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5360" cy="2570760"/>
          </a:xfrm>
          <a:prstGeom prst="rect">
            <a:avLst/>
          </a:prstGeom>
          <a:solidFill>
            <a:schemeClr val="dk2"/>
          </a:solidFill>
          <a:ln>
            <a:noFill/>
          </a:ln>
        </p:spPr>
        <p:style>
          <a:lnRef idx="0"/>
          <a:fillRef idx="0"/>
          <a:effectRef idx="0"/>
          <a:fontRef idx="minor"/>
        </p:style>
      </p:sp>
      <p:sp>
        <p:nvSpPr>
          <p:cNvPr id="1" name="PlaceHolder 2"/>
          <p:cNvSpPr>
            <a:spLocks noGrp="1"/>
          </p:cNvSpPr>
          <p:nvPr>
            <p:ph type="title"/>
          </p:nvPr>
        </p:nvSpPr>
        <p:spPr>
          <a:xfrm>
            <a:off x="457200" y="205200"/>
            <a:ext cx="8228880" cy="8582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8880" cy="8582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713160" y="543960"/>
            <a:ext cx="4264200" cy="1541160"/>
          </a:xfrm>
          <a:prstGeom prst="rect">
            <a:avLst/>
          </a:prstGeom>
        </p:spPr>
        <p:txBody>
          <a:bodyPr lIns="0" rIns="0" tIns="0" bIns="0">
            <a:normAutofit fontScale="35000"/>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CustomShape 1"/>
          <p:cNvSpPr/>
          <p:nvPr/>
        </p:nvSpPr>
        <p:spPr>
          <a:xfrm>
            <a:off x="0" y="4834440"/>
            <a:ext cx="4571280" cy="308520"/>
          </a:xfrm>
          <a:prstGeom prst="rect">
            <a:avLst/>
          </a:prstGeom>
          <a:solidFill>
            <a:schemeClr val="accent1"/>
          </a:solidFill>
          <a:ln>
            <a:noFill/>
          </a:ln>
        </p:spPr>
        <p:style>
          <a:lnRef idx="0"/>
          <a:fillRef idx="0"/>
          <a:effectRef idx="0"/>
          <a:fontRef idx="minor"/>
        </p:style>
      </p:sp>
      <p:sp>
        <p:nvSpPr>
          <p:cNvPr id="78" name="CustomShape 2"/>
          <p:cNvSpPr/>
          <p:nvPr/>
        </p:nvSpPr>
        <p:spPr>
          <a:xfrm>
            <a:off x="4572000" y="4834440"/>
            <a:ext cx="4571280" cy="308520"/>
          </a:xfrm>
          <a:prstGeom prst="rect">
            <a:avLst/>
          </a:prstGeom>
          <a:solidFill>
            <a:schemeClr val="dk2"/>
          </a:solidFill>
          <a:ln>
            <a:noFill/>
          </a:ln>
        </p:spPr>
        <p:style>
          <a:lnRef idx="0"/>
          <a:fillRef idx="0"/>
          <a:effectRef idx="0"/>
          <a:fontRef idx="minor"/>
        </p:style>
      </p:sp>
      <p:sp>
        <p:nvSpPr>
          <p:cNvPr id="79"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Picture 4" descr="CMR College of Pharmacy updated... - CMR College of Pharmacy"/>
          <p:cNvPicPr/>
          <p:nvPr/>
        </p:nvPicPr>
        <p:blipFill>
          <a:blip r:embed="rId1"/>
          <a:stretch/>
        </p:blipFill>
        <p:spPr>
          <a:xfrm>
            <a:off x="0" y="113040"/>
            <a:ext cx="1294560" cy="1142280"/>
          </a:xfrm>
          <a:prstGeom prst="rect">
            <a:avLst/>
          </a:prstGeom>
          <a:ln>
            <a:noFill/>
          </a:ln>
        </p:spPr>
      </p:pic>
      <p:graphicFrame>
        <p:nvGraphicFramePr>
          <p:cNvPr id="156" name="Table 1"/>
          <p:cNvGraphicFramePr/>
          <p:nvPr/>
        </p:nvGraphicFramePr>
        <p:xfrm>
          <a:off x="1755000" y="153000"/>
          <a:ext cx="6095520" cy="999360"/>
        </p:xfrm>
        <a:graphic>
          <a:graphicData uri="http://schemas.openxmlformats.org/drawingml/2006/table">
            <a:tbl>
              <a:tblPr/>
              <a:tblGrid>
                <a:gridCol w="6095880"/>
              </a:tblGrid>
              <a:tr h="430200">
                <a:tc>
                  <a:txBody>
                    <a:bodyPr lIns="9000" rIns="9000">
                      <a:noAutofit/>
                    </a:bodyPr>
                    <a:p>
                      <a:pPr algn="ctr">
                        <a:lnSpc>
                          <a:spcPct val="100000"/>
                        </a:lnSpc>
                      </a:pPr>
                      <a:r>
                        <a:rPr b="0" lang="en-US" sz="2000" spc="-1" strike="noStrike">
                          <a:solidFill>
                            <a:srgbClr val="002060"/>
                          </a:solidFill>
                          <a:latin typeface="Microsoft JhengHei"/>
                          <a:ea typeface="Microsoft JhengHei"/>
                        </a:rPr>
                        <a:t>CMR COLLEGE OF ENGINEERING &amp; TECHNOLOGY</a:t>
                      </a:r>
                      <a:endParaRPr b="0" lang="en-IN" sz="2000" spc="-1" strike="noStrike">
                        <a:latin typeface="Arial"/>
                      </a:endParaRPr>
                    </a:p>
                  </a:txBody>
                  <a:tcPr marL="9000" marR="9000">
                    <a:lnL w="12240">
                      <a:noFill/>
                    </a:lnL>
                    <a:lnR w="12240">
                      <a:noFill/>
                    </a:lnR>
                    <a:lnT w="12240">
                      <a:noFill/>
                    </a:lnT>
                    <a:lnB w="12240">
                      <a:noFill/>
                    </a:lnB>
                    <a:noFill/>
                  </a:tcPr>
                </a:tc>
              </a:tr>
              <a:tr h="395280">
                <a:tc>
                  <a:txBody>
                    <a:bodyPr lIns="9000" rIns="9000">
                      <a:noAutofit/>
                    </a:bodyPr>
                    <a:p>
                      <a:pPr algn="ctr">
                        <a:lnSpc>
                          <a:spcPct val="100000"/>
                        </a:lnSpc>
                      </a:pPr>
                      <a:r>
                        <a:rPr b="0" lang="en-US" sz="1800" spc="-1" strike="noStrike">
                          <a:solidFill>
                            <a:srgbClr val="002060"/>
                          </a:solidFill>
                          <a:latin typeface="Microsoft JhengHei"/>
                          <a:ea typeface="Microsoft JhengHei"/>
                        </a:rPr>
                        <a:t>Kandlakoya, Medchal, Hyderabad - 501401</a:t>
                      </a:r>
                      <a:endParaRPr b="0" lang="en-IN" sz="1800" spc="-1" strike="noStrike">
                        <a:latin typeface="Arial"/>
                      </a:endParaRPr>
                    </a:p>
                  </a:txBody>
                  <a:tcPr marL="9000" marR="9000">
                    <a:lnL w="12240">
                      <a:noFill/>
                    </a:lnL>
                    <a:lnR w="12240">
                      <a:noFill/>
                    </a:lnR>
                    <a:lnT w="12240">
                      <a:noFill/>
                    </a:lnT>
                    <a:lnB w="12240">
                      <a:noFill/>
                    </a:lnB>
                    <a:noFill/>
                  </a:tcPr>
                </a:tc>
              </a:tr>
              <a:tr h="411840">
                <a:tc>
                  <a:txBody>
                    <a:bodyPr lIns="9000" rIns="9000">
                      <a:noAutofit/>
                    </a:bodyPr>
                    <a:p>
                      <a:pPr algn="ctr">
                        <a:lnSpc>
                          <a:spcPct val="100000"/>
                        </a:lnSpc>
                      </a:pPr>
                      <a:r>
                        <a:rPr b="0" lang="en-US" sz="1900" spc="-1" strike="noStrike">
                          <a:solidFill>
                            <a:srgbClr val="002060"/>
                          </a:solidFill>
                          <a:latin typeface="Microsoft JhengHei"/>
                          <a:ea typeface="Microsoft JhengHei"/>
                        </a:rPr>
                        <a:t>Department of Computer Science and Engineering</a:t>
                      </a:r>
                      <a:endParaRPr b="0" lang="en-IN" sz="1900" spc="-1" strike="noStrike">
                        <a:latin typeface="Arial"/>
                      </a:endParaRPr>
                    </a:p>
                  </a:txBody>
                  <a:tcPr marL="9000" marR="9000">
                    <a:lnL w="12240">
                      <a:noFill/>
                    </a:lnL>
                    <a:lnR w="12240">
                      <a:noFill/>
                    </a:lnR>
                    <a:lnT w="12240">
                      <a:noFill/>
                    </a:lnT>
                    <a:lnB w="12240">
                      <a:noFill/>
                    </a:lnB>
                    <a:noFill/>
                  </a:tcPr>
                </a:tc>
              </a:tr>
            </a:tbl>
          </a:graphicData>
        </a:graphic>
      </p:graphicFrame>
      <p:sp>
        <p:nvSpPr>
          <p:cNvPr id="157" name="CustomShape 2"/>
          <p:cNvSpPr/>
          <p:nvPr/>
        </p:nvSpPr>
        <p:spPr>
          <a:xfrm>
            <a:off x="1399680" y="1504800"/>
            <a:ext cx="7008840" cy="14598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IN" sz="3000" spc="-1" strike="noStrike">
                <a:solidFill>
                  <a:srgbClr val="000000"/>
                </a:solidFill>
                <a:latin typeface="Microsoft JhengHei"/>
                <a:ea typeface="Microsoft JhengHei"/>
              </a:rPr>
              <a:t>Performance Appraisal </a:t>
            </a:r>
            <a:endParaRPr b="0" lang="en-IN" sz="3000" spc="-1" strike="noStrike">
              <a:latin typeface="Arial"/>
            </a:endParaRPr>
          </a:p>
          <a:p>
            <a:pPr algn="ctr">
              <a:lnSpc>
                <a:spcPct val="150000"/>
              </a:lnSpc>
            </a:pPr>
            <a:r>
              <a:rPr b="1" lang="en-IN" sz="3000" spc="-1" strike="noStrike">
                <a:solidFill>
                  <a:srgbClr val="000000"/>
                </a:solidFill>
                <a:latin typeface="Microsoft JhengHei"/>
                <a:ea typeface="Microsoft JhengHei"/>
              </a:rPr>
              <a:t>Management System</a:t>
            </a:r>
            <a:endParaRPr b="0" lang="en-IN" sz="3000" spc="-1" strike="noStrike">
              <a:latin typeface="Arial"/>
            </a:endParaRPr>
          </a:p>
        </p:txBody>
      </p:sp>
      <p:sp>
        <p:nvSpPr>
          <p:cNvPr id="158" name="CustomShape 3"/>
          <p:cNvSpPr/>
          <p:nvPr/>
        </p:nvSpPr>
        <p:spPr>
          <a:xfrm>
            <a:off x="5585400" y="3555720"/>
            <a:ext cx="3668760" cy="1801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500" spc="-1" strike="noStrike">
                <a:solidFill>
                  <a:srgbClr val="0070c0"/>
                </a:solidFill>
                <a:latin typeface="Microsoft JhengHei"/>
                <a:ea typeface="Microsoft JhengHei"/>
              </a:rPr>
              <a:t>Name of the students</a:t>
            </a:r>
            <a:endParaRPr b="0" lang="en-IN" sz="1500" spc="-1" strike="noStrike">
              <a:latin typeface="Arial"/>
            </a:endParaRPr>
          </a:p>
          <a:p>
            <a:pPr>
              <a:lnSpc>
                <a:spcPct val="150000"/>
              </a:lnSpc>
            </a:pPr>
            <a:r>
              <a:rPr b="0" lang="pt-BR" sz="1500" spc="-1" strike="noStrike">
                <a:solidFill>
                  <a:srgbClr val="000000"/>
                </a:solidFill>
                <a:latin typeface="Microsoft JhengHei"/>
                <a:ea typeface="Microsoft JhengHei"/>
              </a:rPr>
              <a:t>Yoddi Sandeep             - 20H51A0527</a:t>
            </a:r>
            <a:endParaRPr b="0" lang="en-IN" sz="1500" spc="-1" strike="noStrike">
              <a:latin typeface="Arial"/>
            </a:endParaRPr>
          </a:p>
          <a:p>
            <a:pPr>
              <a:lnSpc>
                <a:spcPct val="150000"/>
              </a:lnSpc>
            </a:pPr>
            <a:r>
              <a:rPr b="0" lang="pt-BR" sz="1500" spc="-1" strike="noStrike">
                <a:solidFill>
                  <a:srgbClr val="000000"/>
                </a:solidFill>
                <a:latin typeface="Microsoft JhengHei"/>
                <a:ea typeface="Microsoft JhengHei"/>
              </a:rPr>
              <a:t>Sreya Srungarapu        - 20H51A0550</a:t>
            </a:r>
            <a:endParaRPr b="0" lang="en-IN" sz="1500" spc="-1" strike="noStrike">
              <a:latin typeface="Arial"/>
            </a:endParaRPr>
          </a:p>
          <a:p>
            <a:pPr>
              <a:lnSpc>
                <a:spcPct val="150000"/>
              </a:lnSpc>
            </a:pPr>
            <a:r>
              <a:rPr b="0" lang="en-IN" sz="1500" spc="-1" strike="noStrike">
                <a:solidFill>
                  <a:srgbClr val="000000"/>
                </a:solidFill>
                <a:latin typeface="Microsoft JhengHei"/>
                <a:ea typeface="Microsoft JhengHei"/>
              </a:rPr>
              <a:t>Guduru Sai Bhargav</a:t>
            </a:r>
            <a:r>
              <a:rPr b="0" lang="en-IN" sz="1500" spc="-1" strike="noStrike">
                <a:solidFill>
                  <a:srgbClr val="000000"/>
                </a:solidFill>
                <a:latin typeface="Microsoft JhengHei"/>
                <a:ea typeface="Microsoft JhengHei"/>
              </a:rPr>
              <a:t>	</a:t>
            </a:r>
            <a:r>
              <a:rPr b="0" lang="en-IN" sz="1500" spc="-1" strike="noStrike">
                <a:solidFill>
                  <a:srgbClr val="000000"/>
                </a:solidFill>
                <a:latin typeface="Microsoft JhengHei"/>
                <a:ea typeface="Microsoft JhengHei"/>
              </a:rPr>
              <a:t>   - 20H51A05K6</a:t>
            </a:r>
            <a:endParaRPr b="0" lang="en-IN" sz="1500" spc="-1" strike="noStrike">
              <a:latin typeface="Arial"/>
            </a:endParaRPr>
          </a:p>
          <a:p>
            <a:pPr>
              <a:lnSpc>
                <a:spcPct val="150000"/>
              </a:lnSpc>
            </a:pPr>
            <a:endParaRPr b="0" lang="en-IN" sz="1500" spc="-1" strike="noStrike">
              <a:latin typeface="Arial"/>
            </a:endParaRPr>
          </a:p>
        </p:txBody>
      </p:sp>
      <p:sp>
        <p:nvSpPr>
          <p:cNvPr id="159" name="CustomShape 4"/>
          <p:cNvSpPr/>
          <p:nvPr/>
        </p:nvSpPr>
        <p:spPr>
          <a:xfrm>
            <a:off x="0" y="3555720"/>
            <a:ext cx="5142960" cy="1356480"/>
          </a:xfrm>
          <a:prstGeom prst="rect">
            <a:avLst/>
          </a:prstGeom>
          <a:noFill/>
          <a:ln>
            <a:noFill/>
          </a:ln>
        </p:spPr>
        <p:style>
          <a:lnRef idx="0"/>
          <a:fillRef idx="0"/>
          <a:effectRef idx="0"/>
          <a:fontRef idx="minor"/>
        </p:style>
        <p:txBody>
          <a:bodyPr lIns="90000" rIns="90000" tIns="45000" bIns="45000">
            <a:spAutoFit/>
          </a:bodyPr>
          <a:p>
            <a:pPr>
              <a:lnSpc>
                <a:spcPct val="150000"/>
              </a:lnSpc>
              <a:spcBef>
                <a:spcPts val="400"/>
              </a:spcBef>
            </a:pPr>
            <a:r>
              <a:rPr b="1" lang="en-US" sz="1500" spc="-1" strike="noStrike">
                <a:solidFill>
                  <a:srgbClr val="c00000"/>
                </a:solidFill>
                <a:latin typeface="Microsoft JhengHei"/>
                <a:ea typeface="Microsoft JhengHei"/>
              </a:rPr>
              <a:t>Under esteemed guidance of</a:t>
            </a:r>
            <a:endParaRPr b="0" lang="en-IN" sz="1500" spc="-1" strike="noStrike">
              <a:latin typeface="Arial"/>
            </a:endParaRPr>
          </a:p>
          <a:p>
            <a:pPr>
              <a:lnSpc>
                <a:spcPct val="150000"/>
              </a:lnSpc>
              <a:spcBef>
                <a:spcPts val="400"/>
              </a:spcBef>
            </a:pPr>
            <a:r>
              <a:rPr b="0" lang="en-IN" sz="1800" spc="-1" strike="noStrike">
                <a:solidFill>
                  <a:srgbClr val="000000"/>
                </a:solidFill>
                <a:latin typeface="Times New Roman"/>
                <a:ea typeface="Calibri"/>
              </a:rPr>
              <a:t>Ms Princey (Assistant Professor) </a:t>
            </a:r>
            <a:endParaRPr b="0" lang="en-IN" sz="1800" spc="-1" strike="noStrike">
              <a:latin typeface="Arial"/>
            </a:endParaRPr>
          </a:p>
          <a:p>
            <a:pPr>
              <a:lnSpc>
                <a:spcPct val="150000"/>
              </a:lnSpc>
              <a:spcBef>
                <a:spcPts val="400"/>
              </a:spcBef>
            </a:pPr>
            <a:r>
              <a:rPr b="1" lang="en-IN" sz="1800" spc="-1" strike="noStrike">
                <a:solidFill>
                  <a:srgbClr val="000000"/>
                </a:solidFill>
                <a:latin typeface="Times New Roman"/>
                <a:ea typeface="Calibri"/>
              </a:rPr>
              <a:t>(Co-Supervisor) – Mr. V. Narasimha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800" spc="-1" strike="noStrike">
                <a:solidFill>
                  <a:srgbClr val="003ba3"/>
                </a:solidFill>
                <a:latin typeface="Montserrat"/>
                <a:ea typeface="Montserrat"/>
              </a:rPr>
              <a:t>Result</a:t>
            </a:r>
            <a:endParaRPr b="0" lang="en-IN" sz="2800" spc="-1" strike="noStrike">
              <a:latin typeface="Arial"/>
            </a:endParaRPr>
          </a:p>
        </p:txBody>
      </p:sp>
      <p:sp>
        <p:nvSpPr>
          <p:cNvPr id="187"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8" name="CustomShape 3"/>
          <p:cNvSpPr/>
          <p:nvPr/>
        </p:nvSpPr>
        <p:spPr>
          <a:xfrm>
            <a:off x="713160" y="1160280"/>
            <a:ext cx="7716960" cy="25585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US" sz="1800" spc="-1" strike="noStrike">
                <a:solidFill>
                  <a:srgbClr val="000000"/>
                </a:solidFill>
                <a:latin typeface="Times New Roman"/>
                <a:ea typeface="Times New Roman"/>
              </a:rPr>
              <a:t>The platform's strength lies in its ability to align individual goals with broader organizational objectives, fostering a culture of continuous improvement through ongoing feedback and development planning. SuccessFactors also supports talent calibration and succession readiness, contributing to strategic workforce planning and leadership development.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800" spc="-1" strike="noStrike">
                <a:solidFill>
                  <a:srgbClr val="003ba3"/>
                </a:solidFill>
                <a:latin typeface="Montserrat"/>
                <a:ea typeface="Montserrat"/>
              </a:rPr>
              <a:t>Conclusion</a:t>
            </a:r>
            <a:endParaRPr b="0" lang="en-IN" sz="2800" spc="-1" strike="noStrike">
              <a:latin typeface="Arial"/>
            </a:endParaRPr>
          </a:p>
        </p:txBody>
      </p:sp>
      <p:sp>
        <p:nvSpPr>
          <p:cNvPr id="190"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91" name="CustomShape 3"/>
          <p:cNvSpPr/>
          <p:nvPr/>
        </p:nvSpPr>
        <p:spPr>
          <a:xfrm>
            <a:off x="798120" y="1127160"/>
            <a:ext cx="7446960" cy="297000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US" sz="1800" spc="-1" strike="noStrike">
                <a:solidFill>
                  <a:srgbClr val="000000"/>
                </a:solidFill>
                <a:latin typeface="Times New Roman"/>
                <a:ea typeface="Times New Roman"/>
              </a:rPr>
              <a:t>In conclusion, SAP SuccessFactors provides a comprehensive Performance and Goal Management system equipped with a diverse set of performance metrics aimed at evaluating individual and organizational success. These metrics, ranging from goal achievement and competency assessment to feedback participation and employee engagement scores, offer organizations valuable insights into their workforce dynamics.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ef4ff"/>
            </a:gs>
            <a:gs pos="100000">
              <a:srgbClr val="639bff"/>
            </a:gs>
          </a:gsLst>
          <a:lin ang="5400000"/>
        </a:gradFill>
      </p:bgPr>
    </p:bg>
    <p:spTree>
      <p:nvGrpSpPr>
        <p:cNvPr id="1" name=""/>
        <p:cNvGrpSpPr/>
        <p:nvPr/>
      </p:nvGrpSpPr>
      <p:grpSpPr>
        <a:xfrm>
          <a:off x="0" y="0"/>
          <a:ext cx="0" cy="0"/>
          <a:chOff x="0" y="0"/>
          <a:chExt cx="0" cy="0"/>
        </a:xfrm>
      </p:grpSpPr>
      <p:sp>
        <p:nvSpPr>
          <p:cNvPr id="192" name="CustomShape 1"/>
          <p:cNvSpPr/>
          <p:nvPr/>
        </p:nvSpPr>
        <p:spPr>
          <a:xfrm>
            <a:off x="1643400" y="1801080"/>
            <a:ext cx="5856480" cy="1541160"/>
          </a:xfrm>
          <a:prstGeom prst="rect">
            <a:avLst/>
          </a:prstGeom>
          <a:noFill/>
          <a:ln>
            <a:noFill/>
          </a:ln>
        </p:spPr>
        <p:style>
          <a:lnRef idx="0"/>
          <a:fillRef idx="0"/>
          <a:effectRef idx="0"/>
          <a:fontRef idx="minor"/>
        </p:style>
        <p:txBody>
          <a:bodyPr lIns="90000" rIns="90000" tIns="91440" bIns="91440" anchor="ctr">
            <a:noAutofit/>
          </a:bodyPr>
          <a:p>
            <a:pPr marL="457200" indent="-227880" algn="ctr">
              <a:lnSpc>
                <a:spcPct val="100000"/>
              </a:lnSpc>
              <a:tabLst>
                <a:tab algn="l" pos="0"/>
              </a:tabLst>
            </a:pPr>
            <a:r>
              <a:rPr b="1" lang="en-IN" sz="5000" spc="-1" strike="noStrike">
                <a:solidFill>
                  <a:srgbClr val="003ba3"/>
                </a:solidFill>
                <a:latin typeface="Microsoft JhengHei"/>
                <a:ea typeface="Microsoft JhengHei"/>
              </a:rPr>
              <a:t>Thank You.</a:t>
            </a:r>
            <a:endParaRPr b="0" lang="en-IN" sz="5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 sz="2800" spc="-1" strike="noStrike">
                <a:solidFill>
                  <a:srgbClr val="003ba3"/>
                </a:solidFill>
                <a:latin typeface="Montserrat"/>
                <a:ea typeface="Montserrat"/>
              </a:rPr>
              <a:t>Outline</a:t>
            </a:r>
            <a:endParaRPr b="0" lang="en-IN" sz="2800" spc="-1" strike="noStrike">
              <a:latin typeface="Arial"/>
            </a:endParaRPr>
          </a:p>
        </p:txBody>
      </p:sp>
      <p:sp>
        <p:nvSpPr>
          <p:cNvPr id="161" name="CustomShape 2"/>
          <p:cNvSpPr/>
          <p:nvPr/>
        </p:nvSpPr>
        <p:spPr>
          <a:xfrm>
            <a:off x="604080" y="782640"/>
            <a:ext cx="7716960" cy="4116960"/>
          </a:xfrm>
          <a:prstGeom prst="rect">
            <a:avLst/>
          </a:prstGeom>
          <a:noFill/>
          <a:ln>
            <a:noFill/>
          </a:ln>
        </p:spPr>
        <p:style>
          <a:lnRef idx="0"/>
          <a:fillRef idx="0"/>
          <a:effectRef idx="0"/>
          <a:fontRef idx="minor"/>
        </p:style>
        <p:txBody>
          <a:bodyPr lIns="90000" rIns="90000" tIns="91440" bIns="91440">
            <a:noAutofit/>
          </a:bodyPr>
          <a:p>
            <a:pPr marL="457200" indent="-304200">
              <a:lnSpc>
                <a:spcPct val="100000"/>
              </a:lnSpc>
              <a:spcBef>
                <a:spcPts val="1001"/>
              </a:spcBef>
              <a:buClr>
                <a:srgbClr val="4a8cff"/>
              </a:buClr>
              <a:buFont typeface="Montserrat"/>
              <a:buChar char="●"/>
            </a:pPr>
            <a:r>
              <a:rPr b="0" lang="en-US" sz="1600" spc="-1" strike="noStrike">
                <a:solidFill>
                  <a:srgbClr val="000000"/>
                </a:solidFill>
                <a:latin typeface="Microsoft JhengHei UI"/>
                <a:ea typeface="Microsoft JhengHei UI"/>
              </a:rPr>
              <a:t>Abstract.</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Introduction.</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Literature Survey.</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Existing System</a:t>
            </a:r>
            <a:endParaRPr b="0" lang="en-IN" sz="1600" spc="-1" strike="noStrike">
              <a:latin typeface="Arial"/>
            </a:endParaRPr>
          </a:p>
          <a:p>
            <a:pPr lvl="1" marL="9144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Problems  in existing Systems.</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Research Objective of Presentation.</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Problem Definition.</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Research Work.</a:t>
            </a:r>
            <a:endParaRPr b="0" lang="en-IN" sz="1600" spc="-1" strike="noStrike">
              <a:latin typeface="Arial"/>
            </a:endParaRPr>
          </a:p>
          <a:p>
            <a:pPr lvl="1" marL="9144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Proposed System Architecture.</a:t>
            </a:r>
            <a:endParaRPr b="0" lang="en-IN" sz="1600" spc="-1" strike="noStrike">
              <a:latin typeface="Arial"/>
            </a:endParaRPr>
          </a:p>
          <a:p>
            <a:pPr lvl="1" marL="9144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Proposed Methods.</a:t>
            </a:r>
            <a:endParaRPr b="0" lang="en-IN" sz="1600" spc="-1" strike="noStrike">
              <a:latin typeface="Arial"/>
            </a:endParaRPr>
          </a:p>
          <a:p>
            <a:pPr lvl="1" marL="9144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Comparison of Proposed system to existing system.</a:t>
            </a:r>
            <a:endParaRPr b="0" lang="en-IN" sz="1600" spc="-1" strike="noStrike">
              <a:latin typeface="Arial"/>
            </a:endParaRPr>
          </a:p>
          <a:p>
            <a:pPr marL="457200" indent="-304200">
              <a:lnSpc>
                <a:spcPct val="100000"/>
              </a:lnSpc>
              <a:spcBef>
                <a:spcPts val="1001"/>
              </a:spcBef>
              <a:buClr>
                <a:srgbClr val="4a8cff"/>
              </a:buClr>
              <a:buFont typeface="Montserrat"/>
              <a:buChar char="●"/>
            </a:pPr>
            <a:r>
              <a:rPr b="0" lang="en-US" sz="1600" spc="-1" strike="noStrike">
                <a:solidFill>
                  <a:srgbClr val="000000"/>
                </a:solidFill>
                <a:latin typeface="Microsoft JhengHei UI"/>
                <a:ea typeface="Microsoft JhengHei UI"/>
              </a:rPr>
              <a:t>Performance Measure</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Results</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Conclusion</a:t>
            </a:r>
            <a:endParaRPr b="0" lang="en-IN" sz="1600" spc="-1" strike="noStrike">
              <a:latin typeface="Arial"/>
            </a:endParaRPr>
          </a:p>
          <a:p>
            <a:pPr marL="457200" indent="-304200">
              <a:lnSpc>
                <a:spcPct val="100000"/>
              </a:lnSpc>
              <a:buClr>
                <a:srgbClr val="4a8cff"/>
              </a:buClr>
              <a:buFont typeface="Montserrat"/>
              <a:buChar char="●"/>
            </a:pPr>
            <a:r>
              <a:rPr b="0" lang="en-US" sz="1600" spc="-1" strike="noStrike">
                <a:solidFill>
                  <a:srgbClr val="000000"/>
                </a:solidFill>
                <a:latin typeface="Microsoft JhengHei UI"/>
                <a:ea typeface="Microsoft JhengHei UI"/>
              </a:rPr>
              <a:t>Future Work</a:t>
            </a:r>
            <a:endParaRPr b="0" lang="en-IN" sz="1600" spc="-1" strike="noStrike">
              <a:latin typeface="Arial"/>
            </a:endParaRPr>
          </a:p>
        </p:txBody>
      </p:sp>
      <p:sp>
        <p:nvSpPr>
          <p:cNvPr id="162" name="Line 3"/>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Abstract</a:t>
            </a:r>
            <a:endParaRPr b="0" lang="en-IN" sz="2800" spc="-1" strike="noStrike">
              <a:latin typeface="Arial"/>
            </a:endParaRPr>
          </a:p>
        </p:txBody>
      </p:sp>
      <p:sp>
        <p:nvSpPr>
          <p:cNvPr id="164"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65" name="CustomShape 3"/>
          <p:cNvSpPr/>
          <p:nvPr/>
        </p:nvSpPr>
        <p:spPr>
          <a:xfrm>
            <a:off x="798120" y="1093680"/>
            <a:ext cx="7632000" cy="2558520"/>
          </a:xfrm>
          <a:prstGeom prst="rect">
            <a:avLst/>
          </a:prstGeom>
          <a:noFill/>
          <a:ln>
            <a:noFill/>
          </a:ln>
        </p:spPr>
        <p:style>
          <a:lnRef idx="0"/>
          <a:fillRef idx="0"/>
          <a:effectRef idx="0"/>
          <a:fontRef idx="minor"/>
        </p:style>
        <p:txBody>
          <a:bodyPr lIns="90000" rIns="90000" tIns="45000" bIns="45000">
            <a:spAutoFit/>
          </a:bodyPr>
          <a:p>
            <a:pPr algn="just">
              <a:lnSpc>
                <a:spcPct val="150000"/>
              </a:lnSpc>
              <a:spcBef>
                <a:spcPts val="1800"/>
              </a:spcBef>
              <a:spcAft>
                <a:spcPts val="1001"/>
              </a:spcAft>
            </a:pPr>
            <a:r>
              <a:rPr b="0" lang="en-US" sz="1800" spc="-1" strike="noStrike">
                <a:solidFill>
                  <a:srgbClr val="000000"/>
                </a:solidFill>
                <a:latin typeface="Calibri"/>
                <a:ea typeface="Calibri"/>
              </a:rPr>
              <a:t>Performance appraisal is a vital tool to measure the frameworks set by any organization to its employees. It is utilized to track individual contribution and performance against organizational goals and to identify individual strengths and opportunities for future improvements and assessed whether organizational goals are achieved or serves as basis for the company’s future planning and development.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Introduction</a:t>
            </a:r>
            <a:endParaRPr b="0" lang="en-IN" sz="2800" spc="-1" strike="noStrike">
              <a:latin typeface="Arial"/>
            </a:endParaRPr>
          </a:p>
        </p:txBody>
      </p:sp>
      <p:sp>
        <p:nvSpPr>
          <p:cNvPr id="167"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68" name="CustomShape 3"/>
          <p:cNvSpPr/>
          <p:nvPr/>
        </p:nvSpPr>
        <p:spPr>
          <a:xfrm>
            <a:off x="713160" y="1071000"/>
            <a:ext cx="4167000" cy="3375000"/>
          </a:xfrm>
          <a:prstGeom prst="rect">
            <a:avLst/>
          </a:prstGeom>
          <a:noFill/>
          <a:ln>
            <a:noFill/>
          </a:ln>
        </p:spPr>
        <p:style>
          <a:lnRef idx="0"/>
          <a:fillRef idx="0"/>
          <a:effectRef idx="0"/>
          <a:fontRef idx="minor"/>
        </p:style>
        <p:txBody>
          <a:bodyPr lIns="90000" rIns="90000" tIns="45000" bIns="45000">
            <a:spAutoFit/>
          </a:bodyPr>
          <a:p>
            <a:pPr marL="285840" indent="-285120">
              <a:lnSpc>
                <a:spcPct val="150000"/>
              </a:lnSpc>
              <a:buClr>
                <a:srgbClr val="000000"/>
              </a:buClr>
              <a:buFont typeface="Wingdings" charset="2"/>
              <a:buChar char=""/>
            </a:pPr>
            <a:r>
              <a:rPr b="0" lang="en-US" sz="1600" spc="-1" strike="noStrike">
                <a:solidFill>
                  <a:srgbClr val="1f1f1f"/>
                </a:solidFill>
                <a:latin typeface="Microsoft JhengHei"/>
                <a:ea typeface="Microsoft JhengHei"/>
              </a:rPr>
              <a:t>The success of any organization depends on the quality and characteristics of its  employees</a:t>
            </a:r>
            <a:endParaRPr b="0" lang="en-IN" sz="1600" spc="-1" strike="noStrike">
              <a:latin typeface="Arial"/>
            </a:endParaRPr>
          </a:p>
          <a:p>
            <a:pPr marL="285840" indent="-285120">
              <a:lnSpc>
                <a:spcPct val="150000"/>
              </a:lnSpc>
              <a:buClr>
                <a:srgbClr val="000000"/>
              </a:buClr>
              <a:buFont typeface="Wingdings" charset="2"/>
              <a:buChar char=""/>
            </a:pPr>
            <a:r>
              <a:rPr b="0" lang="en-US" sz="1600" spc="-1" strike="noStrike">
                <a:solidFill>
                  <a:srgbClr val="1f1f1f"/>
                </a:solidFill>
                <a:latin typeface="Microsoft JhengHei"/>
                <a:ea typeface="Microsoft JhengHei"/>
              </a:rPr>
              <a:t>The employees become a significant factor in any organization since they are the heart of the company. Organizations simply cannot achieve their goals and objectives without them.</a:t>
            </a:r>
            <a:endParaRPr b="0" lang="en-IN" sz="1600" spc="-1" strike="noStrike">
              <a:latin typeface="Arial"/>
            </a:endParaRPr>
          </a:p>
        </p:txBody>
      </p:sp>
      <p:pic>
        <p:nvPicPr>
          <p:cNvPr id="169" name="Picture 2" descr="SAP SuccessFactors Performance and Goals Management Online Class | LinkedIn  Learning, formerly Lynda.com"/>
          <p:cNvPicPr/>
          <p:nvPr/>
        </p:nvPicPr>
        <p:blipFill>
          <a:blip r:embed="rId1"/>
          <a:srcRect l="19006" t="0" r="13024" b="0"/>
          <a:stretch/>
        </p:blipFill>
        <p:spPr>
          <a:xfrm>
            <a:off x="5215320" y="1274400"/>
            <a:ext cx="3214440" cy="2660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Research Objective.</a:t>
            </a:r>
            <a:endParaRPr b="0" lang="en-IN" sz="2800" spc="-1" strike="noStrike">
              <a:latin typeface="Arial"/>
            </a:endParaRPr>
          </a:p>
        </p:txBody>
      </p:sp>
      <p:sp>
        <p:nvSpPr>
          <p:cNvPr id="171"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72" name="CustomShape 3"/>
          <p:cNvSpPr/>
          <p:nvPr/>
        </p:nvSpPr>
        <p:spPr>
          <a:xfrm>
            <a:off x="798120" y="1122480"/>
            <a:ext cx="7512480" cy="282852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diagnose the strengths and weaknesses of the individuals so as to identify the training and development needs of the future. </a:t>
            </a:r>
            <a:endParaRPr b="0" lang="en-IN" sz="1500" spc="-1" strike="noStrike">
              <a:latin typeface="Arial"/>
            </a:endParaRPr>
          </a:p>
          <a:p>
            <a:pPr marL="285840" indent="-28512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provide feedback to the employees regarding their past performance.</a:t>
            </a:r>
            <a:endParaRPr b="0" lang="en-IN" sz="1500" spc="-1" strike="noStrike">
              <a:latin typeface="Arial"/>
            </a:endParaRPr>
          </a:p>
          <a:p>
            <a:pPr marL="285840" indent="-28512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 </a:t>
            </a:r>
            <a:r>
              <a:rPr b="0" lang="en-US" sz="1500" spc="-1" strike="noStrike">
                <a:solidFill>
                  <a:srgbClr val="1f1f1f"/>
                </a:solidFill>
                <a:latin typeface="Microsoft JhengHei"/>
                <a:ea typeface="Microsoft JhengHei"/>
              </a:rPr>
              <a:t>Provide information to assist in the other personal decisions in the organization.</a:t>
            </a:r>
            <a:endParaRPr b="0" lang="en-IN" sz="1500" spc="-1" strike="noStrike">
              <a:latin typeface="Arial"/>
            </a:endParaRPr>
          </a:p>
          <a:p>
            <a:pPr marL="285840" indent="-28512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judge the effectiveness of the other human resource functions of the organization such as recruitment, selection, training and development. </a:t>
            </a:r>
            <a:endParaRPr b="0" lang="en-IN" sz="1500" spc="-1" strike="noStrike">
              <a:latin typeface="Arial"/>
            </a:endParaRPr>
          </a:p>
          <a:p>
            <a:pPr marL="285840" indent="-28512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reduce the grievances of the employees.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Problem Definition</a:t>
            </a:r>
            <a:endParaRPr b="0" lang="en-IN" sz="2800" spc="-1" strike="noStrike">
              <a:latin typeface="Arial"/>
            </a:endParaRPr>
          </a:p>
        </p:txBody>
      </p:sp>
      <p:sp>
        <p:nvSpPr>
          <p:cNvPr id="174"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75" name="CustomShape 3"/>
          <p:cNvSpPr/>
          <p:nvPr/>
        </p:nvSpPr>
        <p:spPr>
          <a:xfrm>
            <a:off x="920520" y="1535760"/>
            <a:ext cx="7014240" cy="173556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US" sz="1800" spc="-1" strike="noStrike">
                <a:solidFill>
                  <a:srgbClr val="000000"/>
                </a:solidFill>
                <a:latin typeface="Times New Roman"/>
                <a:ea typeface="Times New Roman"/>
              </a:rPr>
              <a:t>SAP SuccessFactors Performance Appraisal Management System can help you align your strategy and goals, improve employee performance through ongoing coaching and feedback, and recognize top talent.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Project Scope and Limitations</a:t>
            </a:r>
            <a:endParaRPr b="0" lang="en-IN" sz="2800" spc="-1" strike="noStrike">
              <a:latin typeface="Arial"/>
            </a:endParaRPr>
          </a:p>
        </p:txBody>
      </p:sp>
      <p:sp>
        <p:nvSpPr>
          <p:cNvPr id="177"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78" name="CustomShape 3"/>
          <p:cNvSpPr/>
          <p:nvPr/>
        </p:nvSpPr>
        <p:spPr>
          <a:xfrm>
            <a:off x="463320" y="894240"/>
            <a:ext cx="8231040" cy="392616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400" spc="-1" strike="noStrike">
                <a:solidFill>
                  <a:srgbClr val="1f1f1f"/>
                </a:solidFill>
                <a:latin typeface="Microsoft JhengHei"/>
                <a:ea typeface="Microsoft JhengHei"/>
              </a:rPr>
              <a:t>Scope:</a:t>
            </a:r>
            <a:endParaRPr b="0" lang="en-IN" sz="1400" spc="-1" strike="noStrike">
              <a:latin typeface="Arial"/>
            </a:endParaRPr>
          </a:p>
          <a:p>
            <a:pPr>
              <a:lnSpc>
                <a:spcPct val="150000"/>
              </a:lnSpc>
            </a:pPr>
            <a:r>
              <a:rPr b="0" lang="en-US" sz="1400" spc="-1" strike="noStrike">
                <a:solidFill>
                  <a:srgbClr val="1f1f1f"/>
                </a:solidFill>
                <a:latin typeface="Microsoft JhengHei"/>
                <a:ea typeface="Microsoft JhengHei"/>
              </a:rPr>
              <a:t>The overall scopes of objective of performance appraisal is to improve the efficiency of an enterprise by attempting to mobilize the best possible efforts from individuals employed in it. Such appraisals achieve four objectives including</a:t>
            </a:r>
            <a:endParaRPr b="0" lang="en-IN" sz="1400" spc="-1" strike="noStrike">
              <a:latin typeface="Arial"/>
            </a:endParaRPr>
          </a:p>
          <a:p>
            <a:pPr marL="285840" indent="-285120">
              <a:lnSpc>
                <a:spcPct val="150000"/>
              </a:lnSpc>
              <a:buClr>
                <a:srgbClr val="000000"/>
              </a:buClr>
              <a:buFont typeface="Wingdings" charset="2"/>
              <a:buChar char=""/>
            </a:pPr>
            <a:r>
              <a:rPr b="0" lang="en-US" sz="1400" spc="-1" strike="noStrike">
                <a:solidFill>
                  <a:srgbClr val="1f1f1f"/>
                </a:solidFill>
                <a:latin typeface="Microsoft JhengHei"/>
                <a:ea typeface="Microsoft JhengHei"/>
              </a:rPr>
              <a:t>Salary reviews </a:t>
            </a:r>
            <a:endParaRPr b="0" lang="en-IN" sz="1400" spc="-1" strike="noStrike">
              <a:latin typeface="Arial"/>
            </a:endParaRPr>
          </a:p>
          <a:p>
            <a:pPr marL="285840" indent="-285120">
              <a:lnSpc>
                <a:spcPct val="150000"/>
              </a:lnSpc>
              <a:buClr>
                <a:srgbClr val="000000"/>
              </a:buClr>
              <a:buFont typeface="Wingdings" charset="2"/>
              <a:buChar char=""/>
            </a:pPr>
            <a:r>
              <a:rPr b="0" lang="en-US" sz="1400" spc="-1" strike="noStrike">
                <a:solidFill>
                  <a:srgbClr val="1f1f1f"/>
                </a:solidFill>
                <a:latin typeface="Microsoft JhengHei"/>
                <a:ea typeface="Microsoft JhengHei"/>
              </a:rPr>
              <a:t>Development and training of individuals</a:t>
            </a:r>
            <a:endParaRPr b="0" lang="en-IN" sz="1400" spc="-1" strike="noStrike">
              <a:latin typeface="Arial"/>
            </a:endParaRPr>
          </a:p>
          <a:p>
            <a:pPr marL="285840" indent="-285120">
              <a:lnSpc>
                <a:spcPct val="150000"/>
              </a:lnSpc>
              <a:buClr>
                <a:srgbClr val="000000"/>
              </a:buClr>
              <a:buFont typeface="Wingdings" charset="2"/>
              <a:buChar char=""/>
            </a:pPr>
            <a:r>
              <a:rPr b="0" lang="en-US" sz="1400" spc="-1" strike="noStrike">
                <a:solidFill>
                  <a:srgbClr val="1f1f1f"/>
                </a:solidFill>
                <a:latin typeface="Microsoft JhengHei"/>
                <a:ea typeface="Microsoft JhengHei"/>
              </a:rPr>
              <a:t>Planning job rotation and assisting in promotions.</a:t>
            </a:r>
            <a:endParaRPr b="0" lang="en-IN" sz="1400" spc="-1" strike="noStrike">
              <a:latin typeface="Arial"/>
            </a:endParaRPr>
          </a:p>
          <a:p>
            <a:pPr>
              <a:lnSpc>
                <a:spcPct val="150000"/>
              </a:lnSpc>
            </a:pPr>
            <a:r>
              <a:rPr b="1" lang="en-US" sz="1400" spc="-1" strike="noStrike">
                <a:solidFill>
                  <a:srgbClr val="1f1f1f"/>
                </a:solidFill>
                <a:latin typeface="Microsoft JhengHei"/>
                <a:ea typeface="Microsoft JhengHei"/>
              </a:rPr>
              <a:t>Limitations:</a:t>
            </a:r>
            <a:endParaRPr b="0" lang="en-IN" sz="1400" spc="-1" strike="noStrike">
              <a:latin typeface="Arial"/>
            </a:endParaRPr>
          </a:p>
          <a:p>
            <a:pPr>
              <a:lnSpc>
                <a:spcPct val="150000"/>
              </a:lnSpc>
            </a:pPr>
            <a:r>
              <a:rPr b="0" lang="en-US" sz="1400" spc="-1" strike="noStrike">
                <a:solidFill>
                  <a:srgbClr val="1f1f1f"/>
                </a:solidFill>
                <a:latin typeface="Microsoft JhengHei"/>
                <a:ea typeface="Microsoft JhengHei"/>
              </a:rPr>
              <a:t>This is just a single module in the SuccessFactors field, so it does not have the access to other modules like Compensation Module that supports the annual salary review and bonus calculations based on achievement of business goals and/or individual goals without distributing data outside SuccessFactors.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77800" y="19440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Literature Review</a:t>
            </a:r>
            <a:endParaRPr b="0" lang="en-IN" sz="2800" spc="-1" strike="noStrike">
              <a:latin typeface="Arial"/>
            </a:endParaRPr>
          </a:p>
        </p:txBody>
      </p:sp>
      <p:sp>
        <p:nvSpPr>
          <p:cNvPr id="180"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1" name="CustomShape 3"/>
          <p:cNvSpPr/>
          <p:nvPr/>
        </p:nvSpPr>
        <p:spPr>
          <a:xfrm>
            <a:off x="4081320" y="336600"/>
            <a:ext cx="469800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u="sng">
                <a:solidFill>
                  <a:srgbClr val="ff0000"/>
                </a:solidFill>
                <a:uFillTx/>
                <a:latin typeface="Times New Roman"/>
                <a:ea typeface="Arial"/>
              </a:rPr>
              <a:t>Comparison table for the existing system</a:t>
            </a:r>
            <a:endParaRPr b="0" lang="en-IN" sz="2000" spc="-1" strike="noStrike">
              <a:latin typeface="Arial"/>
            </a:endParaRPr>
          </a:p>
        </p:txBody>
      </p:sp>
      <p:graphicFrame>
        <p:nvGraphicFramePr>
          <p:cNvPr id="182" name="Table 4"/>
          <p:cNvGraphicFramePr/>
          <p:nvPr/>
        </p:nvGraphicFramePr>
        <p:xfrm>
          <a:off x="578160" y="864720"/>
          <a:ext cx="8004240" cy="4111200"/>
        </p:xfrm>
        <a:graphic>
          <a:graphicData uri="http://schemas.openxmlformats.org/drawingml/2006/table">
            <a:tbl>
              <a:tblPr/>
              <a:tblGrid>
                <a:gridCol w="516240"/>
                <a:gridCol w="1004760"/>
                <a:gridCol w="975960"/>
                <a:gridCol w="1707480"/>
                <a:gridCol w="1761480"/>
                <a:gridCol w="2038680"/>
              </a:tblGrid>
              <a:tr h="639360">
                <a:tc>
                  <a:txBody>
                    <a:bodyPr>
                      <a:noAutofit/>
                    </a:bodyPr>
                    <a:p>
                      <a:pPr>
                        <a:lnSpc>
                          <a:spcPct val="100000"/>
                        </a:lnSpc>
                      </a:pPr>
                      <a:r>
                        <a:rPr b="0" lang="en-US" sz="1200" spc="-1" strike="noStrike">
                          <a:solidFill>
                            <a:srgbClr val="ffffff"/>
                          </a:solidFill>
                          <a:latin typeface="Times New Roman"/>
                          <a:ea typeface="Arial"/>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Authors and Journal Name</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Problem Statement</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Name of the Proposed solution/Method</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Solution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Remarks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r>
              <a:tr h="1157400">
                <a:tc>
                  <a:txBody>
                    <a:bodyPr>
                      <a:noAutofit/>
                    </a:bodyPr>
                    <a:p>
                      <a:pPr>
                        <a:lnSpc>
                          <a:spcPct val="100000"/>
                        </a:lnSpc>
                      </a:pPr>
                      <a:r>
                        <a:rPr b="0" lang="en-US" sz="1400" spc="-1" strike="noStrike">
                          <a:solidFill>
                            <a:srgbClr val="000000"/>
                          </a:solidFill>
                          <a:latin typeface="Arial"/>
                          <a:ea typeface="Arial"/>
                        </a:rPr>
                        <a:t>1</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SAP Success factors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PMGM</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Performance Appraisal Process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rPr>
                        <a:t>track individual contribution and performance over organizational goals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rPr>
                        <a:t>identify individual strengths and opportunities for future improvements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r>
              <a:tr h="1157400">
                <a:tc>
                  <a:txBody>
                    <a:bodyPr>
                      <a:noAutofit/>
                    </a:bodyPr>
                    <a:p>
                      <a:pPr>
                        <a:lnSpc>
                          <a:spcPct val="100000"/>
                        </a:lnSpc>
                      </a:pPr>
                      <a:r>
                        <a:rPr b="0" lang="en-US" sz="1400" spc="-1" strike="noStrike">
                          <a:solidFill>
                            <a:srgbClr val="000000"/>
                          </a:solidFill>
                          <a:latin typeface="Arial"/>
                          <a:ea typeface="Arial"/>
                        </a:rPr>
                        <a:t>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IN" sz="1400" spc="-1" strike="noStrike">
                          <a:solidFill>
                            <a:srgbClr val="000000"/>
                          </a:solidFill>
                          <a:latin typeface="Arial"/>
                        </a:rPr>
                        <a:t>Sebastian Rothmann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ea typeface="Arial"/>
                        </a:rPr>
                        <a:t>PMGM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ea typeface="Arial"/>
                        </a:rPr>
                        <a:t>Performance Appraisal on Perceived Supervisor Support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rPr>
                        <a:t>focuses on identifying, appreciating future development of employee strengths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rPr>
                        <a:t>motivate employees toward higher levels of performance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r>
              <a:tr h="1157400">
                <a:tc>
                  <a:txBody>
                    <a:bodyPr>
                      <a:noAutofit/>
                    </a:bodyPr>
                    <a:p>
                      <a:pPr>
                        <a:lnSpc>
                          <a:spcPct val="100000"/>
                        </a:lnSpc>
                      </a:pPr>
                      <a:r>
                        <a:rPr b="0" lang="en-US" sz="1400" spc="-1" strike="noStrike">
                          <a:solidFill>
                            <a:srgbClr val="000000"/>
                          </a:solidFill>
                          <a:latin typeface="Arial"/>
                          <a:ea typeface="Arial"/>
                        </a:rPr>
                        <a:t>3</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IN" sz="1400" spc="-1" strike="noStrike">
                          <a:solidFill>
                            <a:srgbClr val="000000"/>
                          </a:solidFill>
                          <a:latin typeface="Arial"/>
                        </a:rPr>
                        <a:t>Mukesh Kumar,Dr. N Shirley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Employee’s PMGM</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IN" sz="1400" spc="-1" strike="noStrike">
                          <a:solidFill>
                            <a:srgbClr val="000000"/>
                          </a:solidFill>
                          <a:latin typeface="Arial"/>
                        </a:rPr>
                        <a:t>Employee’s Performance Appraisal System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rPr>
                        <a:t>360 degrees appraisal method whereby superiors and the appraise their subordinates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IN" sz="1400" spc="-1" strike="noStrike">
                          <a:solidFill>
                            <a:srgbClr val="000000"/>
                          </a:solidFill>
                          <a:latin typeface="Arial"/>
                        </a:rPr>
                        <a:t>effective performance appraisal strategy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13160" y="290880"/>
            <a:ext cx="77169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1" strike="noStrike">
                <a:solidFill>
                  <a:srgbClr val="003ba3"/>
                </a:solidFill>
                <a:latin typeface="Montserrat"/>
                <a:ea typeface="Montserrat"/>
              </a:rPr>
              <a:t>Implementation of Existing System</a:t>
            </a:r>
            <a:endParaRPr b="0" lang="en-IN" sz="2800" spc="-1" strike="noStrike">
              <a:latin typeface="Arial"/>
            </a:endParaRPr>
          </a:p>
        </p:txBody>
      </p:sp>
      <p:sp>
        <p:nvSpPr>
          <p:cNvPr id="184"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5" name="CustomShape 3"/>
          <p:cNvSpPr/>
          <p:nvPr/>
        </p:nvSpPr>
        <p:spPr>
          <a:xfrm>
            <a:off x="713160" y="961560"/>
            <a:ext cx="7716600" cy="379296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50000"/>
              </a:lnSpc>
              <a:buClr>
                <a:srgbClr val="000000"/>
              </a:buClr>
              <a:buFont typeface="Wingdings" charset="2"/>
              <a:buChar char=""/>
            </a:pPr>
            <a:r>
              <a:rPr b="0" lang="en-US" sz="1800" spc="-1" strike="noStrike">
                <a:solidFill>
                  <a:srgbClr val="000000"/>
                </a:solidFill>
                <a:latin typeface="Times New Roman"/>
                <a:ea typeface="Times New Roman"/>
              </a:rPr>
              <a:t>Free Form Method: The traditional form of appraisal, also known as “Free Form method” involves a description of the performance of an employee by his superior.</a:t>
            </a:r>
            <a:endParaRPr b="0" lang="en-IN" sz="1800" spc="-1" strike="noStrike">
              <a:latin typeface="Arial"/>
            </a:endParaRPr>
          </a:p>
          <a:p>
            <a:pPr marL="285840" indent="-285120" algn="just">
              <a:lnSpc>
                <a:spcPct val="150000"/>
              </a:lnSpc>
              <a:buClr>
                <a:srgbClr val="000000"/>
              </a:buClr>
              <a:buFont typeface="Wingdings" charset="2"/>
              <a:buChar char=""/>
            </a:pPr>
            <a:r>
              <a:rPr b="0" lang="en-IN" sz="1800" spc="-1" strike="noStrike">
                <a:solidFill>
                  <a:srgbClr val="000000"/>
                </a:solidFill>
                <a:latin typeface="Times New Roman"/>
                <a:ea typeface="Times New Roman"/>
              </a:rPr>
              <a:t>HCL Solutions: </a:t>
            </a:r>
            <a:r>
              <a:rPr b="0" lang="en-US" sz="1800" spc="-1" strike="noStrike">
                <a:solidFill>
                  <a:srgbClr val="000000"/>
                </a:solidFill>
                <a:latin typeface="Times New Roman"/>
                <a:ea typeface="Times New Roman"/>
              </a:rPr>
              <a:t>The performance management module in Oracle HCM is commonly referred to as "Oracle Performance Management" or "Oracle Talent Management."</a:t>
            </a:r>
            <a:endParaRPr b="0" lang="en-IN" sz="1800" spc="-1" strike="noStrike">
              <a:latin typeface="Arial"/>
            </a:endParaRPr>
          </a:p>
          <a:p>
            <a:pPr marL="285840" indent="-285120" algn="just">
              <a:lnSpc>
                <a:spcPct val="150000"/>
              </a:lnSpc>
              <a:buClr>
                <a:srgbClr val="000000"/>
              </a:buClr>
              <a:buFont typeface="Wingdings" charset="2"/>
              <a:buChar char=""/>
            </a:pPr>
            <a:r>
              <a:rPr b="0" lang="en-IN" sz="1800" spc="-1" strike="noStrike">
                <a:solidFill>
                  <a:srgbClr val="000000"/>
                </a:solidFill>
                <a:latin typeface="Times New Roman"/>
                <a:ea typeface="Times New Roman"/>
              </a:rPr>
              <a:t>HRM Solutions: </a:t>
            </a:r>
            <a:r>
              <a:rPr b="0" lang="en-US" sz="1800" spc="-1" strike="noStrike">
                <a:solidFill>
                  <a:srgbClr val="000000"/>
                </a:solidFill>
                <a:latin typeface="Times New Roman"/>
                <a:ea typeface="Times New Roman"/>
              </a:rPr>
              <a:t>The performance management module in Oracle only for HR Management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17474</TotalTime>
  <Application>LibreOffice/6.4.5.2$Windows_X86_64 LibreOffice_project/a726b36747cf2001e06b58ad5db1aa3a9a1872d6</Application>
  <Words>721</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sreekar</dc:creator>
  <dc:description/>
  <dc:language>en-IN</dc:language>
  <cp:lastModifiedBy/>
  <dcterms:modified xsi:type="dcterms:W3CDTF">2023-11-14T23:26:18Z</dcterms:modified>
  <cp:revision>38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