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60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DF2B4F-B6CE-43C4-A9FA-F42A838D4343}">
          <p14:sldIdLst>
            <p14:sldId id="269"/>
            <p14:sldId id="256"/>
            <p14:sldId id="260"/>
          </p14:sldIdLst>
        </p14:section>
        <p14:section name="Data Understanding" id="{09DAC0B1-F0B2-466C-9338-A62053C9FF19}">
          <p14:sldIdLst>
            <p14:sldId id="257"/>
            <p14:sldId id="259"/>
          </p14:sldIdLst>
        </p14:section>
        <p14:section name="Data Cleansing" id="{B967ED64-865D-4EC5-9B7B-F07C4C968A27}">
          <p14:sldIdLst>
            <p14:sldId id="261"/>
            <p14:sldId id="262"/>
          </p14:sldIdLst>
        </p14:section>
        <p14:section name="Modelling" id="{4341EB18-09FC-4F6D-B5AD-DBA3BDF7DC84}">
          <p14:sldIdLst>
            <p14:sldId id="263"/>
            <p14:sldId id="264"/>
          </p14:sldIdLst>
        </p14:section>
        <p14:section name="Deep Clenasing" id="{848E54A7-0960-4F6C-B06C-8E65E3D024DD}">
          <p14:sldIdLst>
            <p14:sldId id="265"/>
            <p14:sldId id="266"/>
          </p14:sldIdLst>
        </p14:section>
        <p14:section name="Final Modelling" id="{D21C2356-982B-47C8-AC00-D4CD1A8DFC49}">
          <p14:sldIdLst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C46"/>
    <a:srgbClr val="0A0058"/>
    <a:srgbClr val="000A1E"/>
    <a:srgbClr val="182336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7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46A9D-DABE-638C-00A4-9A67C9919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65077-46AC-C81E-17DC-32CB01DCA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2F770-4D1D-3D37-EE24-381BA838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06/02/2023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9047F-EFA4-55FE-23E7-58822C5F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8DB5C-1157-9933-B786-0961AA60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522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4A849-DB49-FD9F-82CC-D1BDD07E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50A46-19D2-C847-C563-47CD7A2A6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20AEC-6D94-F6B0-2E76-118B560F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06/02/2023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3B885-1CA9-45DB-219D-8717CA2A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27931-6731-A485-028B-E617952C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194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4F763F-D565-0E41-343B-151182E31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45FA5-AAA3-8BDC-AD1A-F368F67F7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F419B-9235-82DA-BDD3-731AFC03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06/02/2023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A1C3E-9945-28E5-3608-519C267F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B8475-71CF-668E-F621-76E1618B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242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A691-DCB4-2C46-2080-4A13CC47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C9887-C492-BEA7-53AA-880E62C5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AF20B-A605-4BC9-C6AD-77D6A2C5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06/02/2023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ECF5E-A981-E7AB-6EB1-2462A998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EE741-55CC-D96A-8B35-9C4CE97DC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566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BF40-446F-D2CF-F4C1-11FEF76E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3A5CA-14DD-C01B-CC26-655D06C56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BAECA-5A8E-2E4B-08BC-A7F6EA3E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06/02/2023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247C2-0788-2EF3-21AE-35116511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8F740-4021-B1A8-B78A-7FFB1A9D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904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1DCA-2CD3-5B4C-F55F-116A8393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1B81-3803-F2CE-1FEB-84C6A0309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43CD2-9064-E82E-E16C-76F0A5D35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89D8C-F1BD-3564-706A-4D436154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06/02/2023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0FD38-510A-0595-5D8A-B1273039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5603E-FE2C-2D33-7467-A75D2073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735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C7B7-4D7C-1127-E578-0395626F7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CFD67-5677-D6AB-A15D-9B0128E56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30D24-6282-E44B-FA75-94CA54EB9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85C73-F5A4-4B31-004B-7F2DE87B0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D77096-2B5C-5567-4594-70AFB4F8C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7B9C7-E9DC-FF7E-234F-8F156F70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06/02/2023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C9C7F-D74A-E202-04E7-973A44090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82E5D-A4BD-B759-F69D-66788446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837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6084-BF29-3BC3-1117-5F8FA464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07858-122B-C7ED-EFDF-694F4E01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06/02/2023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3F7E1-2C3C-AD47-0025-A48C9048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D309B-000C-2F34-5D73-379669EC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240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A27C9-D424-2A1E-7A00-7CBBF19E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06/02/2023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BF5E2-0710-B7B0-1992-9510D2FF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F427D-3404-21C3-06D3-9D7AA162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566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0E3F5-F808-678D-8D31-133EEEBB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8030F-C247-B857-91F0-79E557615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DCFE5-519D-029A-F2B2-8FEAEB370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FEE6A-5E0C-735F-E420-BB739EC6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06/02/2023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B52BF-2F9D-9CA7-056D-B695CE006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B88FE-DCBC-827E-8726-E4852A63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906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F860-2134-9082-7952-5B9AC914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163615-BEA4-E9B6-0B85-630EC6516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9A82F-821B-1686-E38A-F438FAEB4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1CB0C-DF0D-59E3-6140-5A9B61A99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06/02/2023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70C30-838B-4E68-04BD-77A1D1DA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37AB1-E0B7-412E-C653-69DAD0F0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140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2060"/>
            </a:gs>
            <a:gs pos="7000">
              <a:srgbClr val="002060">
                <a:lumMod val="98000"/>
              </a:srgbClr>
            </a:gs>
            <a:gs pos="56000">
              <a:schemeClr val="bg2">
                <a:lumMod val="1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255DA-A40E-2AC0-34C7-425F84B28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D16B2-C526-726B-9378-245E3D4BC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6DF8B-FBD9-9FA2-961F-FEE282BD5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E4621-6D99-4A70-A1C3-4F826DE61E8F}" type="datetimeFigureOut">
              <a:rPr lang="id-ID" smtClean="0"/>
              <a:t>06/02/2023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76A77-414B-6920-0D69-AC7D1BC73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BCB2C-24F5-05F3-9FAC-137773F67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150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slide" Target="slide8.xml"/><Relationship Id="rId1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slide" Target="slide4.xml"/><Relationship Id="rId12" Type="http://schemas.openxmlformats.org/officeDocument/2006/relationships/image" Target="../media/image8.png"/><Relationship Id="rId17" Type="http://schemas.openxmlformats.org/officeDocument/2006/relationships/image" Target="../media/image90.png"/><Relationship Id="rId2" Type="http://schemas.openxmlformats.org/officeDocument/2006/relationships/image" Target="../media/image2.png"/><Relationship Id="rId16" Type="http://schemas.openxmlformats.org/officeDocument/2006/relationships/slide" Target="slide10.xml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70.png"/><Relationship Id="rId5" Type="http://schemas.openxmlformats.org/officeDocument/2006/relationships/image" Target="../media/image5.svg"/><Relationship Id="rId15" Type="http://schemas.openxmlformats.org/officeDocument/2006/relationships/image" Target="../media/image9.png"/><Relationship Id="rId10" Type="http://schemas.openxmlformats.org/officeDocument/2006/relationships/slide" Target="slide6.xml"/><Relationship Id="rId19" Type="http://schemas.openxmlformats.org/officeDocument/2006/relationships/slide" Target="slide12.xml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0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4A645A-9126-60CC-A535-14A19AFCF425}"/>
              </a:ext>
            </a:extLst>
          </p:cNvPr>
          <p:cNvSpPr txBox="1"/>
          <p:nvPr/>
        </p:nvSpPr>
        <p:spPr>
          <a:xfrm>
            <a:off x="7662299" y="134753"/>
            <a:ext cx="270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YODI RAMADHANI ALFARIZ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92985-9CD8-516C-C137-BE5E35D75F20}"/>
              </a:ext>
            </a:extLst>
          </p:cNvPr>
          <p:cNvSpPr txBox="1"/>
          <p:nvPr/>
        </p:nvSpPr>
        <p:spPr>
          <a:xfrm>
            <a:off x="10372143" y="125128"/>
            <a:ext cx="1819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yodialfa.github.io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54A39-5EF2-9EF6-3796-59809984DA38}"/>
              </a:ext>
            </a:extLst>
          </p:cNvPr>
          <p:cNvSpPr txBox="1"/>
          <p:nvPr/>
        </p:nvSpPr>
        <p:spPr>
          <a:xfrm>
            <a:off x="855043" y="3013501"/>
            <a:ext cx="4424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BPJS KESEHATAN</a:t>
            </a:r>
            <a:endParaRPr lang="id-ID" sz="48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3CEA50-DFA5-9068-F1F5-7745C045D56D}"/>
              </a:ext>
            </a:extLst>
          </p:cNvPr>
          <p:cNvSpPr txBox="1"/>
          <p:nvPr/>
        </p:nvSpPr>
        <p:spPr>
          <a:xfrm>
            <a:off x="855042" y="3695290"/>
            <a:ext cx="4043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Cost Prediction</a:t>
            </a:r>
            <a:endParaRPr lang="id-ID" sz="4800" b="1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B781C9-983A-4077-7538-5B978E479D72}"/>
              </a:ext>
            </a:extLst>
          </p:cNvPr>
          <p:cNvGrpSpPr/>
          <p:nvPr/>
        </p:nvGrpSpPr>
        <p:grpSpPr>
          <a:xfrm>
            <a:off x="664604" y="2675028"/>
            <a:ext cx="4424546" cy="2338939"/>
            <a:chOff x="1326679" y="2656573"/>
            <a:chExt cx="4424546" cy="23389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4AF2BE1-A6BF-860F-B265-27C437D50CD7}"/>
                </a:ext>
              </a:extLst>
            </p:cNvPr>
            <p:cNvSpPr/>
            <p:nvPr/>
          </p:nvSpPr>
          <p:spPr>
            <a:xfrm>
              <a:off x="1326680" y="2991852"/>
              <a:ext cx="4424545" cy="1589773"/>
            </a:xfrm>
            <a:prstGeom prst="rect">
              <a:avLst/>
            </a:prstGeom>
            <a:solidFill>
              <a:srgbClr val="0A0058"/>
            </a:solidFill>
            <a:ln>
              <a:solidFill>
                <a:srgbClr val="0A00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AF5EA22-A3B4-0631-6DC1-223B9B9F7D6F}"/>
                </a:ext>
              </a:extLst>
            </p:cNvPr>
            <p:cNvCxnSpPr/>
            <p:nvPr/>
          </p:nvCxnSpPr>
          <p:spPr>
            <a:xfrm>
              <a:off x="1326679" y="2656573"/>
              <a:ext cx="0" cy="2338939"/>
            </a:xfrm>
            <a:prstGeom prst="line">
              <a:avLst/>
            </a:prstGeom>
            <a:ln w="666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DA15FF6D-BCFE-2708-B668-6FD6B58D0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282" y="3295455"/>
            <a:ext cx="5792675" cy="109808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BBE9F55-6116-F579-5E12-61D85894DAD8}"/>
              </a:ext>
            </a:extLst>
          </p:cNvPr>
          <p:cNvGrpSpPr/>
          <p:nvPr/>
        </p:nvGrpSpPr>
        <p:grpSpPr>
          <a:xfrm>
            <a:off x="5544281" y="2670195"/>
            <a:ext cx="5983113" cy="2338939"/>
            <a:chOff x="1326679" y="2656573"/>
            <a:chExt cx="4424546" cy="23389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F7B2169-FC13-A469-5561-174E8B8B1230}"/>
                </a:ext>
              </a:extLst>
            </p:cNvPr>
            <p:cNvSpPr/>
            <p:nvPr/>
          </p:nvSpPr>
          <p:spPr>
            <a:xfrm>
              <a:off x="1326680" y="2991852"/>
              <a:ext cx="4424545" cy="1589773"/>
            </a:xfrm>
            <a:prstGeom prst="rect">
              <a:avLst/>
            </a:prstGeom>
            <a:solidFill>
              <a:srgbClr val="0A0058"/>
            </a:solidFill>
            <a:ln>
              <a:solidFill>
                <a:srgbClr val="0A00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A15E2AD-352D-7359-2F1A-BD77AB47D743}"/>
                </a:ext>
              </a:extLst>
            </p:cNvPr>
            <p:cNvCxnSpPr/>
            <p:nvPr/>
          </p:nvCxnSpPr>
          <p:spPr>
            <a:xfrm>
              <a:off x="1326679" y="2656573"/>
              <a:ext cx="0" cy="2338939"/>
            </a:xfrm>
            <a:prstGeom prst="line">
              <a:avLst/>
            </a:prstGeom>
            <a:ln w="666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7174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7569">
        <p14:reveal/>
      </p:transition>
    </mc:Choice>
    <mc:Fallback>
      <p:transition spd="slow" advTm="75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0047 L 0.39258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2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0.00046 L 0.51146 0.000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7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DC2919A-3211-0E27-AA9E-E810B3E9770F}"/>
              </a:ext>
            </a:extLst>
          </p:cNvPr>
          <p:cNvSpPr/>
          <p:nvPr/>
        </p:nvSpPr>
        <p:spPr>
          <a:xfrm>
            <a:off x="2976880" y="487681"/>
            <a:ext cx="6126480" cy="5496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3698708" y="915877"/>
            <a:ext cx="5102592" cy="4846003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4421205" y="3152058"/>
            <a:ext cx="3503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DEEP</a:t>
            </a: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CLEANSING</a:t>
            </a:r>
            <a:endParaRPr lang="id-ID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97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34F9921-3495-3208-C4EC-D5EABB82BC73}"/>
              </a:ext>
            </a:extLst>
          </p:cNvPr>
          <p:cNvSpPr/>
          <p:nvPr/>
        </p:nvSpPr>
        <p:spPr>
          <a:xfrm>
            <a:off x="-1816100" y="-3870036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006BA6-B52A-19A3-9BAE-79621C88A8E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>
            <a:gsLst>
              <a:gs pos="100000">
                <a:srgbClr val="002060"/>
              </a:gs>
              <a:gs pos="7000">
                <a:srgbClr val="002060">
                  <a:lumMod val="98000"/>
                </a:srgb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7" y="411504"/>
            <a:ext cx="2479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DEEP CLEANSING</a:t>
            </a:r>
          </a:p>
        </p:txBody>
      </p:sp>
    </p:spTree>
    <p:extLst>
      <p:ext uri="{BB962C8B-B14F-4D97-AF65-F5344CB8AC3E}">
        <p14:creationId xmlns:p14="http://schemas.microsoft.com/office/powerpoint/2010/main" val="190400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57188AB-36B6-EAE3-4035-61820BE83DE6}"/>
              </a:ext>
            </a:extLst>
          </p:cNvPr>
          <p:cNvSpPr/>
          <p:nvPr/>
        </p:nvSpPr>
        <p:spPr>
          <a:xfrm>
            <a:off x="2976880" y="487681"/>
            <a:ext cx="6126480" cy="5496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3698708" y="915877"/>
            <a:ext cx="5102592" cy="4846003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4421205" y="3152058"/>
            <a:ext cx="3503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MODELLING AND </a:t>
            </a: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76380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CF604E3-BBB6-E890-4992-75D6AC64B5BA}"/>
              </a:ext>
            </a:extLst>
          </p:cNvPr>
          <p:cNvSpPr/>
          <p:nvPr/>
        </p:nvSpPr>
        <p:spPr>
          <a:xfrm>
            <a:off x="-1816100" y="-3870036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006BA6-B52A-19A3-9BAE-79621C88A8E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>
            <a:gsLst>
              <a:gs pos="100000">
                <a:srgbClr val="002060"/>
              </a:gs>
              <a:gs pos="7000">
                <a:srgbClr val="002060">
                  <a:lumMod val="98000"/>
                </a:srgb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6" y="411504"/>
            <a:ext cx="2786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MODELLING 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3544700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11CE84-3AB7-F4FF-ABC2-BF9D918B55D8}"/>
              </a:ext>
            </a:extLst>
          </p:cNvPr>
          <p:cNvSpPr/>
          <p:nvPr/>
        </p:nvSpPr>
        <p:spPr>
          <a:xfrm>
            <a:off x="5215288" y="411530"/>
            <a:ext cx="1761423" cy="530024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2060"/>
              </a:gs>
              <a:gs pos="7000">
                <a:srgbClr val="002060">
                  <a:lumMod val="98000"/>
                </a:srgb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  <a:hlinkClick r:id="rId2" action="ppaction://hlinksldjump"/>
              </a:rPr>
              <a:t>MENU</a:t>
            </a:r>
            <a:endParaRPr lang="id-ID" sz="2800" dirty="0">
              <a:latin typeface="Arial Rounded MT Bold" panose="020F070403050403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E2CB97E-69D8-F446-C646-690B4F8D1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3677" y="1138555"/>
            <a:ext cx="4438650" cy="44386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52C0168-BCCB-FE18-ACFA-A9930CF302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5403" y="2500530"/>
            <a:ext cx="3076675" cy="30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85545"/>
      </p:ext>
    </p:extLst>
  </p:cSld>
  <p:clrMapOvr>
    <a:masterClrMapping/>
  </p:clrMapOvr>
  <p:transition spd="slow" advTm="3311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7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7" dur="2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8" dur="2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7AD9F01-42BC-F5EA-158C-25355338F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0422" y="1138555"/>
            <a:ext cx="4438650" cy="443865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24562CB-42F2-2254-FFF8-8127471BC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5403" y="2500530"/>
            <a:ext cx="3076675" cy="307667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11CE84-3AB7-F4FF-ABC2-BF9D918B55D8}"/>
              </a:ext>
            </a:extLst>
          </p:cNvPr>
          <p:cNvSpPr/>
          <p:nvPr/>
        </p:nvSpPr>
        <p:spPr>
          <a:xfrm>
            <a:off x="5215287" y="343519"/>
            <a:ext cx="1761423" cy="530024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2060"/>
              </a:gs>
              <a:gs pos="7000">
                <a:srgbClr val="002060">
                  <a:lumMod val="98000"/>
                </a:srgb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</a:rPr>
              <a:t>MENU</a:t>
            </a:r>
            <a:endParaRPr lang="id-ID" sz="2800" dirty="0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" name="Section Zoom 2">
                <a:extLst>
                  <a:ext uri="{FF2B5EF4-FFF2-40B4-BE49-F238E27FC236}">
                    <a16:creationId xmlns:a16="http://schemas.microsoft.com/office/drawing/2014/main" id="{D4B7F907-8E1B-2AB5-36D0-22D253E99AD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94761643"/>
                  </p:ext>
                </p:extLst>
              </p:nvPr>
            </p:nvGraphicFramePr>
            <p:xfrm>
              <a:off x="-1" y="0"/>
              <a:ext cx="5069976" cy="2900321"/>
            </p:xfrm>
            <a:graphic>
              <a:graphicData uri="http://schemas.microsoft.com/office/powerpoint/2016/sectionzoom">
                <psez:sectionZm>
                  <psez:sectionZmObj sectionId="{09DAC0B1-F0B2-466C-9338-A62053C9FF19}">
                    <psez:zmPr id="{853AA056-EE25-4531-840B-68289D598D79}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69976" cy="2900321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" name="Section Zoom 2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D4B7F907-8E1B-2AB5-36D0-22D253E99A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" y="0"/>
                <a:ext cx="5069976" cy="29003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Section Zoom 4">
                <a:extLst>
                  <a:ext uri="{FF2B5EF4-FFF2-40B4-BE49-F238E27FC236}">
                    <a16:creationId xmlns:a16="http://schemas.microsoft.com/office/drawing/2014/main" id="{AF34B571-5DCC-3860-343C-04CC948C69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34589362"/>
                  </p:ext>
                </p:extLst>
              </p:nvPr>
            </p:nvGraphicFramePr>
            <p:xfrm>
              <a:off x="0" y="2900321"/>
              <a:ext cx="4951132" cy="2785012"/>
            </p:xfrm>
            <a:graphic>
              <a:graphicData uri="http://schemas.microsoft.com/office/powerpoint/2016/sectionzoom">
                <psez:sectionZm>
                  <psez:sectionZmObj sectionId="{B967ED64-865D-4EC5-9B7B-F07C4C968A27}">
                    <psez:zmPr id="{33D827CE-6F41-4529-AE93-D5E61BDCD4CD}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951132" cy="2785012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Section Zoom 4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AF34B571-5DCC-3860-343C-04CC948C69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0" y="2900321"/>
                <a:ext cx="4951132" cy="2785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" name="Section Zoom 8">
                <a:extLst>
                  <a:ext uri="{FF2B5EF4-FFF2-40B4-BE49-F238E27FC236}">
                    <a16:creationId xmlns:a16="http://schemas.microsoft.com/office/drawing/2014/main" id="{7644F16F-DA63-9925-4915-C4C6C3ADB8A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00069147"/>
                  </p:ext>
                </p:extLst>
              </p:nvPr>
            </p:nvGraphicFramePr>
            <p:xfrm>
              <a:off x="3466728" y="4356302"/>
              <a:ext cx="5069976" cy="2851861"/>
            </p:xfrm>
            <a:graphic>
              <a:graphicData uri="http://schemas.microsoft.com/office/powerpoint/2016/sectionzoom">
                <psez:sectionZm>
                  <psez:sectionZmObj sectionId="{4341EB18-09FC-4F6D-B5AD-DBA3BDF7DC84}">
                    <psez:zmPr id="{C9CDEAD7-B319-452F-A1CE-5F3BC12AFCB7}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69976" cy="2851861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" name="Section Zoom 8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7644F16F-DA63-9925-4915-C4C6C3ADB8A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66728" y="4356302"/>
                <a:ext cx="5069976" cy="2851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3" name="Section Zoom 12">
                <a:extLst>
                  <a:ext uri="{FF2B5EF4-FFF2-40B4-BE49-F238E27FC236}">
                    <a16:creationId xmlns:a16="http://schemas.microsoft.com/office/drawing/2014/main" id="{E79FD9B5-C29E-1BE2-00BD-E2197D41B74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39391925"/>
                  </p:ext>
                </p:extLst>
              </p:nvPr>
            </p:nvGraphicFramePr>
            <p:xfrm>
              <a:off x="7001296" y="2996404"/>
              <a:ext cx="4951132" cy="2785012"/>
            </p:xfrm>
            <a:graphic>
              <a:graphicData uri="http://schemas.microsoft.com/office/powerpoint/2016/sectionzoom">
                <psez:sectionZm>
                  <psez:sectionZmObj sectionId="{848E54A7-0960-4F6C-B06C-8E65E3D024DD}">
                    <psez:zmPr id="{51876C6A-86C6-435A-903F-403A29967E21}" transitionDur="1000" showBg="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951132" cy="2785012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3" name="Section Zoom 12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E79FD9B5-C29E-1BE2-00BD-E2197D41B7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01296" y="2996404"/>
                <a:ext cx="4951132" cy="2785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5" name="Section Zoom 14">
                <a:extLst>
                  <a:ext uri="{FF2B5EF4-FFF2-40B4-BE49-F238E27FC236}">
                    <a16:creationId xmlns:a16="http://schemas.microsoft.com/office/drawing/2014/main" id="{394F9779-10F1-DA3C-FC0A-C150C9BAA99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47670764"/>
                  </p:ext>
                </p:extLst>
              </p:nvPr>
            </p:nvGraphicFramePr>
            <p:xfrm>
              <a:off x="6885331" y="24229"/>
              <a:ext cx="5069974" cy="2851861"/>
            </p:xfrm>
            <a:graphic>
              <a:graphicData uri="http://schemas.microsoft.com/office/powerpoint/2016/sectionzoom">
                <psez:sectionZm>
                  <psez:sectionZmObj sectionId="{D21C2356-982B-47C8-AC00-D4CD1A8DFC49}">
                    <psez:zmPr id="{054F9603-E709-4EB4-8224-62C1C141EA95}" transitionDur="1000" showBg="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69974" cy="2851861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5" name="Section Zoom 14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394F9779-10F1-DA3C-FC0A-C150C9BAA9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885331" y="24229"/>
                <a:ext cx="5069974" cy="28518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8354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22"/>
    </mc:Choice>
    <mc:Fallback>
      <p:transition spd="slow" advTm="3622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9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9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9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4" fill="hold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4" fill="hold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2" presetClass="entr" presetSubtype="4" fill="hold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9" presetID="2" presetClass="entr" presetSubtype="4" fill="hold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0833E-6 -3.33333E-6 L -0.00117 -0.07986 " pathEditMode="relative" rAng="0" ptsTypes="AA">
                                          <p:cBhvr>
                                            <p:cTn id="34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" y="-400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42" presetClass="pat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6 1.11111E-6 L 0.00078 -0.1 " pathEditMode="relative" rAng="0" ptsTypes="AA">
                                          <p:cBhvr>
                                            <p:cTn id="36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" y="-500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0833E-6 -3.33333E-6 L -0.00117 -0.07986 " pathEditMode="relative" rAng="0" ptsTypes="AA">
                                          <p:cBhvr>
                                            <p:cTn id="34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" y="-400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42" presetClass="pat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6 1.11111E-6 L 0.00078 -0.1 " pathEditMode="relative" rAng="0" ptsTypes="AA">
                                          <p:cBhvr>
                                            <p:cTn id="36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" y="-500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8F0BB260-3DA0-BE7E-E135-2FC3CF3B0C3E}"/>
              </a:ext>
            </a:extLst>
          </p:cNvPr>
          <p:cNvSpPr/>
          <p:nvPr/>
        </p:nvSpPr>
        <p:spPr>
          <a:xfrm>
            <a:off x="2976880" y="436881"/>
            <a:ext cx="6126480" cy="5496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3698708" y="915877"/>
            <a:ext cx="5102592" cy="4846003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4421205" y="3152058"/>
            <a:ext cx="3503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DATA </a:t>
            </a: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UNDERSTANDING</a:t>
            </a:r>
            <a:endParaRPr lang="id-ID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4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7E62A61-2B7B-E49F-B2FA-442AB712D12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823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50BB226-ABB1-4020-6694-D978375989FD}"/>
              </a:ext>
            </a:extLst>
          </p:cNvPr>
          <p:cNvSpPr/>
          <p:nvPr/>
        </p:nvSpPr>
        <p:spPr>
          <a:xfrm>
            <a:off x="-1952734" y="-4160634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FD01B50-C48A-30D7-7F39-DCFE09A777B0}"/>
              </a:ext>
            </a:extLst>
          </p:cNvPr>
          <p:cNvSpPr txBox="1"/>
          <p:nvPr/>
        </p:nvSpPr>
        <p:spPr>
          <a:xfrm flipH="1">
            <a:off x="2417349" y="2167762"/>
            <a:ext cx="376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36 Features</a:t>
            </a:r>
            <a:endParaRPr lang="id-ID" sz="3600" b="1" dirty="0">
              <a:solidFill>
                <a:schemeClr val="bg1"/>
              </a:solidFill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7" y="411504"/>
            <a:ext cx="2479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DATA 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UNDERSTANDING</a:t>
            </a:r>
            <a:endParaRPr lang="id-ID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7DA5B-2C10-49A6-39F8-A491440672A9}"/>
              </a:ext>
            </a:extLst>
          </p:cNvPr>
          <p:cNvSpPr txBox="1"/>
          <p:nvPr/>
        </p:nvSpPr>
        <p:spPr>
          <a:xfrm flipH="1">
            <a:off x="6972420" y="2199881"/>
            <a:ext cx="3769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57.971 Rows</a:t>
            </a:r>
            <a:endParaRPr lang="id-ID" sz="3600" b="1" dirty="0">
              <a:solidFill>
                <a:schemeClr val="bg1"/>
              </a:solidFill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B08320-0C27-B639-5701-EE7B0ED37E45}"/>
              </a:ext>
            </a:extLst>
          </p:cNvPr>
          <p:cNvGrpSpPr/>
          <p:nvPr/>
        </p:nvGrpSpPr>
        <p:grpSpPr>
          <a:xfrm>
            <a:off x="-17038" y="1305094"/>
            <a:ext cx="6084825" cy="2222365"/>
            <a:chOff x="1890175" y="1206635"/>
            <a:chExt cx="4150486" cy="222236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96F9021-E6FB-22B5-CA08-4509EFCDC963}"/>
                </a:ext>
              </a:extLst>
            </p:cNvPr>
            <p:cNvCxnSpPr>
              <a:cxnSpLocks/>
            </p:cNvCxnSpPr>
            <p:nvPr/>
          </p:nvCxnSpPr>
          <p:spPr>
            <a:xfrm>
              <a:off x="6040661" y="1206635"/>
              <a:ext cx="0" cy="2222365"/>
            </a:xfrm>
            <a:prstGeom prst="line">
              <a:avLst/>
            </a:prstGeom>
            <a:ln w="76200">
              <a:solidFill>
                <a:srgbClr val="FBE5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A5AC58-75FD-1027-F585-405E4E760D3A}"/>
                </a:ext>
              </a:extLst>
            </p:cNvPr>
            <p:cNvSpPr/>
            <p:nvPr/>
          </p:nvSpPr>
          <p:spPr>
            <a:xfrm>
              <a:off x="1890175" y="1497946"/>
              <a:ext cx="4088523" cy="1692166"/>
            </a:xfrm>
            <a:prstGeom prst="rect">
              <a:avLst/>
            </a:prstGeom>
            <a:solidFill>
              <a:srgbClr val="1C2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66B3822-2C0D-69BD-83D7-6190984E7A94}"/>
              </a:ext>
            </a:extLst>
          </p:cNvPr>
          <p:cNvSpPr txBox="1"/>
          <p:nvPr/>
        </p:nvSpPr>
        <p:spPr>
          <a:xfrm flipH="1">
            <a:off x="767080" y="3925712"/>
            <a:ext cx="106578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Some Features has been encoded by Author, So I try to Explore categorical data. And the target is </a:t>
            </a:r>
            <a:r>
              <a:rPr lang="en-US" sz="3200" dirty="0" err="1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unit_cost</a:t>
            </a:r>
            <a:endParaRPr lang="id-ID" sz="3200" dirty="0">
              <a:solidFill>
                <a:schemeClr val="bg1"/>
              </a:solidFill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98E3E6-0330-8ABF-A6DF-0BF00F2BA8E4}"/>
              </a:ext>
            </a:extLst>
          </p:cNvPr>
          <p:cNvGrpSpPr/>
          <p:nvPr/>
        </p:nvGrpSpPr>
        <p:grpSpPr>
          <a:xfrm>
            <a:off x="6130247" y="1305094"/>
            <a:ext cx="6107174" cy="2222365"/>
            <a:chOff x="6194228" y="1206634"/>
            <a:chExt cx="4134453" cy="222236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E1FB6D5-4587-A5EA-E998-E1A9034E083F}"/>
                </a:ext>
              </a:extLst>
            </p:cNvPr>
            <p:cNvCxnSpPr>
              <a:cxnSpLocks/>
            </p:cNvCxnSpPr>
            <p:nvPr/>
          </p:nvCxnSpPr>
          <p:spPr>
            <a:xfrm>
              <a:off x="6194228" y="1206634"/>
              <a:ext cx="0" cy="2222365"/>
            </a:xfrm>
            <a:prstGeom prst="line">
              <a:avLst/>
            </a:prstGeom>
            <a:ln w="76200">
              <a:solidFill>
                <a:srgbClr val="FBE5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439BA2-0D0B-5513-AE3B-54AAE61EFE79}"/>
                </a:ext>
              </a:extLst>
            </p:cNvPr>
            <p:cNvSpPr/>
            <p:nvPr/>
          </p:nvSpPr>
          <p:spPr>
            <a:xfrm>
              <a:off x="6240158" y="1497946"/>
              <a:ext cx="4088523" cy="1692166"/>
            </a:xfrm>
            <a:prstGeom prst="rect">
              <a:avLst/>
            </a:prstGeom>
            <a:solidFill>
              <a:srgbClr val="1C2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967210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81481E-6 L -0.42266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3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0.43528 0.0039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58" y="1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3DD864E-0891-A6B4-581C-0AF78DAA193B}"/>
              </a:ext>
            </a:extLst>
          </p:cNvPr>
          <p:cNvSpPr/>
          <p:nvPr/>
        </p:nvSpPr>
        <p:spPr>
          <a:xfrm>
            <a:off x="2976880" y="487681"/>
            <a:ext cx="6126480" cy="5496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3698708" y="915877"/>
            <a:ext cx="5102592" cy="4846003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4421205" y="3152058"/>
            <a:ext cx="3503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DATA </a:t>
            </a: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CLEANSING</a:t>
            </a:r>
            <a:endParaRPr lang="id-ID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37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5F3D810-C596-0188-B24F-EBE98D42F41D}"/>
              </a:ext>
            </a:extLst>
          </p:cNvPr>
          <p:cNvSpPr/>
          <p:nvPr/>
        </p:nvSpPr>
        <p:spPr>
          <a:xfrm>
            <a:off x="-2019300" y="-4060537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1EAEFB-01E2-A19A-391A-4F5F86CD71FE}"/>
              </a:ext>
            </a:extLst>
          </p:cNvPr>
          <p:cNvSpPr/>
          <p:nvPr/>
        </p:nvSpPr>
        <p:spPr>
          <a:xfrm>
            <a:off x="63500" y="0"/>
            <a:ext cx="12268199" cy="6858000"/>
          </a:xfrm>
          <a:prstGeom prst="rect">
            <a:avLst/>
          </a:prstGeom>
          <a:solidFill>
            <a:srgbClr val="1C2C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7" y="411504"/>
            <a:ext cx="2479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DATA 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CLEANSING</a:t>
            </a:r>
            <a:endParaRPr lang="id-ID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9C5BA-5E83-4C48-986E-4BFFBEA9DA6E}"/>
              </a:ext>
            </a:extLst>
          </p:cNvPr>
          <p:cNvSpPr txBox="1"/>
          <p:nvPr/>
        </p:nvSpPr>
        <p:spPr>
          <a:xfrm flipH="1">
            <a:off x="2298374" y="3051615"/>
            <a:ext cx="269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0 Missing Value</a:t>
            </a:r>
            <a:endParaRPr lang="id-ID" dirty="0">
              <a:solidFill>
                <a:schemeClr val="bg1"/>
              </a:solidFill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A2DD03-60F3-F26B-FEE1-248B021A68AB}"/>
              </a:ext>
            </a:extLst>
          </p:cNvPr>
          <p:cNvSpPr txBox="1"/>
          <p:nvPr/>
        </p:nvSpPr>
        <p:spPr>
          <a:xfrm flipH="1">
            <a:off x="6409111" y="2065777"/>
            <a:ext cx="4136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Drop Duplicated</a:t>
            </a:r>
            <a:endParaRPr lang="id-ID" sz="3600" dirty="0">
              <a:solidFill>
                <a:schemeClr val="bg1"/>
              </a:solidFill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6A66CA-E408-49D2-7A7B-2983B1B86A78}"/>
              </a:ext>
            </a:extLst>
          </p:cNvPr>
          <p:cNvSpPr txBox="1"/>
          <p:nvPr/>
        </p:nvSpPr>
        <p:spPr>
          <a:xfrm flipH="1">
            <a:off x="1198881" y="2065777"/>
            <a:ext cx="4889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Drop Missing Value</a:t>
            </a:r>
            <a:endParaRPr lang="id-ID" sz="3600" dirty="0">
              <a:solidFill>
                <a:schemeClr val="bg1"/>
              </a:solidFill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C6D17-2FB2-AD0F-1373-C12030EFD4DD}"/>
              </a:ext>
            </a:extLst>
          </p:cNvPr>
          <p:cNvSpPr txBox="1"/>
          <p:nvPr/>
        </p:nvSpPr>
        <p:spPr>
          <a:xfrm flipH="1">
            <a:off x="7132320" y="3094180"/>
            <a:ext cx="269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0 Duplicated Data</a:t>
            </a:r>
            <a:endParaRPr lang="id-ID" dirty="0">
              <a:solidFill>
                <a:schemeClr val="bg1"/>
              </a:solidFill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C3DB33-3496-EF70-ED45-06FA54DA702E}"/>
              </a:ext>
            </a:extLst>
          </p:cNvPr>
          <p:cNvSpPr txBox="1"/>
          <p:nvPr/>
        </p:nvSpPr>
        <p:spPr>
          <a:xfrm flipH="1">
            <a:off x="1682395" y="4387954"/>
            <a:ext cx="8863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I try to find missing values, and duplicated data. But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I didn’t found there. So I’m going through to next step</a:t>
            </a:r>
            <a:endParaRPr lang="id-ID" sz="2400" dirty="0">
              <a:solidFill>
                <a:schemeClr val="bg1"/>
              </a:solidFill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44D11D-070C-D1D8-86C7-3978BCFCFCE3}"/>
              </a:ext>
            </a:extLst>
          </p:cNvPr>
          <p:cNvGrpSpPr/>
          <p:nvPr/>
        </p:nvGrpSpPr>
        <p:grpSpPr>
          <a:xfrm>
            <a:off x="6186425" y="1668036"/>
            <a:ext cx="6081774" cy="2222365"/>
            <a:chOff x="6186425" y="1696135"/>
            <a:chExt cx="6081774" cy="2222365"/>
          </a:xfrm>
          <a:solidFill>
            <a:srgbClr val="1C2C46"/>
          </a:solidFill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9E5CE31-6A7D-FD2A-8937-C9A07ED0EF1E}"/>
                </a:ext>
              </a:extLst>
            </p:cNvPr>
            <p:cNvCxnSpPr>
              <a:cxnSpLocks/>
            </p:cNvCxnSpPr>
            <p:nvPr/>
          </p:nvCxnSpPr>
          <p:spPr>
            <a:xfrm>
              <a:off x="6186425" y="1696135"/>
              <a:ext cx="0" cy="2222365"/>
            </a:xfrm>
            <a:prstGeom prst="line">
              <a:avLst/>
            </a:prstGeom>
            <a:grpFill/>
            <a:ln w="76200">
              <a:solidFill>
                <a:srgbClr val="FBE5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7BDF556-4425-1026-8BCF-CB2F44022597}"/>
                </a:ext>
              </a:extLst>
            </p:cNvPr>
            <p:cNvSpPr/>
            <p:nvPr/>
          </p:nvSpPr>
          <p:spPr>
            <a:xfrm>
              <a:off x="6228870" y="1987447"/>
              <a:ext cx="6039329" cy="16921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BCC09B-CFE4-0A39-CCFA-526C403A55CC}"/>
              </a:ext>
            </a:extLst>
          </p:cNvPr>
          <p:cNvGrpSpPr/>
          <p:nvPr/>
        </p:nvGrpSpPr>
        <p:grpSpPr>
          <a:xfrm>
            <a:off x="29412" y="1668035"/>
            <a:ext cx="6084825" cy="2222365"/>
            <a:chOff x="1890175" y="1206635"/>
            <a:chExt cx="4150486" cy="2222365"/>
          </a:xfrm>
          <a:solidFill>
            <a:srgbClr val="1C2C46"/>
          </a:solidFill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EFA9E3E-B628-ACC7-3672-0DEE678654C0}"/>
                </a:ext>
              </a:extLst>
            </p:cNvPr>
            <p:cNvCxnSpPr>
              <a:cxnSpLocks/>
            </p:cNvCxnSpPr>
            <p:nvPr/>
          </p:nvCxnSpPr>
          <p:spPr>
            <a:xfrm>
              <a:off x="6040661" y="1206635"/>
              <a:ext cx="0" cy="2222365"/>
            </a:xfrm>
            <a:prstGeom prst="line">
              <a:avLst/>
            </a:prstGeom>
            <a:grpFill/>
            <a:ln w="76200">
              <a:solidFill>
                <a:srgbClr val="FBE5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352A2B-D5C9-A6BD-CE7C-4E8302B998FB}"/>
                </a:ext>
              </a:extLst>
            </p:cNvPr>
            <p:cNvSpPr/>
            <p:nvPr/>
          </p:nvSpPr>
          <p:spPr>
            <a:xfrm>
              <a:off x="1890175" y="1497946"/>
              <a:ext cx="4088523" cy="16921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165397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07407E-6 L -0.42265 -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3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0.40703 -0.0023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52" y="-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792B605-1B4A-8F4F-6ADD-DA1292BB1BEB}"/>
              </a:ext>
            </a:extLst>
          </p:cNvPr>
          <p:cNvSpPr/>
          <p:nvPr/>
        </p:nvSpPr>
        <p:spPr>
          <a:xfrm>
            <a:off x="2976880" y="487681"/>
            <a:ext cx="6126480" cy="5496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3698708" y="915877"/>
            <a:ext cx="5102592" cy="4846003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4421205" y="3152058"/>
            <a:ext cx="3503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BASELINE </a:t>
            </a: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MODELLING</a:t>
            </a:r>
            <a:endParaRPr lang="id-ID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8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BFE0369-ACBC-588A-098E-718E4C7E9F24}"/>
              </a:ext>
            </a:extLst>
          </p:cNvPr>
          <p:cNvSpPr/>
          <p:nvPr/>
        </p:nvSpPr>
        <p:spPr>
          <a:xfrm>
            <a:off x="-1816100" y="-3870036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006BA6-B52A-19A3-9BAE-79621C88A8E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>
            <a:gsLst>
              <a:gs pos="100000">
                <a:srgbClr val="002060"/>
              </a:gs>
              <a:gs pos="7000">
                <a:srgbClr val="002060">
                  <a:lumMod val="98000"/>
                </a:srgb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7" y="411504"/>
            <a:ext cx="2479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BASELINE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MODELLING</a:t>
            </a:r>
          </a:p>
        </p:txBody>
      </p:sp>
    </p:spTree>
    <p:extLst>
      <p:ext uri="{BB962C8B-B14F-4D97-AF65-F5344CB8AC3E}">
        <p14:creationId xmlns:p14="http://schemas.microsoft.com/office/powerpoint/2010/main" val="333146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98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Andika New Basic</vt:lpstr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yodialfariz</dc:creator>
  <cp:lastModifiedBy>yodialfariz</cp:lastModifiedBy>
  <cp:revision>11</cp:revision>
  <dcterms:created xsi:type="dcterms:W3CDTF">2023-02-06T06:04:26Z</dcterms:created>
  <dcterms:modified xsi:type="dcterms:W3CDTF">2023-02-07T02:19:16Z</dcterms:modified>
</cp:coreProperties>
</file>