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56" r:id="rId4"/>
    <p:sldId id="260" r:id="rId5"/>
    <p:sldId id="257" r:id="rId6"/>
    <p:sldId id="259" r:id="rId7"/>
    <p:sldId id="270" r:id="rId8"/>
    <p:sldId id="271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75" r:id="rId17"/>
    <p:sldId id="276" r:id="rId18"/>
    <p:sldId id="266" r:id="rId19"/>
    <p:sldId id="267" r:id="rId20"/>
    <p:sldId id="268" r:id="rId21"/>
    <p:sldId id="274" r:id="rId22"/>
    <p:sldId id="277" r:id="rId23"/>
    <p:sldId id="281" r:id="rId24"/>
    <p:sldId id="278" r:id="rId25"/>
    <p:sldId id="280" r:id="rId26"/>
    <p:sldId id="282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DF2B4F-B6CE-43C4-A9FA-F42A838D4343}">
          <p14:sldIdLst>
            <p14:sldId id="269"/>
            <p14:sldId id="279"/>
            <p14:sldId id="256"/>
            <p14:sldId id="260"/>
          </p14:sldIdLst>
        </p14:section>
        <p14:section name="Data Understanding" id="{09DAC0B1-F0B2-466C-9338-A62053C9FF19}">
          <p14:sldIdLst>
            <p14:sldId id="257"/>
            <p14:sldId id="259"/>
            <p14:sldId id="270"/>
            <p14:sldId id="271"/>
            <p14:sldId id="272"/>
            <p14:sldId id="273"/>
          </p14:sldIdLst>
        </p14:section>
        <p14:section name="Data Cleansing" id="{B967ED64-865D-4EC5-9B7B-F07C4C968A27}">
          <p14:sldIdLst>
            <p14:sldId id="261"/>
            <p14:sldId id="262"/>
          </p14:sldIdLst>
        </p14:section>
        <p14:section name="Modelling" id="{4341EB18-09FC-4F6D-B5AD-DBA3BDF7DC84}">
          <p14:sldIdLst>
            <p14:sldId id="263"/>
            <p14:sldId id="264"/>
          </p14:sldIdLst>
        </p14:section>
        <p14:section name="Deep Clenasing" id="{848E54A7-0960-4F6C-B06C-8E65E3D024DD}">
          <p14:sldIdLst>
            <p14:sldId id="265"/>
            <p14:sldId id="275"/>
            <p14:sldId id="276"/>
            <p14:sldId id="266"/>
          </p14:sldIdLst>
        </p14:section>
        <p14:section name="Final Modelling" id="{D21C2356-982B-47C8-AC00-D4CD1A8DFC49}">
          <p14:sldIdLst>
            <p14:sldId id="267"/>
            <p14:sldId id="268"/>
            <p14:sldId id="274"/>
            <p14:sldId id="277"/>
            <p14:sldId id="281"/>
            <p14:sldId id="278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46"/>
    <a:srgbClr val="0A0058"/>
    <a:srgbClr val="000A1E"/>
    <a:srgbClr val="18233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A9D-DABE-638C-00A4-9A67C99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5077-46AC-C81E-17DC-32CB01DC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770-4D1D-3D37-EE24-381BA8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047F-EFA4-55FE-23E7-58822C5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DB5C-1157-9933-B786-0961AA60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849-DB49-FD9F-82CC-D1BDD07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A46-19D2-C847-C563-47CD7A2A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AEC-6D94-F6B0-2E76-118B560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885-1CA9-45DB-219D-8717CA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931-6731-A485-028B-E617952C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9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763F-D565-0E41-343B-151182E3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5FA5-AAA3-8BDC-AD1A-F368F67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419B-9235-82DA-BDD3-731AFC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1C3E-9945-28E5-3608-519C267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8475-71CF-668E-F621-76E1618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691-DCB4-2C46-2080-4A13CC4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887-C492-BEA7-53AA-880E62C5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20B-A605-4BC9-C6AD-77D6A2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CF5E-A981-E7AB-6EB1-2462A99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741-55CC-D96A-8B35-9C4CE97D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6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F40-446F-D2CF-F4C1-11FEF76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A5CA-14DD-C01B-CC26-655D06C5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AECA-5A8E-2E4B-08BC-A7F6EA3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7C2-0788-2EF3-21AE-3511651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740-4021-B1A8-B78A-7FFB1A9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DCA-2CD3-5B4C-F55F-116A83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B81-3803-F2CE-1FEB-84C6A030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43CD2-9064-E82E-E16C-76F0A5D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9D8C-F1BD-3564-706A-4D43615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FD38-510A-0595-5D8A-B127303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603E-FE2C-2D33-7467-A75D207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3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7B7-4D7C-1127-E578-0395626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FD67-5677-D6AB-A15D-9B0128E5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0D24-6282-E44B-FA75-94CA54E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5C73-F5A4-4B31-004B-7F2DE87B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7096-2B5C-5567-4594-70AFB4F8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B9C7-E9DC-FF7E-234F-8F156F70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9C7F-D74A-E202-04E7-973A4409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2E5D-A4BD-B759-F69D-6678844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3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084-BF29-3BC3-1117-5F8FA46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7858-122B-C7ED-EFDF-694F4E0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F7E1-2C3C-AD47-0025-A48C904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309B-000C-2F34-5D73-379669E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A27C9-D424-2A1E-7A00-7CBBF19E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F5E2-0710-B7B0-1992-9510D2FF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427D-3404-21C3-06D3-9D7AA16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E3F5-F808-678D-8D31-133EEEB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30F-C247-B857-91F0-79E55761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CFE5-519D-029A-F2B2-8FEAEB3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EE6A-5E0C-735F-E420-BB739EC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52BF-2F9D-9CA7-056D-B695CE0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88FE-DCBC-827E-8726-E4852A63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0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860-2134-9082-7952-5B9AC914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3615-BEA4-E9B6-0B85-630EC65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A82F-821B-1686-E38A-F438FAEB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B0C-DF0D-59E3-6140-5A9B61A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0C30-838B-4E68-04BD-77A1D1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7AB1-E0B7-412E-C653-69DAD0F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7000">
              <a:srgbClr val="002060">
                <a:lumMod val="98000"/>
              </a:srgbClr>
            </a:gs>
            <a:gs pos="5600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55DA-A40E-2AC0-34C7-425F84B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16B2-C526-726B-9378-245E3D4B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F8B-FBD9-9FA2-961F-FEE282BD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621-6D99-4A70-A1C3-4F826DE61E8F}" type="datetimeFigureOut">
              <a:rPr lang="id-ID" smtClean="0"/>
              <a:t>13/02/2023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6A77-414B-6920-0D69-AC7D1BC7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B2C-24F5-05F3-9FAC-137773F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5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sv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yodialfa-bpjscostprediction-hackathon-cost-prediction-dq9blt.streamlit.app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slide" Target="slide13.xml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slide" Target="slide5.xml"/><Relationship Id="rId12" Type="http://schemas.openxmlformats.org/officeDocument/2006/relationships/image" Target="../media/image8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slide" Target="slide15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svg"/><Relationship Id="rId15" Type="http://schemas.openxmlformats.org/officeDocument/2006/relationships/image" Target="../media/image9.png"/><Relationship Id="rId10" Type="http://schemas.openxmlformats.org/officeDocument/2006/relationships/slide" Target="slide11.xml"/><Relationship Id="rId19" Type="http://schemas.openxmlformats.org/officeDocument/2006/relationships/slide" Target="slide19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A645A-9126-60CC-A535-14A19AFCF425}"/>
              </a:ext>
            </a:extLst>
          </p:cNvPr>
          <p:cNvSpPr txBox="1"/>
          <p:nvPr/>
        </p:nvSpPr>
        <p:spPr>
          <a:xfrm>
            <a:off x="4741078" y="4627184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 RAMADHANI ALFARIZ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2985-9CD8-516C-C137-BE5E35D75F20}"/>
              </a:ext>
            </a:extLst>
          </p:cNvPr>
          <p:cNvSpPr txBox="1"/>
          <p:nvPr/>
        </p:nvSpPr>
        <p:spPr>
          <a:xfrm>
            <a:off x="5205333" y="4938818"/>
            <a:ext cx="181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yodialfa.github.io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54A39-5EF2-9EF6-3796-59809984DA38}"/>
              </a:ext>
            </a:extLst>
          </p:cNvPr>
          <p:cNvSpPr txBox="1"/>
          <p:nvPr/>
        </p:nvSpPr>
        <p:spPr>
          <a:xfrm>
            <a:off x="780788" y="2086704"/>
            <a:ext cx="442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BPJS KESEHATAN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EA50-DFA5-9068-F1F5-7745C045D56D}"/>
              </a:ext>
            </a:extLst>
          </p:cNvPr>
          <p:cNvSpPr txBox="1"/>
          <p:nvPr/>
        </p:nvSpPr>
        <p:spPr>
          <a:xfrm>
            <a:off x="780788" y="2670195"/>
            <a:ext cx="404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Cost Prediction</a:t>
            </a:r>
            <a:endParaRPr lang="id-ID" sz="48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781C9-983A-4077-7538-5B978E479D72}"/>
              </a:ext>
            </a:extLst>
          </p:cNvPr>
          <p:cNvGrpSpPr/>
          <p:nvPr/>
        </p:nvGrpSpPr>
        <p:grpSpPr>
          <a:xfrm>
            <a:off x="608276" y="1702856"/>
            <a:ext cx="4556417" cy="2338939"/>
            <a:chOff x="1682279" y="-369930"/>
            <a:chExt cx="4556417" cy="23389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F2BE1-A6BF-860F-B265-27C437D50CD7}"/>
                </a:ext>
              </a:extLst>
            </p:cNvPr>
            <p:cNvSpPr/>
            <p:nvPr/>
          </p:nvSpPr>
          <p:spPr>
            <a:xfrm>
              <a:off x="1814151" y="57395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5EA22-A3B4-0631-6DC1-223B9B9F7D6F}"/>
                </a:ext>
              </a:extLst>
            </p:cNvPr>
            <p:cNvCxnSpPr/>
            <p:nvPr/>
          </p:nvCxnSpPr>
          <p:spPr>
            <a:xfrm>
              <a:off x="1682279" y="-369930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DA15FF6D-BCFE-2708-B668-6FD6B58D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96" y="2315918"/>
            <a:ext cx="5792675" cy="10980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E9F55-6116-F579-5E12-61D85894DAD8}"/>
              </a:ext>
            </a:extLst>
          </p:cNvPr>
          <p:cNvGrpSpPr/>
          <p:nvPr/>
        </p:nvGrpSpPr>
        <p:grpSpPr>
          <a:xfrm>
            <a:off x="5428099" y="1748231"/>
            <a:ext cx="5983113" cy="2338939"/>
            <a:chOff x="1326679" y="2656573"/>
            <a:chExt cx="4424546" cy="2338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B2169-FC13-A469-5561-174E8B8B1230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15E2AD-352D-7359-2F1A-BD77AB47D743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569">
        <p14:reveal/>
      </p:transition>
    </mc:Choice>
    <mc:Fallback xmlns="">
      <p:transition spd="slow" advTm="7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46 L 0.3925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046 L 0.51145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2433488" y="-3535220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BBDC-084A-1EB3-1A34-19304A1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8" y="2090595"/>
            <a:ext cx="4057650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C3E8-4D92-C28D-1200-825416896100}"/>
              </a:ext>
            </a:extLst>
          </p:cNvPr>
          <p:cNvSpPr txBox="1"/>
          <p:nvPr/>
        </p:nvSpPr>
        <p:spPr>
          <a:xfrm>
            <a:off x="1196632" y="5650750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from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9345-E529-4901-691F-0FC41DC618ED}"/>
              </a:ext>
            </a:extLst>
          </p:cNvPr>
          <p:cNvSpPr txBox="1"/>
          <p:nvPr/>
        </p:nvSpPr>
        <p:spPr>
          <a:xfrm>
            <a:off x="275084" y="1514444"/>
            <a:ext cx="566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see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 isn’t normal distribution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B05EB-80C5-F984-EB0C-69C524E7FAAE}"/>
              </a:ext>
            </a:extLst>
          </p:cNvPr>
          <p:cNvSpPr txBox="1"/>
          <p:nvPr/>
        </p:nvSpPr>
        <p:spPr>
          <a:xfrm>
            <a:off x="5740044" y="4943447"/>
            <a:ext cx="4805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 from categorical data we can see ‘ds’ is has 1 value. The majority of features is categorical data. And numerical data is ‘case’ and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peserta</a:t>
            </a:r>
            <a:r>
              <a:rPr lang="en-US" sz="2000" dirty="0">
                <a:solidFill>
                  <a:schemeClr val="bg1"/>
                </a:solidFill>
              </a:rPr>
              <a:t>’ is unique value from id member,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B5BFBF-FDCE-E495-BF64-38B11F1B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70" y="2018550"/>
            <a:ext cx="3114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F8C3F6-225A-0EA5-5BC4-1C03CA0A9D9E}"/>
              </a:ext>
            </a:extLst>
          </p:cNvPr>
          <p:cNvSpPr txBox="1"/>
          <p:nvPr/>
        </p:nvSpPr>
        <p:spPr>
          <a:xfrm>
            <a:off x="6226142" y="4444015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D864E-0891-A6B4-581C-0AF78DAA193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F3D810-C596-0188-B24F-EBE98D42F41D}"/>
              </a:ext>
            </a:extLst>
          </p:cNvPr>
          <p:cNvSpPr/>
          <p:nvPr/>
        </p:nvSpPr>
        <p:spPr>
          <a:xfrm>
            <a:off x="-2019300" y="-4060537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AEFB-01E2-A19A-391A-4F5F86CD71FE}"/>
              </a:ext>
            </a:extLst>
          </p:cNvPr>
          <p:cNvSpPr/>
          <p:nvPr/>
        </p:nvSpPr>
        <p:spPr>
          <a:xfrm>
            <a:off x="63500" y="0"/>
            <a:ext cx="12268199" cy="6858000"/>
          </a:xfrm>
          <a:prstGeom prst="rect">
            <a:avLst/>
          </a:prstGeom>
          <a:solidFill>
            <a:srgbClr val="1C2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CLEANSING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5BA-5E83-4C48-986E-4BFFBEA9DA6E}"/>
              </a:ext>
            </a:extLst>
          </p:cNvPr>
          <p:cNvSpPr txBox="1"/>
          <p:nvPr/>
        </p:nvSpPr>
        <p:spPr>
          <a:xfrm flipH="1">
            <a:off x="2298374" y="3051615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Missing Value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DD03-60F3-F26B-FEE1-248B021A68AB}"/>
              </a:ext>
            </a:extLst>
          </p:cNvPr>
          <p:cNvSpPr txBox="1"/>
          <p:nvPr/>
        </p:nvSpPr>
        <p:spPr>
          <a:xfrm flipH="1">
            <a:off x="6409111" y="2065777"/>
            <a:ext cx="413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Duplicated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66CA-E408-49D2-7A7B-2983B1B86A78}"/>
              </a:ext>
            </a:extLst>
          </p:cNvPr>
          <p:cNvSpPr txBox="1"/>
          <p:nvPr/>
        </p:nvSpPr>
        <p:spPr>
          <a:xfrm flipH="1">
            <a:off x="1198881" y="2065777"/>
            <a:ext cx="48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Missing Value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6D17-2FB2-AD0F-1373-C12030EFD4DD}"/>
              </a:ext>
            </a:extLst>
          </p:cNvPr>
          <p:cNvSpPr txBox="1"/>
          <p:nvPr/>
        </p:nvSpPr>
        <p:spPr>
          <a:xfrm flipH="1">
            <a:off x="7132320" y="3094180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Duplicated Data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DB33-3496-EF70-ED45-06FA54DA702E}"/>
              </a:ext>
            </a:extLst>
          </p:cNvPr>
          <p:cNvSpPr txBox="1"/>
          <p:nvPr/>
        </p:nvSpPr>
        <p:spPr>
          <a:xfrm flipH="1">
            <a:off x="1682395" y="4387954"/>
            <a:ext cx="886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try to find missing values, and duplicated data. But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didn’t found there. So I’m going through to next step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4D11D-070C-D1D8-86C7-3978BCFCFCE3}"/>
              </a:ext>
            </a:extLst>
          </p:cNvPr>
          <p:cNvGrpSpPr/>
          <p:nvPr/>
        </p:nvGrpSpPr>
        <p:grpSpPr>
          <a:xfrm>
            <a:off x="6186425" y="1668036"/>
            <a:ext cx="6081774" cy="2222365"/>
            <a:chOff x="6186425" y="1696135"/>
            <a:chExt cx="6081774" cy="2222365"/>
          </a:xfrm>
          <a:solidFill>
            <a:srgbClr val="1C2C46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5CE31-6A7D-FD2A-8937-C9A07ED0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425" y="16961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F556-4425-1026-8BCF-CB2F44022597}"/>
                </a:ext>
              </a:extLst>
            </p:cNvPr>
            <p:cNvSpPr/>
            <p:nvPr/>
          </p:nvSpPr>
          <p:spPr>
            <a:xfrm>
              <a:off x="6228870" y="1987447"/>
              <a:ext cx="6039329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CC09B-CFE4-0A39-CCFA-526C403A55CC}"/>
              </a:ext>
            </a:extLst>
          </p:cNvPr>
          <p:cNvGrpSpPr/>
          <p:nvPr/>
        </p:nvGrpSpPr>
        <p:grpSpPr>
          <a:xfrm>
            <a:off x="29412" y="1668035"/>
            <a:ext cx="6084825" cy="2222365"/>
            <a:chOff x="1890175" y="1206635"/>
            <a:chExt cx="4150486" cy="2222365"/>
          </a:xfrm>
          <a:solidFill>
            <a:srgbClr val="1C2C46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FA9E3E-B628-ACC7-3672-0DEE678654C0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52A2B-D5C9-A6BD-CE7C-4E8302B998FB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9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226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40703 -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92B605-1B4A-8F4F-6ADD-DA1292BB1BE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BASELINE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FE0369-ACBC-588A-098E-718E4C7E9F24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BASELINE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67473-9FEC-BD7C-8DE7-156D3D19FC9C}"/>
              </a:ext>
            </a:extLst>
          </p:cNvPr>
          <p:cNvSpPr txBox="1"/>
          <p:nvPr/>
        </p:nvSpPr>
        <p:spPr>
          <a:xfrm>
            <a:off x="617220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Multiple Linear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721C2-F2ED-1E11-BEEA-80D76A5DE95D}"/>
              </a:ext>
            </a:extLst>
          </p:cNvPr>
          <p:cNvSpPr txBox="1"/>
          <p:nvPr/>
        </p:nvSpPr>
        <p:spPr>
          <a:xfrm>
            <a:off x="434911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Ridge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0A03-8CEC-8616-65DF-E79117B1ADBC}"/>
              </a:ext>
            </a:extLst>
          </p:cNvPr>
          <p:cNvSpPr txBox="1"/>
          <p:nvPr/>
        </p:nvSpPr>
        <p:spPr>
          <a:xfrm>
            <a:off x="820558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Lasso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7D7C927A-8A6B-9EAA-B944-6890C83A6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4" y="2507042"/>
            <a:ext cx="2654436" cy="1263715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B0D7846B-AD5D-9F62-14F2-26A184D2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2" y="2520284"/>
            <a:ext cx="2749691" cy="1263715"/>
          </a:xfrm>
          <a:prstGeom prst="rect">
            <a:avLst/>
          </a:prstGeom>
        </p:spPr>
      </p:pic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12B970-C5F9-CA38-1601-D3352B174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2507042"/>
            <a:ext cx="3092609" cy="1301817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B5267DB-55B3-3DB4-C9A4-54AADEF87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6" y="4750000"/>
            <a:ext cx="3183630" cy="121926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873B43B-DE17-D37F-EFF5-9263733B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89" y="4747721"/>
            <a:ext cx="3111660" cy="120656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D55E00D-58F4-E423-B71B-810909262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2" y="4762701"/>
            <a:ext cx="3299192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2E8B8-EAFD-F15B-B2AF-B98C6EE94467}"/>
              </a:ext>
            </a:extLst>
          </p:cNvPr>
          <p:cNvSpPr txBox="1"/>
          <p:nvPr/>
        </p:nvSpPr>
        <p:spPr>
          <a:xfrm>
            <a:off x="558704" y="4075581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FE96-5F9D-69F0-EB47-CCA178D211E8}"/>
              </a:ext>
            </a:extLst>
          </p:cNvPr>
          <p:cNvSpPr txBox="1"/>
          <p:nvPr/>
        </p:nvSpPr>
        <p:spPr>
          <a:xfrm>
            <a:off x="4311570" y="4088684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A4D74-2CE0-0058-8C58-DDF682604172}"/>
              </a:ext>
            </a:extLst>
          </p:cNvPr>
          <p:cNvSpPr txBox="1"/>
          <p:nvPr/>
        </p:nvSpPr>
        <p:spPr>
          <a:xfrm>
            <a:off x="8468078" y="409484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0A0AC-08E7-F942-4F40-0198246EE2E3}"/>
              </a:ext>
            </a:extLst>
          </p:cNvPr>
          <p:cNvSpPr txBox="1"/>
          <p:nvPr/>
        </p:nvSpPr>
        <p:spPr>
          <a:xfrm>
            <a:off x="1286744" y="6258968"/>
            <a:ext cx="96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DT, RF and  LGBM is high R2 Score and Slowest RMSE than Linear  Regression, Ridge and Lasso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C911BB-B60C-36AA-71B9-8944F9926F59}"/>
              </a:ext>
            </a:extLst>
          </p:cNvPr>
          <p:cNvSpPr/>
          <p:nvPr/>
        </p:nvSpPr>
        <p:spPr>
          <a:xfrm>
            <a:off x="558704" y="4762701"/>
            <a:ext cx="170697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250B045-3140-A04D-DA40-5DE0327AED5B}"/>
              </a:ext>
            </a:extLst>
          </p:cNvPr>
          <p:cNvSpPr/>
          <p:nvPr/>
        </p:nvSpPr>
        <p:spPr>
          <a:xfrm>
            <a:off x="538384" y="5467831"/>
            <a:ext cx="200669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D250EA-8625-FD21-08C2-9732B6C31CB6}"/>
              </a:ext>
            </a:extLst>
          </p:cNvPr>
          <p:cNvSpPr/>
          <p:nvPr/>
        </p:nvSpPr>
        <p:spPr>
          <a:xfrm>
            <a:off x="4514878" y="4762701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D918C7E-EFFF-AC8D-BCCD-CD9BCCA45694}"/>
              </a:ext>
            </a:extLst>
          </p:cNvPr>
          <p:cNvSpPr/>
          <p:nvPr/>
        </p:nvSpPr>
        <p:spPr>
          <a:xfrm>
            <a:off x="4511702" y="5474382"/>
            <a:ext cx="2079597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35C6D82-E41F-04E5-0DFB-7AB8D6BF97B2}"/>
              </a:ext>
            </a:extLst>
          </p:cNvPr>
          <p:cNvSpPr/>
          <p:nvPr/>
        </p:nvSpPr>
        <p:spPr>
          <a:xfrm>
            <a:off x="8418303" y="4815970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E02F0E1-F02D-33B5-2744-7400D107E4E7}"/>
              </a:ext>
            </a:extLst>
          </p:cNvPr>
          <p:cNvSpPr/>
          <p:nvPr/>
        </p:nvSpPr>
        <p:spPr>
          <a:xfrm>
            <a:off x="8407399" y="5485408"/>
            <a:ext cx="1972734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4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C2919A-3211-0E27-AA9E-E810B3E9770F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05B1-3EAA-9C80-3976-BC1514AE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597795"/>
            <a:ext cx="5152760" cy="332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EF394-EC38-FD06-E363-4D978E4026A8}"/>
              </a:ext>
            </a:extLst>
          </p:cNvPr>
          <p:cNvSpPr txBox="1"/>
          <p:nvPr/>
        </p:nvSpPr>
        <p:spPr>
          <a:xfrm>
            <a:off x="6096000" y="565912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‘data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’  didn’t normal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61286-AECB-C83D-CF94-C242BDE35B6F}"/>
              </a:ext>
            </a:extLst>
          </p:cNvPr>
          <p:cNvSpPr txBox="1"/>
          <p:nvPr/>
        </p:nvSpPr>
        <p:spPr>
          <a:xfrm>
            <a:off x="571706" y="2386327"/>
            <a:ext cx="4759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drop ‘ds’ because has 1 value. And ‘</a:t>
            </a:r>
            <a:r>
              <a:rPr lang="en-US" dirty="0" err="1">
                <a:solidFill>
                  <a:schemeClr val="bg1"/>
                </a:solidFill>
              </a:rPr>
              <a:t>peserta</a:t>
            </a:r>
            <a:r>
              <a:rPr lang="en-US" dirty="0">
                <a:solidFill>
                  <a:schemeClr val="bg1"/>
                </a:solidFill>
              </a:rPr>
              <a:t>’ because we don’t need id member 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 the target is has an outlier. We will remove the outlier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E1F70-4ACB-CE56-8295-756832D85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469" y="1285768"/>
            <a:ext cx="4617844" cy="3976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7DE6C-8358-E175-8BF8-231B3E1787E2}"/>
              </a:ext>
            </a:extLst>
          </p:cNvPr>
          <p:cNvSpPr txBox="1"/>
          <p:nvPr/>
        </p:nvSpPr>
        <p:spPr>
          <a:xfrm>
            <a:off x="2313940" y="5652636"/>
            <a:ext cx="75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After we remove outlier in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r>
              <a:rPr lang="en-US" dirty="0">
                <a:solidFill>
                  <a:schemeClr val="bg1"/>
                </a:solidFill>
              </a:rPr>
              <a:t>, we still look the data isn’t normal. And we have to log transform to normalize the data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5F76B-12F2-5FA3-1F38-A80E5A83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910477"/>
            <a:ext cx="3971925" cy="3848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BF08B-8FFF-AEA0-B38A-B64CA8E59040}"/>
              </a:ext>
            </a:extLst>
          </p:cNvPr>
          <p:cNvSpPr txBox="1"/>
          <p:nvPr/>
        </p:nvSpPr>
        <p:spPr>
          <a:xfrm>
            <a:off x="6014719" y="2845198"/>
            <a:ext cx="520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finaly</a:t>
            </a:r>
            <a:r>
              <a:rPr lang="en-US" dirty="0">
                <a:solidFill>
                  <a:schemeClr val="bg1"/>
                </a:solidFill>
              </a:rPr>
              <a:t> we have normalized data, but we can see the data is </a:t>
            </a:r>
            <a:r>
              <a:rPr lang="en-US" b="1" dirty="0">
                <a:solidFill>
                  <a:schemeClr val="bg1"/>
                </a:solidFill>
              </a:rPr>
              <a:t>bimodal (two peak). </a:t>
            </a:r>
            <a:r>
              <a:rPr lang="en-US" dirty="0">
                <a:solidFill>
                  <a:schemeClr val="bg1"/>
                </a:solidFill>
              </a:rPr>
              <a:t>But we will fitting into Machine learning which immune that bimodal data. We will try every Machine Learning to see the performance of ML to our data.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7188AB-36B6-EAE3-4035-61820BE83DE6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 AND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63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759694" y="-41098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684183" y="322894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OBJECTIVE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To predict Cost Prediction for BPJS Kesehatan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703BF-4FE2-ED00-0D0B-D5147981359F}"/>
              </a:ext>
            </a:extLst>
          </p:cNvPr>
          <p:cNvSpPr txBox="1"/>
          <p:nvPr/>
        </p:nvSpPr>
        <p:spPr>
          <a:xfrm>
            <a:off x="4405097" y="911145"/>
            <a:ext cx="303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BUSINESS PROBLEM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3D4A3-D72B-6243-7B99-299B55CB234F}"/>
              </a:ext>
            </a:extLst>
          </p:cNvPr>
          <p:cNvSpPr txBox="1"/>
          <p:nvPr/>
        </p:nvSpPr>
        <p:spPr>
          <a:xfrm flipH="1">
            <a:off x="441960" y="1914393"/>
            <a:ext cx="1065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We have historical data from BPJS Kesehatan which include ‘</a:t>
            </a:r>
            <a:r>
              <a:rPr lang="en-US" sz="24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’ for payment. And that data useful for prediction.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1360651" y="5923276"/>
            <a:ext cx="901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DT and RF  RMSE seem that Overfitting after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HyperParameter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Tunning. And RANSAC seem has improvement after tunning, but the performance isn’t significant.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595621" y="1555519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4311570" y="157049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04579-3DC3-A67B-BAF2-D5BB7B58BD6B}"/>
              </a:ext>
            </a:extLst>
          </p:cNvPr>
          <p:cNvSpPr txBox="1"/>
          <p:nvPr/>
        </p:nvSpPr>
        <p:spPr>
          <a:xfrm>
            <a:off x="8311955" y="1574780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RANSAC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718FDB-4E0F-9FC8-BCD3-A2B31DFF6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3" y="2303650"/>
            <a:ext cx="2886075" cy="962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70C952-CD11-C93C-27D9-8A8A0D2A2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50" y="4396910"/>
            <a:ext cx="2667000" cy="1028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A84FAB-A9CB-AC39-A8D9-1BF03682B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547" y="2303650"/>
            <a:ext cx="2619375" cy="962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15843-357B-77DC-A57D-F612CB615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286" y="4414420"/>
            <a:ext cx="2695575" cy="1009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479D73-FDA1-DB9A-D831-B1E9FF6FB6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682" y="2296975"/>
            <a:ext cx="2714625" cy="990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72748D-F980-D541-154B-3BDADFFC0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8687" y="4435676"/>
            <a:ext cx="2714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1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57458" y="58923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LGBM and XGB show improvement after tunning. But XGB is slowest RMSE here. We will choose XGB to Final Model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1773470" y="165705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6935439" y="1661915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XGB Regressor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Before Tunning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2101A-C61D-C04B-B30B-05593573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70" y="2287344"/>
            <a:ext cx="2705100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2B188-141F-FCE4-2B63-E66A886F5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70" y="4370332"/>
            <a:ext cx="276225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E2AB17-F151-5318-69FD-35D4DA46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4125" y="2263647"/>
            <a:ext cx="2667000" cy="981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B87F5E-E50C-630F-EA7D-362A74B19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085" y="4465159"/>
            <a:ext cx="2600325" cy="9429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77CFE0-69FD-30B0-8644-D1931B612B11}"/>
              </a:ext>
            </a:extLst>
          </p:cNvPr>
          <p:cNvSpPr/>
          <p:nvPr/>
        </p:nvSpPr>
        <p:spPr>
          <a:xfrm>
            <a:off x="7254125" y="3027680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89BC05-0F87-08EF-7A64-46C0C42CFE79}"/>
              </a:ext>
            </a:extLst>
          </p:cNvPr>
          <p:cNvSpPr/>
          <p:nvPr/>
        </p:nvSpPr>
        <p:spPr>
          <a:xfrm>
            <a:off x="7254124" y="5198354"/>
            <a:ext cx="2661285" cy="21704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956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16" grpId="0"/>
      <p:bldP spid="25" grpId="0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2178335" y="1325559"/>
            <a:ext cx="737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Invers Target into Normal And Fitting Using Best 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15D11C-9340-37AF-1924-4E989D9FE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35" y="1791987"/>
            <a:ext cx="79057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131031" y="5674001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have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for, and we will load that file in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development.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072190" y="1619298"/>
            <a:ext cx="404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Export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Joblib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File for Development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18" y="2184400"/>
            <a:ext cx="11271259" cy="3283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0A3C-E248-A272-AE35-44C382C44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1"/>
          <a:stretch/>
        </p:blipFill>
        <p:spPr>
          <a:xfrm>
            <a:off x="598182" y="2865119"/>
            <a:ext cx="11099800" cy="19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D25B5-E18A-D545-30AA-0A90972F5FB1}"/>
              </a:ext>
            </a:extLst>
          </p:cNvPr>
          <p:cNvSpPr txBox="1"/>
          <p:nvPr/>
        </p:nvSpPr>
        <p:spPr>
          <a:xfrm>
            <a:off x="-76200" y="5260093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Link for The App : </a:t>
            </a:r>
            <a:r>
              <a:rPr lang="id-ID" sz="1400" dirty="0">
                <a:hlinkClick r:id="rId4"/>
              </a:rPr>
              <a:t>Streamlit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6A86B-6D9F-42A1-AB6C-F7F3FEBC3F75}"/>
              </a:ext>
            </a:extLst>
          </p:cNvPr>
          <p:cNvSpPr txBox="1"/>
          <p:nvPr/>
        </p:nvSpPr>
        <p:spPr>
          <a:xfrm>
            <a:off x="94942" y="6044787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now we can predict the ‘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unit_cost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DDA44-EB8A-376B-C9D7-C552D886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995" y="1493717"/>
            <a:ext cx="3822243" cy="3559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E989D4-ED5A-9DB1-3A41-7A37D0CE2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335" y="1479178"/>
            <a:ext cx="3617425" cy="35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mph" presetSubtype="2" repeatCount="indefinite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333174" y="3193215"/>
            <a:ext cx="357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6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25400" y="1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2224268" y="2004838"/>
            <a:ext cx="8738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	: https://github.com/yodialfa/ 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LinkedIn 	: https://www.linkedin.com/in/yodialfariz/ 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Email 		: yodialfariz@gmail.com 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Phone 		: 082218293933 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Twitter 	: @yodiumh</a:t>
            </a:r>
            <a:endParaRPr lang="id-ID" sz="2400" b="1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8" y="411530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hlinkClick r:id="rId2" action="ppaction://hlinksldjump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2CB97E-69D8-F446-C646-690B4F8D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677" y="1138555"/>
            <a:ext cx="4438650" cy="4438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2C0168-BCCB-FE18-ACFA-A9930CF3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5545"/>
      </p:ext>
    </p:extLst>
  </p:cSld>
  <p:clrMapOvr>
    <a:masterClrMapping/>
  </p:clrMapOvr>
  <p:transition spd="slow" advTm="331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7AD9F01-42BC-F5EA-158C-25355338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422" y="1138555"/>
            <a:ext cx="4438650" cy="44386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24562CB-42F2-2254-FFF8-8127471B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7" y="343519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761643"/>
                  </p:ext>
                </p:extLst>
              </p:nvPr>
            </p:nvGraphicFramePr>
            <p:xfrm>
              <a:off x="-1" y="0"/>
              <a:ext cx="5069976" cy="2900321"/>
            </p:xfrm>
            <a:graphic>
              <a:graphicData uri="http://schemas.microsoft.com/office/powerpoint/2016/sectionzoom">
                <psez:sectionZm>
                  <psez:sectionZmObj sectionId="{09DAC0B1-F0B2-466C-9338-A62053C9FF19}">
                    <psez:zmPr id="{853AA056-EE25-4531-840B-68289D598D79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90032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0"/>
                <a:ext cx="5069976" cy="290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4589362"/>
                  </p:ext>
                </p:extLst>
              </p:nvPr>
            </p:nvGraphicFramePr>
            <p:xfrm>
              <a:off x="0" y="2900321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B967ED64-865D-4EC5-9B7B-F07C4C968A27}">
                    <psez:zmPr id="{33D827CE-6F41-4529-AE93-D5E61BDCD4CD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2900321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069147"/>
                  </p:ext>
                </p:extLst>
              </p:nvPr>
            </p:nvGraphicFramePr>
            <p:xfrm>
              <a:off x="3466728" y="4356302"/>
              <a:ext cx="5069976" cy="2851861"/>
            </p:xfrm>
            <a:graphic>
              <a:graphicData uri="http://schemas.microsoft.com/office/powerpoint/2016/sectionzoom">
                <psez:sectionZm>
                  <psez:sectionZmObj sectionId="{4341EB18-09FC-4F6D-B5AD-DBA3BDF7DC84}">
                    <psez:zmPr id="{C9CDEAD7-B319-452F-A1CE-5F3BC12AFCB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6728" y="4356302"/>
                <a:ext cx="5069976" cy="28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391925"/>
                  </p:ext>
                </p:extLst>
              </p:nvPr>
            </p:nvGraphicFramePr>
            <p:xfrm>
              <a:off x="7001296" y="2996404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848E54A7-0960-4F6C-B06C-8E65E3D024DD}">
                    <psez:zmPr id="{51876C6A-86C6-435A-903F-403A29967E21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1296" y="2996404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7670764"/>
                  </p:ext>
                </p:extLst>
              </p:nvPr>
            </p:nvGraphicFramePr>
            <p:xfrm>
              <a:off x="6885331" y="24229"/>
              <a:ext cx="5069974" cy="2851861"/>
            </p:xfrm>
            <a:graphic>
              <a:graphicData uri="http://schemas.microsoft.com/office/powerpoint/2016/sectionzoom">
                <psez:sectionZm>
                  <psez:sectionZmObj sectionId="{D21C2356-982B-47C8-AC00-D4CD1A8DFC49}">
                    <psez:zmPr id="{054F9603-E709-4EB4-8224-62C1C141EA9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4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5331" y="24229"/>
                <a:ext cx="5069974" cy="2851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"/>
    </mc:Choice>
    <mc:Fallback xmlns="">
      <p:transition spd="slow" advTm="362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F0BB260-3DA0-BE7E-E135-2FC3CF3B0C3E}"/>
              </a:ext>
            </a:extLst>
          </p:cNvPr>
          <p:cNvSpPr/>
          <p:nvPr/>
        </p:nvSpPr>
        <p:spPr>
          <a:xfrm>
            <a:off x="2976880" y="4368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UNDERSTANDING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D01B50-C48A-30D7-7F39-DCFE09A777B0}"/>
              </a:ext>
            </a:extLst>
          </p:cNvPr>
          <p:cNvSpPr txBox="1"/>
          <p:nvPr/>
        </p:nvSpPr>
        <p:spPr>
          <a:xfrm flipH="1">
            <a:off x="2417349" y="2167762"/>
            <a:ext cx="37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36 Features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7DA5B-2C10-49A6-39F8-A491440672A9}"/>
              </a:ext>
            </a:extLst>
          </p:cNvPr>
          <p:cNvSpPr txBox="1"/>
          <p:nvPr/>
        </p:nvSpPr>
        <p:spPr>
          <a:xfrm flipH="1">
            <a:off x="6972420" y="2199881"/>
            <a:ext cx="37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57.971 Rows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08320-0C27-B639-5701-EE7B0ED37E45}"/>
              </a:ext>
            </a:extLst>
          </p:cNvPr>
          <p:cNvGrpSpPr/>
          <p:nvPr/>
        </p:nvGrpSpPr>
        <p:grpSpPr>
          <a:xfrm>
            <a:off x="-17038" y="1305094"/>
            <a:ext cx="6084825" cy="2222365"/>
            <a:chOff x="1890175" y="1206635"/>
            <a:chExt cx="4150486" cy="2222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6F9021-E6FB-22B5-CA08-4509EFCDC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A5AC58-75FD-1027-F585-405E4E760D3A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Some Features has been encoded by Author, So I try to Explore categorical data. And the target is </a:t>
            </a:r>
            <a:r>
              <a:rPr lang="en-US" sz="32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8E3E6-0330-8ABF-A6DF-0BF00F2BA8E4}"/>
              </a:ext>
            </a:extLst>
          </p:cNvPr>
          <p:cNvGrpSpPr/>
          <p:nvPr/>
        </p:nvGrpSpPr>
        <p:grpSpPr>
          <a:xfrm>
            <a:off x="6130247" y="1305094"/>
            <a:ext cx="6107174" cy="2222365"/>
            <a:chOff x="6194228" y="1206634"/>
            <a:chExt cx="4134453" cy="22223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FB6D5-4587-A5EA-E998-E1A9034E08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4228" y="1206634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39BA2-0D0B-5513-AE3B-54AAE61EFE79}"/>
                </a:ext>
              </a:extLst>
            </p:cNvPr>
            <p:cNvSpPr/>
            <p:nvPr/>
          </p:nvSpPr>
          <p:spPr>
            <a:xfrm>
              <a:off x="6240158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967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422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4352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C292-22B7-A9D4-89CC-0E43DE8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95" y="1880035"/>
            <a:ext cx="3505200" cy="3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F6684-D546-DD4E-5289-6A6C6E1D8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89" y="1880035"/>
            <a:ext cx="3639615" cy="3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593C-3042-4F4E-53AD-5D43A5E56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245721"/>
            <a:ext cx="9686925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AAA84-2D1B-07B6-64E1-086785CBA585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(1)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17-7C9C-7473-103B-E83D5389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7" y="1334180"/>
            <a:ext cx="965835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06E8E-460D-C3FD-A72E-A7D87215C927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(2)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547</Words>
  <Application>Microsoft Office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Andika New Basic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yodialfariz</dc:creator>
  <cp:lastModifiedBy>yodialfariz</cp:lastModifiedBy>
  <cp:revision>21</cp:revision>
  <dcterms:created xsi:type="dcterms:W3CDTF">2023-02-06T06:04:26Z</dcterms:created>
  <dcterms:modified xsi:type="dcterms:W3CDTF">2023-02-13T12:38:02Z</dcterms:modified>
</cp:coreProperties>
</file>