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89B8-9547-4856-BA72-DB82BA7154C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0E06B-35D0-49B8-8E3F-1B733DD5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E06B-35D0-49B8-8E3F-1B733DD5B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E06B-35D0-49B8-8E3F-1B733DD5B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C8DB44-753A-4DD3-9A39-B6C0BD231B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forstats.blogspot.com/2017/11/direktori-kerja-program-r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ing-if.polibatam.ac.id/mod/resource/view.php?id=476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dimrz" TargetMode="External"/><Relationship Id="rId7" Type="http://schemas.openxmlformats.org/officeDocument/2006/relationships/hyperlink" Target="https://www.kaggle.com/fafiliam/user-knowledg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yodimrz/Tugas-Besar-Data-Mining" TargetMode="External"/><Relationship Id="rId5" Type="http://schemas.openxmlformats.org/officeDocument/2006/relationships/hyperlink" Target="https://github.com/reynaldisihombing37" TargetMode="External"/><Relationship Id="rId4" Type="http://schemas.openxmlformats.org/officeDocument/2006/relationships/hyperlink" Target="https://github.com/dearoul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9" y="4572001"/>
            <a:ext cx="9152389" cy="22859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Nama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kelompok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Yodi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Marza</a:t>
            </a:r>
            <a:r>
              <a:rPr lang="en-US" b="1" dirty="0" smtClean="0">
                <a:solidFill>
                  <a:schemeClr val="bg1"/>
                </a:solidFill>
              </a:rPr>
              <a:t>				(3311811026)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Dea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Rouly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Oktaria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Damanik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	(3311811027)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Reynaldi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Sihombing</a:t>
            </a:r>
            <a:r>
              <a:rPr lang="en-US" b="1" dirty="0" smtClean="0">
                <a:solidFill>
                  <a:schemeClr val="bg1"/>
                </a:solidFill>
              </a:rPr>
              <a:t>	          	(3311811037)</a:t>
            </a:r>
            <a:r>
              <a:rPr lang="en-US" b="1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b="1" dirty="0"/>
          </a:p>
        </p:txBody>
      </p:sp>
      <p:pic>
        <p:nvPicPr>
          <p:cNvPr id="1026" name="Picture 2" descr="Hasil gambar untuk polibatam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73" y="2854036"/>
            <a:ext cx="2660073" cy="107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304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Centaur" panose="02030504050205020304" pitchFamily="18" charset="0"/>
              </a:rPr>
              <a:t>Tugas</a:t>
            </a:r>
            <a:r>
              <a:rPr lang="en-US" sz="60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Centaur" panose="02030504050205020304" pitchFamily="18" charset="0"/>
              </a:rPr>
              <a:t>Besar</a:t>
            </a:r>
            <a:endParaRPr lang="en-US" sz="6000" b="1" dirty="0" smtClean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Data Mining</a:t>
            </a:r>
            <a:endParaRPr lang="en-US" sz="6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5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908" y="914400"/>
            <a:ext cx="6220691" cy="56572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782" y="422398"/>
            <a:ext cx="897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/>
              <a:t>model decision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algoritman</a:t>
            </a:r>
            <a:r>
              <a:rPr lang="en-US" sz="2400" dirty="0"/>
              <a:t> C5.0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26808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7908" y="4724400"/>
            <a:ext cx="3858492" cy="184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9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 </a:t>
            </a:r>
          </a:p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model</a:t>
            </a:r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6927" y="923330"/>
            <a:ext cx="5229225" cy="5381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038600" y="2266950"/>
            <a:ext cx="5029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6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843" y="228600"/>
            <a:ext cx="8812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sv-SE" sz="2400" dirty="0" smtClean="0"/>
              <a:t>7. Menampilkan pohon keputusan yang sudah dibangun</a:t>
            </a:r>
            <a:endParaRPr lang="en-US" sz="2400" dirty="0"/>
          </a:p>
          <a:p>
            <a:r>
              <a:rPr lang="en-US" sz="2400" dirty="0" smtClean="0"/>
              <a:t>plot(model</a:t>
            </a:r>
            <a:r>
              <a:rPr lang="en-US" sz="2400" dirty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685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1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/>
          <a:stretch/>
        </p:blipFill>
        <p:spPr>
          <a:xfrm>
            <a:off x="3262745" y="1066800"/>
            <a:ext cx="4433455" cy="5814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0063" y="-34637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8. </a:t>
            </a:r>
            <a:r>
              <a:rPr lang="en-US" sz="2400" dirty="0" err="1" smtClean="0"/>
              <a:t>Menjadikan</a:t>
            </a:r>
            <a:r>
              <a:rPr lang="en-US" sz="2400" dirty="0" smtClean="0"/>
              <a:t> </a:t>
            </a:r>
            <a:r>
              <a:rPr lang="en-US" sz="2400" dirty="0"/>
              <a:t>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smtClean="0"/>
              <a:t>1,2,3,4,5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909455"/>
            <a:ext cx="2209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2744" y="5486400"/>
            <a:ext cx="237605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56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9. </a:t>
            </a:r>
            <a:r>
              <a:rPr lang="en-US" sz="2400" dirty="0" err="1"/>
              <a:t>P</a:t>
            </a:r>
            <a:r>
              <a:rPr lang="en-US" sz="2400" dirty="0" err="1" smtClean="0"/>
              <a:t>rediksi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2819400"/>
            <a:ext cx="3124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34096" y="369332"/>
            <a:ext cx="4009159" cy="4075423"/>
            <a:chOff x="2743200" y="877577"/>
            <a:chExt cx="4433455" cy="4685023"/>
          </a:xfrm>
        </p:grpSpPr>
        <p:pic>
          <p:nvPicPr>
            <p:cNvPr id="4" name="Picture 3"/>
            <p:cNvPicPr/>
            <p:nvPr/>
          </p:nvPicPr>
          <p:blipFill rotWithShape="1">
            <a:blip r:embed="rId3"/>
            <a:srcRect b="19428"/>
            <a:stretch/>
          </p:blipFill>
          <p:spPr>
            <a:xfrm>
              <a:off x="2743200" y="877577"/>
              <a:ext cx="4433455" cy="46850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43200" y="5410200"/>
              <a:ext cx="4267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0391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57200" y="6172200"/>
            <a:ext cx="7696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5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8958" y="641131"/>
            <a:ext cx="754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10.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dataset 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435927" y="1316182"/>
            <a:ext cx="4107874" cy="5184287"/>
            <a:chOff x="3810000" y="685800"/>
            <a:chExt cx="4433455" cy="5814669"/>
          </a:xfrm>
        </p:grpSpPr>
        <p:pic>
          <p:nvPicPr>
            <p:cNvPr id="6" name="Picture 5"/>
            <p:cNvPicPr/>
            <p:nvPr/>
          </p:nvPicPr>
          <p:blipFill rotWithShape="1">
            <a:blip r:embed="rId3"/>
            <a:srcRect/>
            <a:stretch/>
          </p:blipFill>
          <p:spPr>
            <a:xfrm>
              <a:off x="3810000" y="685800"/>
              <a:ext cx="4433455" cy="58146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67200" y="2743200"/>
              <a:ext cx="2438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5334000"/>
              <a:ext cx="3352800" cy="1166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4850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eferensi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105835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http://userforstats.blogspot.com/2017/11/direktori-kerja-program-r.html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https://learning-if.polibatam.ac.id/mod/resource/view.php?id=4766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8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Hasil gambar untuk background ppt thank you bergerak lucu min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3" y="1"/>
            <a:ext cx="938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838200"/>
            <a:ext cx="6248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Thank You </a:t>
            </a:r>
            <a:r>
              <a:rPr lang="en-US" sz="8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0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42467" y="609600"/>
            <a:ext cx="6172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latin typeface="Algerian" panose="04020705040A02060702" pitchFamily="82" charset="0"/>
              </a:rPr>
              <a:t>Klasifikasi</a:t>
            </a:r>
            <a:r>
              <a:rPr lang="en-US" sz="2800" dirty="0" smtClean="0">
                <a:latin typeface="Algerian" panose="04020705040A02060702" pitchFamily="82" charset="0"/>
              </a:rPr>
              <a:t> Tingkat </a:t>
            </a:r>
            <a:r>
              <a:rPr lang="en-US" sz="2800" dirty="0" err="1" smtClean="0">
                <a:latin typeface="Algerian" panose="04020705040A02060702" pitchFamily="82" charset="0"/>
              </a:rPr>
              <a:t>pengetahuan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latin typeface="Algerian" panose="04020705040A02060702" pitchFamily="82" charset="0"/>
              </a:rPr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Algerian" panose="04020705040A02060702" pitchFamily="82" charset="0"/>
              </a:rPr>
              <a:t>menggunakan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  <a:r>
              <a:rPr lang="en-US" sz="2800" b="0" dirty="0" err="1" smtClean="0">
                <a:latin typeface="Algerian" panose="04020705040A02060702" pitchFamily="82" charset="0"/>
              </a:rPr>
              <a:t>algoritma</a:t>
            </a:r>
            <a:r>
              <a:rPr lang="en-US" sz="2800" b="0" dirty="0" smtClean="0">
                <a:latin typeface="Algerian" panose="04020705040A02060702" pitchFamily="82" charset="0"/>
              </a:rPr>
              <a:t> C5.0 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909066"/>
            <a:ext cx="70920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  <a:hlinkClick r:id="rId3"/>
              </a:rPr>
              <a:t>https://github.com/yodimrz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   		( </a:t>
            </a:r>
            <a:r>
              <a:rPr lang="en-US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Yodi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Marza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dirty="0" smtClean="0">
                <a:solidFill>
                  <a:srgbClr val="00B05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  <a:hlinkClick r:id="rId4"/>
              </a:rPr>
              <a:t>github.com/dearouly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  	        	( </a:t>
            </a:r>
            <a:r>
              <a:rPr lang="en-US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Dea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Rouly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)</a:t>
            </a:r>
          </a:p>
          <a:p>
            <a:r>
              <a:rPr lang="en-US" dirty="0" smtClean="0">
                <a:solidFill>
                  <a:srgbClr val="00B05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  <a:hlinkClick r:id="rId5"/>
              </a:rPr>
              <a:t>github.com/reynaldisihombing37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	( </a:t>
            </a:r>
            <a:r>
              <a:rPr lang="en-US" dirty="0" err="1">
                <a:solidFill>
                  <a:srgbClr val="00B050"/>
                </a:solidFill>
                <a:latin typeface="Bahnschrift" panose="020B0502040204020203" pitchFamily="34" charset="0"/>
              </a:rPr>
              <a:t>R</a:t>
            </a:r>
            <a:r>
              <a:rPr lang="en-US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eynaldi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Sihombing</a:t>
            </a:r>
            <a:r>
              <a:rPr lang="en-U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)</a:t>
            </a:r>
          </a:p>
          <a:p>
            <a:endParaRPr lang="en-US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87" y="4539734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2635609"/>
            <a:ext cx="595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Repository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>
              <a:latin typeface="Bahnschrift" panose="020B0502040204020203" pitchFamily="34" charset="0"/>
              <a:hlinkClick r:id="rId6"/>
            </a:endParaRPr>
          </a:p>
          <a:p>
            <a:r>
              <a:rPr lang="en-US" dirty="0" smtClean="0">
                <a:latin typeface="Bahnschrift" panose="020B0502040204020203" pitchFamily="34" charset="0"/>
                <a:hlinkClick r:id="rId6"/>
              </a:rPr>
              <a:t>https://github.com/yodimrz/Tugas-Besar-Data-Mining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dataset:</a:t>
            </a:r>
            <a:endParaRPr lang="en-US" dirty="0" smtClean="0">
              <a:hlinkClick r:id="rId7"/>
            </a:endParaRPr>
          </a:p>
          <a:p>
            <a:r>
              <a:rPr lang="en-US" dirty="0" smtClean="0">
                <a:hlinkClick r:id="rId7"/>
              </a:rPr>
              <a:t>https://www.kaggle.com/fafiliam/user-knowledge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70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46792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STG </a:t>
            </a:r>
            <a:r>
              <a:rPr lang="en-US" dirty="0" smtClean="0"/>
              <a:t>(Tingkat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 </a:t>
            </a:r>
            <a:r>
              <a:rPr lang="en-US" dirty="0" err="1" smtClean="0"/>
              <a:t>objek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2. SCG </a:t>
            </a:r>
            <a:r>
              <a:rPr lang="en-US" dirty="0" smtClean="0"/>
              <a:t>(Tingkat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3. STR </a:t>
            </a:r>
            <a:r>
              <a:rPr lang="en-US" dirty="0" smtClean="0"/>
              <a:t>(Tingkat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4. LPR </a:t>
            </a:r>
            <a:r>
              <a:rPr lang="en-US" dirty="0" smtClean="0"/>
              <a:t>(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5. PEG </a:t>
            </a:r>
            <a:r>
              <a:rPr lang="en-US" dirty="0" smtClean="0"/>
              <a:t>(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6. UNS </a:t>
            </a:r>
            <a:r>
              <a:rPr lang="en-US" dirty="0" smtClean="0"/>
              <a:t>(Tingkat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kami </a:t>
            </a:r>
            <a:r>
              <a:rPr lang="en-US" dirty="0" err="1" smtClean="0"/>
              <a:t>menggunakan</a:t>
            </a:r>
            <a:r>
              <a:rPr lang="en-US" dirty="0" smtClean="0"/>
              <a:t> UNS</a:t>
            </a:r>
            <a:r>
              <a:rPr lang="en-US" dirty="0" smtClean="0"/>
              <a:t>(Tingkat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klasifikasi</a:t>
            </a:r>
            <a:r>
              <a:rPr lang="en-US" dirty="0"/>
              <a:t> </a:t>
            </a:r>
            <a:r>
              <a:rPr lang="en-US" dirty="0" err="1" smtClean="0"/>
              <a:t>meggunakan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C5.0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oint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dataset yang kami </a:t>
            </a:r>
            <a:r>
              <a:rPr lang="en-US" dirty="0" err="1" smtClean="0"/>
              <a:t>pilih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User Knowledge </a:t>
            </a:r>
            <a:r>
              <a:rPr lang="en-US" dirty="0" err="1" smtClean="0"/>
              <a:t>merupakan</a:t>
            </a:r>
            <a:r>
              <a:rPr lang="en-US" dirty="0" smtClean="0"/>
              <a:t> dataset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status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DC </a:t>
            </a:r>
            <a:r>
              <a:rPr lang="en-US" dirty="0" err="1" smtClean="0"/>
              <a:t>Listrik</a:t>
            </a:r>
            <a:r>
              <a:rPr lang="en-US" dirty="0" smtClean="0"/>
              <a:t>.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Repositori</a:t>
            </a:r>
            <a:r>
              <a:rPr lang="en-US" dirty="0" smtClean="0"/>
              <a:t> UCI ML. Dataset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6 </a:t>
            </a:r>
            <a:r>
              <a:rPr lang="en-US" dirty="0" err="1" smtClean="0"/>
              <a:t>kolom</a:t>
            </a:r>
            <a:r>
              <a:rPr lang="en-US" dirty="0" smtClean="0"/>
              <a:t>.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599" y="904964"/>
            <a:ext cx="6056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K</a:t>
            </a:r>
            <a:r>
              <a:rPr lang="en-US" sz="2800" dirty="0" err="1" smtClean="0"/>
              <a:t>enapa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c5.0?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1273" y="17526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information gain.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emecah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,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information gain paling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.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information gain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parent </a:t>
            </a:r>
            <a:r>
              <a:rPr lang="en-US" sz="2800" dirty="0" err="1" smtClean="0"/>
              <a:t>bagi</a:t>
            </a:r>
            <a:r>
              <a:rPr lang="en-US" sz="2800" dirty="0" smtClean="0"/>
              <a:t> node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.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fleksibel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/>
              <a:t>simpel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52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" y="2514600"/>
            <a:ext cx="9144000" cy="1295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08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1022" y="964799"/>
            <a:ext cx="8508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</a:t>
            </a:r>
            <a:r>
              <a:rPr lang="en-US" sz="2400" dirty="0" smtClean="0"/>
              <a:t> 1 :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file R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1886" y="1828800"/>
            <a:ext cx="7890163" cy="3505200"/>
            <a:chOff x="1101437" y="1600200"/>
            <a:chExt cx="7112822" cy="3352800"/>
          </a:xfrm>
        </p:grpSpPr>
        <p:grpSp>
          <p:nvGrpSpPr>
            <p:cNvPr id="26" name="Group 25"/>
            <p:cNvGrpSpPr/>
            <p:nvPr/>
          </p:nvGrpSpPr>
          <p:grpSpPr>
            <a:xfrm>
              <a:off x="1101437" y="1600200"/>
              <a:ext cx="7112822" cy="3352800"/>
              <a:chOff x="1101437" y="1600200"/>
              <a:chExt cx="7112822" cy="33528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1437" y="1600200"/>
                <a:ext cx="7112822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219200" y="4419599"/>
                <a:ext cx="6289963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828799" y="2618510"/>
              <a:ext cx="6385459" cy="176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892091" y="2590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20441" y="2361121"/>
            <a:ext cx="24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</p:txBody>
      </p:sp>
      <p:cxnSp>
        <p:nvCxnSpPr>
          <p:cNvPr id="21" name="Elbow Connector 20"/>
          <p:cNvCxnSpPr/>
          <p:nvPr/>
        </p:nvCxnSpPr>
        <p:spPr>
          <a:xfrm>
            <a:off x="2406051" y="2763480"/>
            <a:ext cx="2438400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44451" y="3396734"/>
            <a:ext cx="261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78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68" y="609600"/>
            <a:ext cx="87630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Langkah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2: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mengakses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data yang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berada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luar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working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directory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12822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76400" y="2971800"/>
            <a:ext cx="5715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4454" y="4752109"/>
            <a:ext cx="577734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8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505200" y="1175266"/>
            <a:ext cx="3886200" cy="5511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0265" y="1168118"/>
            <a:ext cx="1624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View(dataset)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810" y="426688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 smtClean="0"/>
              <a:t>Langkah 3:</a:t>
            </a:r>
          </a:p>
          <a:p>
            <a:r>
              <a:rPr lang="fi-FI" sz="2400" dirty="0" smtClean="0"/>
              <a:t>Melihat dataset yang kita miliki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9536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838200"/>
            <a:ext cx="6296891" cy="601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76535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</a:t>
            </a:r>
            <a:r>
              <a:rPr lang="en-US" sz="2400" dirty="0" smtClean="0"/>
              <a:t> 4:  </a:t>
            </a:r>
            <a:r>
              <a:rPr lang="en-US" sz="2400" dirty="0" err="1" smtClean="0"/>
              <a:t>Instal</a:t>
            </a:r>
            <a:r>
              <a:rPr lang="en-US" sz="2400" dirty="0" smtClean="0"/>
              <a:t> package </a:t>
            </a:r>
            <a:r>
              <a:rPr lang="en-US" sz="2400" dirty="0" err="1" smtClean="0"/>
              <a:t>pendukung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1676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0" y="1371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fungsi untuk membuat pohon keputusan C5.0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70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361</TotalTime>
  <Words>220</Words>
  <Application>Microsoft Office PowerPoint</Application>
  <PresentationFormat>On-screen Show (4:3)</PresentationFormat>
  <Paragraphs>62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PowerPoint Presentation</vt:lpstr>
      <vt:lpstr>PowerPoint Presentation</vt:lpstr>
      <vt:lpstr>PowerPoint Presentation</vt:lpstr>
      <vt:lpstr>PowerPoint Presentation</vt:lpstr>
      <vt:lpstr>Perintah pada Rstudio</vt:lpstr>
      <vt:lpstr>PowerPoint Presentation</vt:lpstr>
      <vt:lpstr>Langkah 2: mengakses data yang berada di luar working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asus</dc:creator>
  <cp:lastModifiedBy>asus</cp:lastModifiedBy>
  <cp:revision>27</cp:revision>
  <dcterms:created xsi:type="dcterms:W3CDTF">2019-12-04T03:29:51Z</dcterms:created>
  <dcterms:modified xsi:type="dcterms:W3CDTF">2019-12-04T09:31:20Z</dcterms:modified>
</cp:coreProperties>
</file>