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Raleway"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135"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59831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94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1fa96f9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1fa96f9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80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28128b5fc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28128b5fc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88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1fa96f92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1fa96f92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No efficient database มี staff มีไฟล์ของตัวเองทุกคน บางข้อมูลซ้ำกันบางคนมีตัวที่อัพเดตแล้วบางคนไม่ มีทั้ง excel file,paper มี excel ข้อมูลก้อไม่ลิ้งหากัน</a:t>
            </a:r>
            <a:endParaRPr/>
          </a:p>
          <a:p>
            <a:pPr marL="0" lvl="0" indent="0" algn="l" rtl="0">
              <a:spcBef>
                <a:spcPts val="0"/>
              </a:spcBef>
              <a:spcAft>
                <a:spcPts val="0"/>
              </a:spcAft>
              <a:buNone/>
            </a:pPr>
            <a:r>
              <a:rPr lang="en"/>
              <a:t>2) พอข้อมูลไม่ดี ตอน query ข้อมูลก้อจะยาก เช่นจะหาว่าอจารท่านนีเป็นกรรมการตรวจหลักสูตรอะรัยบ้าง, หลักสูตรนี้เคยได้คะแนนเท่าไหร่ ต้องไปนั่งหาในกระดาษกว่าจะเจออีก</a:t>
            </a:r>
            <a:endParaRPr/>
          </a:p>
          <a:p>
            <a:pPr marL="0" lvl="0" indent="0" algn="l" rtl="0">
              <a:spcBef>
                <a:spcPts val="0"/>
              </a:spcBef>
              <a:spcAft>
                <a:spcPts val="0"/>
              </a:spcAft>
              <a:buNone/>
            </a:pPr>
            <a:r>
              <a:rPr lang="en"/>
              <a:t>3) predict ทำ schedule โดยการ matching</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06432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1fa96f92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1fa96f92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talk about the objective. To begin with, we try to find the solutions that solve those problems. For the first problem,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87967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1fa96f927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1fa96f927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781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1fa96f927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1fa96f92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talk about the objective. , we try to find the solutions that solve those problems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61524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1fa96f927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1fa96f927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talk about the objective. , we try to find the solutions that solve those problems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6535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p:nvPr/>
        </p:nvSpPr>
        <p:spPr>
          <a:xfrm>
            <a:off x="0" y="3772150"/>
            <a:ext cx="9144000" cy="13710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13"/>
          <p:cNvSpPr txBox="1">
            <a:spLocks noGrp="1"/>
          </p:cNvSpPr>
          <p:nvPr>
            <p:ph type="ctrTitle"/>
          </p:nvPr>
        </p:nvSpPr>
        <p:spPr>
          <a:xfrm>
            <a:off x="729450" y="1322450"/>
            <a:ext cx="7883100" cy="20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Committee matching &amp; Assessment Scheduling: </a:t>
            </a:r>
            <a:endParaRPr i="1"/>
          </a:p>
          <a:p>
            <a:pPr marL="0" lvl="0" indent="0" algn="l" rtl="0">
              <a:spcBef>
                <a:spcPts val="0"/>
              </a:spcBef>
              <a:spcAft>
                <a:spcPts val="0"/>
              </a:spcAft>
              <a:buNone/>
            </a:pPr>
            <a:r>
              <a:rPr lang="en" i="1"/>
              <a:t>An application for IQA system</a:t>
            </a:r>
            <a:endParaRPr i="1"/>
          </a:p>
        </p:txBody>
      </p:sp>
      <p:sp>
        <p:nvSpPr>
          <p:cNvPr id="88" name="Google Shape;88;p13"/>
          <p:cNvSpPr txBox="1">
            <a:spLocks noGrp="1"/>
          </p:cNvSpPr>
          <p:nvPr>
            <p:ph type="subTitle" idx="1"/>
          </p:nvPr>
        </p:nvSpPr>
        <p:spPr>
          <a:xfrm>
            <a:off x="729450" y="3851075"/>
            <a:ext cx="7883100" cy="10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Krai 		Chamnivikaipong	58090007</a:t>
            </a:r>
            <a:endParaRPr dirty="0"/>
          </a:p>
          <a:p>
            <a:pPr marL="0" lvl="0" indent="0" algn="l" rtl="0">
              <a:spcBef>
                <a:spcPts val="0"/>
              </a:spcBef>
              <a:spcAft>
                <a:spcPts val="0"/>
              </a:spcAft>
              <a:buNone/>
            </a:pPr>
            <a:r>
              <a:rPr lang="en" dirty="0"/>
              <a:t>Yodsawadee	Sornda		58090032</a:t>
            </a:r>
            <a:endParaRPr dirty="0"/>
          </a:p>
          <a:p>
            <a:pPr marL="0" lvl="0" indent="0" algn="l" rtl="0">
              <a:spcBef>
                <a:spcPts val="0"/>
              </a:spcBef>
              <a:spcAft>
                <a:spcPts val="0"/>
              </a:spcAft>
              <a:buNone/>
            </a:pPr>
            <a:r>
              <a:rPr lang="en" dirty="0"/>
              <a:t>Sira 		Pacheechian	58090037</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body" idx="2"/>
          </p:nvPr>
        </p:nvSpPr>
        <p:spPr>
          <a:xfrm>
            <a:off x="844350" y="2020350"/>
            <a:ext cx="7688700" cy="2261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b="1"/>
              <a:t>Introduction</a:t>
            </a:r>
            <a:endParaRPr sz="1400" b="1"/>
          </a:p>
          <a:p>
            <a:pPr marL="457200" lvl="0" indent="-317500" algn="l" rtl="0">
              <a:lnSpc>
                <a:spcPct val="150000"/>
              </a:lnSpc>
              <a:spcBef>
                <a:spcPts val="0"/>
              </a:spcBef>
              <a:spcAft>
                <a:spcPts val="0"/>
              </a:spcAft>
              <a:buSzPts val="1400"/>
              <a:buChar char="●"/>
            </a:pPr>
            <a:r>
              <a:rPr lang="en" sz="1400" b="1"/>
              <a:t>Problem</a:t>
            </a:r>
            <a:endParaRPr sz="1400" b="1"/>
          </a:p>
          <a:p>
            <a:pPr marL="457200" lvl="0" indent="-317500" algn="l" rtl="0">
              <a:lnSpc>
                <a:spcPct val="150000"/>
              </a:lnSpc>
              <a:spcBef>
                <a:spcPts val="0"/>
              </a:spcBef>
              <a:spcAft>
                <a:spcPts val="0"/>
              </a:spcAft>
              <a:buSzPts val="1400"/>
              <a:buChar char="●"/>
            </a:pPr>
            <a:r>
              <a:rPr lang="en" sz="1400" b="1"/>
              <a:t>Objective</a:t>
            </a:r>
            <a:endParaRPr sz="1400" b="1"/>
          </a:p>
          <a:p>
            <a:pPr marL="457200" lvl="0" indent="-317500" algn="l" rtl="0">
              <a:lnSpc>
                <a:spcPct val="150000"/>
              </a:lnSpc>
              <a:spcBef>
                <a:spcPts val="0"/>
              </a:spcBef>
              <a:spcAft>
                <a:spcPts val="0"/>
              </a:spcAft>
              <a:buSzPts val="1400"/>
              <a:buChar char="●"/>
            </a:pPr>
            <a:r>
              <a:rPr lang="en" sz="1400" b="1"/>
              <a:t>Scope of the Project</a:t>
            </a:r>
            <a:endParaRPr sz="1400" b="1"/>
          </a:p>
          <a:p>
            <a:pPr marL="457200" lvl="0" indent="-317500" algn="l" rtl="0">
              <a:lnSpc>
                <a:spcPct val="150000"/>
              </a:lnSpc>
              <a:spcBef>
                <a:spcPts val="0"/>
              </a:spcBef>
              <a:spcAft>
                <a:spcPts val="0"/>
              </a:spcAft>
              <a:buSzPts val="1400"/>
              <a:buChar char="●"/>
            </a:pPr>
            <a:r>
              <a:rPr lang="en" sz="1400" b="1"/>
              <a:t>Project Plan</a:t>
            </a:r>
            <a:endParaRPr sz="1400" b="1"/>
          </a:p>
        </p:txBody>
      </p:sp>
      <p:sp>
        <p:nvSpPr>
          <p:cNvPr id="94" name="Google Shape;94;p14"/>
          <p:cNvSpPr txBox="1">
            <a:spLocks noGrp="1"/>
          </p:cNvSpPr>
          <p:nvPr>
            <p:ph type="title"/>
          </p:nvPr>
        </p:nvSpPr>
        <p:spPr>
          <a:xfrm>
            <a:off x="730000" y="12424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p:nvPr/>
        </p:nvSpPr>
        <p:spPr>
          <a:xfrm>
            <a:off x="5656075" y="3266575"/>
            <a:ext cx="2006100" cy="15486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txBox="1">
            <a:spLocks noGrp="1"/>
          </p:cNvSpPr>
          <p:nvPr>
            <p:ph type="title"/>
          </p:nvPr>
        </p:nvSpPr>
        <p:spPr>
          <a:xfrm>
            <a:off x="729450" y="12424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01" name="Google Shape;101;p15"/>
          <p:cNvSpPr txBox="1"/>
          <p:nvPr/>
        </p:nvSpPr>
        <p:spPr>
          <a:xfrm>
            <a:off x="1219950" y="1976150"/>
            <a:ext cx="1401300" cy="45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300" b="1">
                <a:solidFill>
                  <a:schemeClr val="accent1"/>
                </a:solidFill>
                <a:latin typeface="Lato"/>
                <a:ea typeface="Lato"/>
                <a:cs typeface="Lato"/>
                <a:sym typeface="Lato"/>
              </a:rPr>
              <a:t>What is IQA ?</a:t>
            </a:r>
            <a:endParaRPr b="1"/>
          </a:p>
        </p:txBody>
      </p:sp>
      <p:sp>
        <p:nvSpPr>
          <p:cNvPr id="102" name="Google Shape;102;p15"/>
          <p:cNvSpPr txBox="1"/>
          <p:nvPr/>
        </p:nvSpPr>
        <p:spPr>
          <a:xfrm>
            <a:off x="1393825" y="2170550"/>
            <a:ext cx="6928800" cy="90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300" dirty="0">
                <a:solidFill>
                  <a:schemeClr val="accent1"/>
                </a:solidFill>
                <a:latin typeface="Lato"/>
                <a:ea typeface="Lato"/>
                <a:cs typeface="Lato"/>
                <a:sym typeface="Lato"/>
              </a:rPr>
              <a:t>IQA (Internal Quality Assurance) is a team in the university that responsible for evaluating the quality  of the Study  Programs (Courses),  Faculties, and Universities.</a:t>
            </a:r>
            <a:endParaRPr dirty="0"/>
          </a:p>
        </p:txBody>
      </p:sp>
      <p:sp>
        <p:nvSpPr>
          <p:cNvPr id="103" name="Google Shape;103;p15"/>
          <p:cNvSpPr txBox="1"/>
          <p:nvPr/>
        </p:nvSpPr>
        <p:spPr>
          <a:xfrm>
            <a:off x="1219950" y="2939750"/>
            <a:ext cx="3000000" cy="386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300" b="1">
                <a:solidFill>
                  <a:schemeClr val="accent1"/>
                </a:solidFill>
                <a:latin typeface="Lato"/>
                <a:ea typeface="Lato"/>
                <a:cs typeface="Lato"/>
                <a:sym typeface="Lato"/>
              </a:rPr>
              <a:t>How? </a:t>
            </a:r>
            <a:endParaRPr b="1"/>
          </a:p>
        </p:txBody>
      </p:sp>
      <p:sp>
        <p:nvSpPr>
          <p:cNvPr id="104" name="Google Shape;104;p15"/>
          <p:cNvSpPr txBox="1"/>
          <p:nvPr/>
        </p:nvSpPr>
        <p:spPr>
          <a:xfrm>
            <a:off x="3695900" y="3419525"/>
            <a:ext cx="700500" cy="3864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t>IQA</a:t>
            </a:r>
            <a:endParaRPr b="1"/>
          </a:p>
        </p:txBody>
      </p:sp>
      <p:grpSp>
        <p:nvGrpSpPr>
          <p:cNvPr id="105" name="Google Shape;105;p15"/>
          <p:cNvGrpSpPr/>
          <p:nvPr/>
        </p:nvGrpSpPr>
        <p:grpSpPr>
          <a:xfrm>
            <a:off x="1457775" y="3336350"/>
            <a:ext cx="234900" cy="285900"/>
            <a:chOff x="863350" y="4309425"/>
            <a:chExt cx="234900" cy="285900"/>
          </a:xfrm>
        </p:grpSpPr>
        <p:sp>
          <p:nvSpPr>
            <p:cNvPr id="106" name="Google Shape;106;p15"/>
            <p:cNvSpPr/>
            <p:nvPr/>
          </p:nvSpPr>
          <p:spPr>
            <a:xfrm>
              <a:off x="863350" y="4391925"/>
              <a:ext cx="234900" cy="2034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901450" y="4309425"/>
              <a:ext cx="158700" cy="158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15"/>
          <p:cNvGrpSpPr/>
          <p:nvPr/>
        </p:nvGrpSpPr>
        <p:grpSpPr>
          <a:xfrm>
            <a:off x="1778550" y="3336350"/>
            <a:ext cx="234900" cy="285900"/>
            <a:chOff x="863350" y="4309425"/>
            <a:chExt cx="234900" cy="285900"/>
          </a:xfrm>
        </p:grpSpPr>
        <p:sp>
          <p:nvSpPr>
            <p:cNvPr id="109" name="Google Shape;109;p15"/>
            <p:cNvSpPr/>
            <p:nvPr/>
          </p:nvSpPr>
          <p:spPr>
            <a:xfrm>
              <a:off x="863350" y="4391925"/>
              <a:ext cx="234900" cy="203400"/>
            </a:xfrm>
            <a:prstGeom prst="triangle">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901450" y="4309425"/>
              <a:ext cx="158700" cy="1587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15"/>
          <p:cNvGrpSpPr/>
          <p:nvPr/>
        </p:nvGrpSpPr>
        <p:grpSpPr>
          <a:xfrm>
            <a:off x="2099325" y="3337175"/>
            <a:ext cx="234900" cy="285900"/>
            <a:chOff x="863350" y="4309425"/>
            <a:chExt cx="234900" cy="285900"/>
          </a:xfrm>
        </p:grpSpPr>
        <p:sp>
          <p:nvSpPr>
            <p:cNvPr id="112" name="Google Shape;112;p15"/>
            <p:cNvSpPr/>
            <p:nvPr/>
          </p:nvSpPr>
          <p:spPr>
            <a:xfrm>
              <a:off x="863350" y="4391925"/>
              <a:ext cx="234900" cy="203400"/>
            </a:xfrm>
            <a:prstGeom prst="triangle">
              <a:avLst>
                <a:gd name="adj"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901450" y="4309425"/>
              <a:ext cx="158700" cy="158700"/>
            </a:xfrm>
            <a:prstGeom prst="ellipse">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5"/>
          <p:cNvGrpSpPr/>
          <p:nvPr/>
        </p:nvGrpSpPr>
        <p:grpSpPr>
          <a:xfrm>
            <a:off x="1457775" y="3698075"/>
            <a:ext cx="234900" cy="285900"/>
            <a:chOff x="863350" y="4309425"/>
            <a:chExt cx="234900" cy="285900"/>
          </a:xfrm>
        </p:grpSpPr>
        <p:sp>
          <p:nvSpPr>
            <p:cNvPr id="115" name="Google Shape;115;p15"/>
            <p:cNvSpPr/>
            <p:nvPr/>
          </p:nvSpPr>
          <p:spPr>
            <a:xfrm>
              <a:off x="863350" y="4391925"/>
              <a:ext cx="234900" cy="203400"/>
            </a:xfrm>
            <a:prstGeom prst="triangle">
              <a:avLst>
                <a:gd name="adj"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901450" y="4309425"/>
              <a:ext cx="158700" cy="158700"/>
            </a:xfrm>
            <a:prstGeom prst="ellipse">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15"/>
          <p:cNvGrpSpPr/>
          <p:nvPr/>
        </p:nvGrpSpPr>
        <p:grpSpPr>
          <a:xfrm>
            <a:off x="1778550" y="3698075"/>
            <a:ext cx="234900" cy="285900"/>
            <a:chOff x="863350" y="4309425"/>
            <a:chExt cx="234900" cy="285900"/>
          </a:xfrm>
        </p:grpSpPr>
        <p:sp>
          <p:nvSpPr>
            <p:cNvPr id="118" name="Google Shape;118;p15"/>
            <p:cNvSpPr/>
            <p:nvPr/>
          </p:nvSpPr>
          <p:spPr>
            <a:xfrm>
              <a:off x="863350" y="4391925"/>
              <a:ext cx="234900" cy="2034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901450" y="4309425"/>
              <a:ext cx="158700" cy="158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15"/>
          <p:cNvGrpSpPr/>
          <p:nvPr/>
        </p:nvGrpSpPr>
        <p:grpSpPr>
          <a:xfrm>
            <a:off x="2099325" y="3679175"/>
            <a:ext cx="234900" cy="285900"/>
            <a:chOff x="863350" y="4309425"/>
            <a:chExt cx="234900" cy="285900"/>
          </a:xfrm>
        </p:grpSpPr>
        <p:sp>
          <p:nvSpPr>
            <p:cNvPr id="121" name="Google Shape;121;p15"/>
            <p:cNvSpPr/>
            <p:nvPr/>
          </p:nvSpPr>
          <p:spPr>
            <a:xfrm>
              <a:off x="863350" y="4391925"/>
              <a:ext cx="234900" cy="203400"/>
            </a:xfrm>
            <a:prstGeom prst="triangle">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901450" y="4309425"/>
              <a:ext cx="158700" cy="1587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15"/>
          <p:cNvSpPr txBox="1"/>
          <p:nvPr/>
        </p:nvSpPr>
        <p:spPr>
          <a:xfrm>
            <a:off x="1219950" y="3965075"/>
            <a:ext cx="1352100" cy="38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Qualified Professors</a:t>
            </a:r>
            <a:endParaRPr sz="1000"/>
          </a:p>
        </p:txBody>
      </p:sp>
      <p:sp>
        <p:nvSpPr>
          <p:cNvPr id="124" name="Google Shape;124;p15"/>
          <p:cNvSpPr/>
          <p:nvPr/>
        </p:nvSpPr>
        <p:spPr>
          <a:xfrm>
            <a:off x="2705678" y="3527375"/>
            <a:ext cx="759900" cy="170700"/>
          </a:xfrm>
          <a:prstGeom prst="right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txBox="1"/>
          <p:nvPr/>
        </p:nvSpPr>
        <p:spPr>
          <a:xfrm>
            <a:off x="2739575" y="3317050"/>
            <a:ext cx="8598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register</a:t>
            </a:r>
            <a:endParaRPr sz="1000"/>
          </a:p>
        </p:txBody>
      </p:sp>
      <p:sp>
        <p:nvSpPr>
          <p:cNvPr id="126" name="Google Shape;126;p15"/>
          <p:cNvSpPr txBox="1"/>
          <p:nvPr/>
        </p:nvSpPr>
        <p:spPr>
          <a:xfrm>
            <a:off x="4619913" y="3326138"/>
            <a:ext cx="8598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evaluation</a:t>
            </a:r>
            <a:endParaRPr sz="1000"/>
          </a:p>
        </p:txBody>
      </p:sp>
      <p:grpSp>
        <p:nvGrpSpPr>
          <p:cNvPr id="127" name="Google Shape;127;p15"/>
          <p:cNvGrpSpPr/>
          <p:nvPr/>
        </p:nvGrpSpPr>
        <p:grpSpPr>
          <a:xfrm>
            <a:off x="5877098" y="3447866"/>
            <a:ext cx="202836" cy="246875"/>
            <a:chOff x="863350" y="4309425"/>
            <a:chExt cx="234900" cy="285900"/>
          </a:xfrm>
        </p:grpSpPr>
        <p:sp>
          <p:nvSpPr>
            <p:cNvPr id="128" name="Google Shape;128;p15"/>
            <p:cNvSpPr/>
            <p:nvPr/>
          </p:nvSpPr>
          <p:spPr>
            <a:xfrm>
              <a:off x="863350" y="4391925"/>
              <a:ext cx="234900" cy="2034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901450" y="4309425"/>
              <a:ext cx="158700" cy="158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15"/>
          <p:cNvGrpSpPr/>
          <p:nvPr/>
        </p:nvGrpSpPr>
        <p:grpSpPr>
          <a:xfrm>
            <a:off x="6079942" y="3416714"/>
            <a:ext cx="202836" cy="246875"/>
            <a:chOff x="863350" y="4309425"/>
            <a:chExt cx="234900" cy="285900"/>
          </a:xfrm>
        </p:grpSpPr>
        <p:sp>
          <p:nvSpPr>
            <p:cNvPr id="131" name="Google Shape;131;p15"/>
            <p:cNvSpPr/>
            <p:nvPr/>
          </p:nvSpPr>
          <p:spPr>
            <a:xfrm>
              <a:off x="863350" y="4391925"/>
              <a:ext cx="234900" cy="2034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901450" y="4309425"/>
              <a:ext cx="158700" cy="1587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5"/>
          <p:cNvSpPr txBox="1"/>
          <p:nvPr/>
        </p:nvSpPr>
        <p:spPr>
          <a:xfrm>
            <a:off x="6644600" y="3408075"/>
            <a:ext cx="859800" cy="2955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Program A</a:t>
            </a:r>
            <a:endParaRPr sz="1000">
              <a:solidFill>
                <a:schemeClr val="lt1"/>
              </a:solidFill>
            </a:endParaRPr>
          </a:p>
        </p:txBody>
      </p:sp>
      <p:grpSp>
        <p:nvGrpSpPr>
          <p:cNvPr id="134" name="Google Shape;134;p15"/>
          <p:cNvGrpSpPr/>
          <p:nvPr/>
        </p:nvGrpSpPr>
        <p:grpSpPr>
          <a:xfrm>
            <a:off x="5877098" y="3935296"/>
            <a:ext cx="202836" cy="246875"/>
            <a:chOff x="863350" y="4309425"/>
            <a:chExt cx="234900" cy="285900"/>
          </a:xfrm>
        </p:grpSpPr>
        <p:sp>
          <p:nvSpPr>
            <p:cNvPr id="135" name="Google Shape;135;p15"/>
            <p:cNvSpPr/>
            <p:nvPr/>
          </p:nvSpPr>
          <p:spPr>
            <a:xfrm>
              <a:off x="863350" y="4391925"/>
              <a:ext cx="234900" cy="203400"/>
            </a:xfrm>
            <a:prstGeom prst="triangle">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901450" y="4309425"/>
              <a:ext cx="158700" cy="1587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5"/>
          <p:cNvGrpSpPr/>
          <p:nvPr/>
        </p:nvGrpSpPr>
        <p:grpSpPr>
          <a:xfrm>
            <a:off x="6079942" y="3918975"/>
            <a:ext cx="202836" cy="246875"/>
            <a:chOff x="863350" y="4309425"/>
            <a:chExt cx="234900" cy="285900"/>
          </a:xfrm>
        </p:grpSpPr>
        <p:sp>
          <p:nvSpPr>
            <p:cNvPr id="138" name="Google Shape;138;p15"/>
            <p:cNvSpPr/>
            <p:nvPr/>
          </p:nvSpPr>
          <p:spPr>
            <a:xfrm>
              <a:off x="863350" y="4391925"/>
              <a:ext cx="234900" cy="203400"/>
            </a:xfrm>
            <a:prstGeom prst="triangle">
              <a:avLst>
                <a:gd name="adj" fmla="val 50000"/>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901450" y="4309425"/>
              <a:ext cx="158700" cy="158700"/>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5"/>
          <p:cNvSpPr txBox="1"/>
          <p:nvPr/>
        </p:nvSpPr>
        <p:spPr>
          <a:xfrm>
            <a:off x="6644600" y="3895500"/>
            <a:ext cx="859800" cy="295500"/>
          </a:xfrm>
          <a:prstGeom prst="rect">
            <a:avLst/>
          </a:prstGeom>
          <a:solidFill>
            <a:schemeClr val="accen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Program B</a:t>
            </a:r>
            <a:endParaRPr sz="1000">
              <a:solidFill>
                <a:schemeClr val="lt1"/>
              </a:solidFill>
            </a:endParaRPr>
          </a:p>
        </p:txBody>
      </p:sp>
      <p:grpSp>
        <p:nvGrpSpPr>
          <p:cNvPr id="141" name="Google Shape;141;p15"/>
          <p:cNvGrpSpPr/>
          <p:nvPr/>
        </p:nvGrpSpPr>
        <p:grpSpPr>
          <a:xfrm>
            <a:off x="5877098" y="4390073"/>
            <a:ext cx="202836" cy="246875"/>
            <a:chOff x="863350" y="4309425"/>
            <a:chExt cx="234900" cy="285900"/>
          </a:xfrm>
        </p:grpSpPr>
        <p:sp>
          <p:nvSpPr>
            <p:cNvPr id="142" name="Google Shape;142;p15"/>
            <p:cNvSpPr/>
            <p:nvPr/>
          </p:nvSpPr>
          <p:spPr>
            <a:xfrm>
              <a:off x="863350" y="4391925"/>
              <a:ext cx="234900" cy="203400"/>
            </a:xfrm>
            <a:prstGeom prst="triangle">
              <a:avLst>
                <a:gd name="adj"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901450" y="4309425"/>
              <a:ext cx="158700" cy="158700"/>
            </a:xfrm>
            <a:prstGeom prst="ellipse">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5"/>
          <p:cNvGrpSpPr/>
          <p:nvPr/>
        </p:nvGrpSpPr>
        <p:grpSpPr>
          <a:xfrm>
            <a:off x="6079942" y="4342882"/>
            <a:ext cx="202836" cy="246875"/>
            <a:chOff x="863350" y="4309425"/>
            <a:chExt cx="234900" cy="285900"/>
          </a:xfrm>
        </p:grpSpPr>
        <p:sp>
          <p:nvSpPr>
            <p:cNvPr id="145" name="Google Shape;145;p15"/>
            <p:cNvSpPr/>
            <p:nvPr/>
          </p:nvSpPr>
          <p:spPr>
            <a:xfrm>
              <a:off x="863350" y="4391925"/>
              <a:ext cx="234900" cy="203400"/>
            </a:xfrm>
            <a:prstGeom prst="triangle">
              <a:avLst>
                <a:gd name="adj"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901450" y="4309425"/>
              <a:ext cx="158700" cy="158700"/>
            </a:xfrm>
            <a:prstGeom prst="ellipse">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5"/>
          <p:cNvSpPr txBox="1"/>
          <p:nvPr/>
        </p:nvSpPr>
        <p:spPr>
          <a:xfrm>
            <a:off x="6644600" y="4382924"/>
            <a:ext cx="859800" cy="295500"/>
          </a:xfrm>
          <a:prstGeom prst="rect">
            <a:avLst/>
          </a:prstGeom>
          <a:solidFill>
            <a:schemeClr val="accent5"/>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Program C</a:t>
            </a:r>
            <a:endParaRPr sz="1000">
              <a:solidFill>
                <a:schemeClr val="lt1"/>
              </a:solidFill>
            </a:endParaRPr>
          </a:p>
        </p:txBody>
      </p:sp>
      <p:sp>
        <p:nvSpPr>
          <p:cNvPr id="148" name="Google Shape;148;p15"/>
          <p:cNvSpPr/>
          <p:nvPr/>
        </p:nvSpPr>
        <p:spPr>
          <a:xfrm>
            <a:off x="4669866" y="3536475"/>
            <a:ext cx="759900" cy="170700"/>
          </a:xfrm>
          <a:prstGeom prst="right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6362284" y="3497731"/>
            <a:ext cx="202800" cy="147300"/>
          </a:xfrm>
          <a:prstGeom prst="right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6362284" y="4012977"/>
            <a:ext cx="202800" cy="147300"/>
          </a:xfrm>
          <a:prstGeom prst="right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6362284" y="4457004"/>
            <a:ext cx="202800" cy="147300"/>
          </a:xfrm>
          <a:prstGeom prst="right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txBox="1"/>
          <p:nvPr/>
        </p:nvSpPr>
        <p:spPr>
          <a:xfrm>
            <a:off x="6282763" y="4766775"/>
            <a:ext cx="8598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Evaluating</a:t>
            </a:r>
            <a:endParaRPr sz="1000"/>
          </a:p>
        </p:txBody>
      </p:sp>
      <p:sp>
        <p:nvSpPr>
          <p:cNvPr id="153" name="Google Shape;153;p15"/>
          <p:cNvSpPr/>
          <p:nvPr/>
        </p:nvSpPr>
        <p:spPr>
          <a:xfrm rot="-5400000">
            <a:off x="3908838" y="3977700"/>
            <a:ext cx="275700" cy="170700"/>
          </a:xfrm>
          <a:prstGeom prst="right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txBox="1"/>
          <p:nvPr/>
        </p:nvSpPr>
        <p:spPr>
          <a:xfrm>
            <a:off x="3633700" y="4592125"/>
            <a:ext cx="859800" cy="38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Evaluation</a:t>
            </a:r>
            <a:endParaRPr sz="1000"/>
          </a:p>
          <a:p>
            <a:pPr marL="0" lvl="0" indent="0" algn="ctr" rtl="0">
              <a:spcBef>
                <a:spcPts val="0"/>
              </a:spcBef>
              <a:spcAft>
                <a:spcPts val="0"/>
              </a:spcAft>
              <a:buNone/>
            </a:pPr>
            <a:r>
              <a:rPr lang="en" sz="1000"/>
              <a:t>Result</a:t>
            </a:r>
            <a:endParaRPr sz="1000"/>
          </a:p>
        </p:txBody>
      </p:sp>
      <p:sp>
        <p:nvSpPr>
          <p:cNvPr id="155" name="Google Shape;155;p15"/>
          <p:cNvSpPr/>
          <p:nvPr/>
        </p:nvSpPr>
        <p:spPr>
          <a:xfrm rot="10800000">
            <a:off x="4662887" y="4401275"/>
            <a:ext cx="760500" cy="170700"/>
          </a:xfrm>
          <a:prstGeom prst="rightArrow">
            <a:avLst>
              <a:gd name="adj1" fmla="val 50000"/>
              <a:gd name="adj2" fmla="val 50000"/>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3747900" y="4403875"/>
            <a:ext cx="170700" cy="1473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4194700" y="4403875"/>
            <a:ext cx="170700" cy="1473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3971300" y="4403875"/>
            <a:ext cx="170700" cy="1473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3683650" y="4320175"/>
            <a:ext cx="759900" cy="314700"/>
          </a:xfrm>
          <a:prstGeom prst="roundRect">
            <a:avLst>
              <a:gd name="adj" fmla="val 1666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63"/>
        <p:cNvGrpSpPr/>
        <p:nvPr/>
      </p:nvGrpSpPr>
      <p:grpSpPr>
        <a:xfrm>
          <a:off x="0" y="0"/>
          <a:ext cx="0" cy="0"/>
          <a:chOff x="0" y="0"/>
          <a:chExt cx="0" cy="0"/>
        </a:xfrm>
      </p:grpSpPr>
      <p:sp>
        <p:nvSpPr>
          <p:cNvPr id="164" name="Google Shape;164;p16"/>
          <p:cNvSpPr txBox="1">
            <a:spLocks noGrp="1"/>
          </p:cNvSpPr>
          <p:nvPr>
            <p:ph type="title" idx="4294967295"/>
          </p:nvPr>
        </p:nvSpPr>
        <p:spPr>
          <a:xfrm>
            <a:off x="726425" y="445625"/>
            <a:ext cx="7688400" cy="6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Problem</a:t>
            </a:r>
            <a:endParaRPr sz="3600">
              <a:solidFill>
                <a:schemeClr val="lt1"/>
              </a:solidFill>
            </a:endParaRPr>
          </a:p>
        </p:txBody>
      </p:sp>
      <p:sp>
        <p:nvSpPr>
          <p:cNvPr id="165" name="Google Shape;165;p16"/>
          <p:cNvSpPr txBox="1"/>
          <p:nvPr/>
        </p:nvSpPr>
        <p:spPr>
          <a:xfrm>
            <a:off x="883775" y="1422825"/>
            <a:ext cx="349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1.Data Organization: Mixed Up</a:t>
            </a:r>
            <a:endParaRPr>
              <a:solidFill>
                <a:srgbClr val="FFFFFF"/>
              </a:solidFill>
            </a:endParaRPr>
          </a:p>
        </p:txBody>
      </p:sp>
      <p:sp>
        <p:nvSpPr>
          <p:cNvPr id="166" name="Google Shape;166;p16"/>
          <p:cNvSpPr/>
          <p:nvPr/>
        </p:nvSpPr>
        <p:spPr>
          <a:xfrm>
            <a:off x="945625" y="1779700"/>
            <a:ext cx="3287700" cy="848400"/>
          </a:xfrm>
          <a:prstGeom prst="roundRect">
            <a:avLst>
              <a:gd name="adj" fmla="val 16667"/>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txBox="1"/>
          <p:nvPr/>
        </p:nvSpPr>
        <p:spPr>
          <a:xfrm>
            <a:off x="4728125" y="1422825"/>
            <a:ext cx="349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2.Data Querying: Hard</a:t>
            </a:r>
            <a:endParaRPr>
              <a:solidFill>
                <a:srgbClr val="FFFFFF"/>
              </a:solidFill>
            </a:endParaRPr>
          </a:p>
        </p:txBody>
      </p:sp>
      <p:sp>
        <p:nvSpPr>
          <p:cNvPr id="168" name="Google Shape;168;p16"/>
          <p:cNvSpPr/>
          <p:nvPr/>
        </p:nvSpPr>
        <p:spPr>
          <a:xfrm>
            <a:off x="4728125" y="1779700"/>
            <a:ext cx="3287700" cy="848400"/>
          </a:xfrm>
          <a:prstGeom prst="roundRect">
            <a:avLst>
              <a:gd name="adj" fmla="val 16667"/>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txBox="1"/>
          <p:nvPr/>
        </p:nvSpPr>
        <p:spPr>
          <a:xfrm>
            <a:off x="883775" y="2856675"/>
            <a:ext cx="39222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3.Current IQA Committee Matching: </a:t>
            </a:r>
            <a:endParaRPr>
              <a:solidFill>
                <a:srgbClr val="FFFFFF"/>
              </a:solidFill>
            </a:endParaRPr>
          </a:p>
        </p:txBody>
      </p:sp>
      <p:sp>
        <p:nvSpPr>
          <p:cNvPr id="170" name="Google Shape;170;p16"/>
          <p:cNvSpPr/>
          <p:nvPr/>
        </p:nvSpPr>
        <p:spPr>
          <a:xfrm>
            <a:off x="883775" y="3245475"/>
            <a:ext cx="7131900" cy="1468500"/>
          </a:xfrm>
          <a:prstGeom prst="roundRect">
            <a:avLst>
              <a:gd name="adj" fmla="val 16667"/>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p16"/>
          <p:cNvPicPr preferRelativeResize="0"/>
          <p:nvPr/>
        </p:nvPicPr>
        <p:blipFill>
          <a:blip r:embed="rId3">
            <a:alphaModFix/>
          </a:blip>
          <a:stretch>
            <a:fillRect/>
          </a:stretch>
        </p:blipFill>
        <p:spPr>
          <a:xfrm>
            <a:off x="2329238" y="1976462"/>
            <a:ext cx="480426" cy="497676"/>
          </a:xfrm>
          <a:prstGeom prst="rect">
            <a:avLst/>
          </a:prstGeom>
          <a:noFill/>
          <a:ln>
            <a:noFill/>
          </a:ln>
        </p:spPr>
      </p:pic>
      <p:sp>
        <p:nvSpPr>
          <p:cNvPr id="172" name="Google Shape;172;p16"/>
          <p:cNvSpPr txBox="1"/>
          <p:nvPr/>
        </p:nvSpPr>
        <p:spPr>
          <a:xfrm>
            <a:off x="1823925" y="1984450"/>
            <a:ext cx="353400" cy="2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rPr>
              <a:t>+</a:t>
            </a:r>
            <a:endParaRPr sz="2400" b="1">
              <a:solidFill>
                <a:schemeClr val="lt1"/>
              </a:solidFill>
            </a:endParaRPr>
          </a:p>
        </p:txBody>
      </p:sp>
      <p:pic>
        <p:nvPicPr>
          <p:cNvPr id="173" name="Google Shape;173;p16"/>
          <p:cNvPicPr preferRelativeResize="0"/>
          <p:nvPr/>
        </p:nvPicPr>
        <p:blipFill>
          <a:blip r:embed="rId4">
            <a:alphaModFix/>
          </a:blip>
          <a:stretch>
            <a:fillRect/>
          </a:stretch>
        </p:blipFill>
        <p:spPr>
          <a:xfrm>
            <a:off x="1258750" y="1933650"/>
            <a:ext cx="540500" cy="540500"/>
          </a:xfrm>
          <a:prstGeom prst="rect">
            <a:avLst/>
          </a:prstGeom>
          <a:noFill/>
          <a:ln>
            <a:noFill/>
          </a:ln>
        </p:spPr>
      </p:pic>
      <p:sp>
        <p:nvSpPr>
          <p:cNvPr id="174" name="Google Shape;174;p16"/>
          <p:cNvSpPr txBox="1"/>
          <p:nvPr/>
        </p:nvSpPr>
        <p:spPr>
          <a:xfrm>
            <a:off x="2961563" y="2005850"/>
            <a:ext cx="353400" cy="2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rPr>
              <a:t>+</a:t>
            </a:r>
            <a:endParaRPr sz="2400" b="1">
              <a:solidFill>
                <a:schemeClr val="lt1"/>
              </a:solidFill>
            </a:endParaRPr>
          </a:p>
        </p:txBody>
      </p:sp>
      <p:sp>
        <p:nvSpPr>
          <p:cNvPr id="175" name="Google Shape;175;p16"/>
          <p:cNvSpPr txBox="1"/>
          <p:nvPr/>
        </p:nvSpPr>
        <p:spPr>
          <a:xfrm>
            <a:off x="3339675" y="1955000"/>
            <a:ext cx="857400" cy="54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lt1"/>
                </a:solidFill>
              </a:rPr>
              <a:t>Many versions</a:t>
            </a:r>
            <a:endParaRPr sz="1200" b="1">
              <a:solidFill>
                <a:schemeClr val="lt1"/>
              </a:solidFill>
            </a:endParaRPr>
          </a:p>
        </p:txBody>
      </p:sp>
      <p:pic>
        <p:nvPicPr>
          <p:cNvPr id="176" name="Google Shape;176;p16"/>
          <p:cNvPicPr preferRelativeResize="0"/>
          <p:nvPr/>
        </p:nvPicPr>
        <p:blipFill>
          <a:blip r:embed="rId3">
            <a:alphaModFix/>
          </a:blip>
          <a:stretch>
            <a:fillRect/>
          </a:stretch>
        </p:blipFill>
        <p:spPr>
          <a:xfrm rot="935840">
            <a:off x="6597322" y="1951129"/>
            <a:ext cx="339408" cy="351567"/>
          </a:xfrm>
          <a:prstGeom prst="rect">
            <a:avLst/>
          </a:prstGeom>
          <a:noFill/>
          <a:ln>
            <a:noFill/>
          </a:ln>
        </p:spPr>
      </p:pic>
      <p:pic>
        <p:nvPicPr>
          <p:cNvPr id="177" name="Google Shape;177;p16"/>
          <p:cNvPicPr preferRelativeResize="0"/>
          <p:nvPr/>
        </p:nvPicPr>
        <p:blipFill>
          <a:blip r:embed="rId4">
            <a:alphaModFix/>
          </a:blip>
          <a:stretch>
            <a:fillRect/>
          </a:stretch>
        </p:blipFill>
        <p:spPr>
          <a:xfrm rot="535115">
            <a:off x="7059266" y="1886866"/>
            <a:ext cx="387466" cy="387466"/>
          </a:xfrm>
          <a:prstGeom prst="rect">
            <a:avLst/>
          </a:prstGeom>
          <a:noFill/>
          <a:ln>
            <a:noFill/>
          </a:ln>
        </p:spPr>
      </p:pic>
      <p:pic>
        <p:nvPicPr>
          <p:cNvPr id="178" name="Google Shape;178;p16"/>
          <p:cNvPicPr preferRelativeResize="0"/>
          <p:nvPr/>
        </p:nvPicPr>
        <p:blipFill>
          <a:blip r:embed="rId3">
            <a:alphaModFix/>
          </a:blip>
          <a:stretch>
            <a:fillRect/>
          </a:stretch>
        </p:blipFill>
        <p:spPr>
          <a:xfrm rot="754082">
            <a:off x="7259470" y="2199683"/>
            <a:ext cx="257739" cy="266987"/>
          </a:xfrm>
          <a:prstGeom prst="rect">
            <a:avLst/>
          </a:prstGeom>
          <a:noFill/>
          <a:ln>
            <a:noFill/>
          </a:ln>
        </p:spPr>
      </p:pic>
      <p:pic>
        <p:nvPicPr>
          <p:cNvPr id="179" name="Google Shape;179;p16"/>
          <p:cNvPicPr preferRelativeResize="0"/>
          <p:nvPr/>
        </p:nvPicPr>
        <p:blipFill>
          <a:blip r:embed="rId4">
            <a:alphaModFix/>
          </a:blip>
          <a:stretch>
            <a:fillRect/>
          </a:stretch>
        </p:blipFill>
        <p:spPr>
          <a:xfrm rot="1529103">
            <a:off x="6831591" y="2139441"/>
            <a:ext cx="387467" cy="387467"/>
          </a:xfrm>
          <a:prstGeom prst="rect">
            <a:avLst/>
          </a:prstGeom>
          <a:noFill/>
          <a:ln>
            <a:noFill/>
          </a:ln>
        </p:spPr>
      </p:pic>
      <p:grpSp>
        <p:nvGrpSpPr>
          <p:cNvPr id="180" name="Google Shape;180;p16"/>
          <p:cNvGrpSpPr/>
          <p:nvPr/>
        </p:nvGrpSpPr>
        <p:grpSpPr>
          <a:xfrm>
            <a:off x="5322030" y="2109636"/>
            <a:ext cx="280142" cy="340936"/>
            <a:chOff x="863350" y="4309425"/>
            <a:chExt cx="234900" cy="285900"/>
          </a:xfrm>
        </p:grpSpPr>
        <p:sp>
          <p:nvSpPr>
            <p:cNvPr id="181" name="Google Shape;181;p16"/>
            <p:cNvSpPr/>
            <p:nvPr/>
          </p:nvSpPr>
          <p:spPr>
            <a:xfrm>
              <a:off x="863350" y="4391925"/>
              <a:ext cx="234900" cy="203400"/>
            </a:xfrm>
            <a:prstGeom prst="triangl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901450" y="4309425"/>
              <a:ext cx="158700" cy="158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6"/>
          <p:cNvSpPr/>
          <p:nvPr/>
        </p:nvSpPr>
        <p:spPr>
          <a:xfrm>
            <a:off x="5920050" y="2139950"/>
            <a:ext cx="480300" cy="1707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txBox="1"/>
          <p:nvPr/>
        </p:nvSpPr>
        <p:spPr>
          <a:xfrm>
            <a:off x="5906575" y="1933650"/>
            <a:ext cx="421500" cy="2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find</a:t>
            </a:r>
            <a:endParaRPr sz="1000">
              <a:solidFill>
                <a:schemeClr val="lt1"/>
              </a:solidFill>
            </a:endParaRPr>
          </a:p>
        </p:txBody>
      </p:sp>
      <p:sp>
        <p:nvSpPr>
          <p:cNvPr id="185" name="Google Shape;185;p16"/>
          <p:cNvSpPr txBox="1"/>
          <p:nvPr/>
        </p:nvSpPr>
        <p:spPr>
          <a:xfrm rot="1639868">
            <a:off x="5465838" y="1921381"/>
            <a:ext cx="421447" cy="20971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a:t>
            </a:r>
            <a:endParaRPr sz="1000">
              <a:solidFill>
                <a:schemeClr val="lt1"/>
              </a:solidFill>
            </a:endParaRPr>
          </a:p>
        </p:txBody>
      </p:sp>
      <p:sp>
        <p:nvSpPr>
          <p:cNvPr id="186" name="Google Shape;186;p16"/>
          <p:cNvSpPr txBox="1"/>
          <p:nvPr/>
        </p:nvSpPr>
        <p:spPr>
          <a:xfrm rot="768454">
            <a:off x="5341786" y="1831510"/>
            <a:ext cx="461482" cy="22983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a:t>
            </a:r>
            <a:endParaRPr sz="1000">
              <a:solidFill>
                <a:schemeClr val="lt1"/>
              </a:solidFill>
            </a:endParaRPr>
          </a:p>
        </p:txBody>
      </p:sp>
      <p:sp>
        <p:nvSpPr>
          <p:cNvPr id="187" name="Google Shape;187;p16"/>
          <p:cNvSpPr/>
          <p:nvPr/>
        </p:nvSpPr>
        <p:spPr>
          <a:xfrm>
            <a:off x="837800" y="1199075"/>
            <a:ext cx="735300" cy="465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6"/>
          <p:cNvGrpSpPr/>
          <p:nvPr/>
        </p:nvGrpSpPr>
        <p:grpSpPr>
          <a:xfrm>
            <a:off x="1106355" y="3647086"/>
            <a:ext cx="280142" cy="340936"/>
            <a:chOff x="863350" y="4309425"/>
            <a:chExt cx="234900" cy="285900"/>
          </a:xfrm>
        </p:grpSpPr>
        <p:sp>
          <p:nvSpPr>
            <p:cNvPr id="189" name="Google Shape;189;p16"/>
            <p:cNvSpPr/>
            <p:nvPr/>
          </p:nvSpPr>
          <p:spPr>
            <a:xfrm>
              <a:off x="863350" y="4391925"/>
              <a:ext cx="234900" cy="203400"/>
            </a:xfrm>
            <a:prstGeom prst="triangl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901450" y="4309425"/>
              <a:ext cx="158700" cy="158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6"/>
          <p:cNvGrpSpPr/>
          <p:nvPr/>
        </p:nvGrpSpPr>
        <p:grpSpPr>
          <a:xfrm>
            <a:off x="1386505" y="3647086"/>
            <a:ext cx="280142" cy="340936"/>
            <a:chOff x="863350" y="4309425"/>
            <a:chExt cx="234900" cy="285900"/>
          </a:xfrm>
        </p:grpSpPr>
        <p:sp>
          <p:nvSpPr>
            <p:cNvPr id="192" name="Google Shape;192;p16"/>
            <p:cNvSpPr/>
            <p:nvPr/>
          </p:nvSpPr>
          <p:spPr>
            <a:xfrm>
              <a:off x="863350" y="4391925"/>
              <a:ext cx="234900" cy="203400"/>
            </a:xfrm>
            <a:prstGeom prst="triangl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901450" y="4309425"/>
              <a:ext cx="158700" cy="158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6"/>
          <p:cNvSpPr/>
          <p:nvPr/>
        </p:nvSpPr>
        <p:spPr>
          <a:xfrm>
            <a:off x="1853825" y="3764863"/>
            <a:ext cx="353400" cy="1707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rot="1593903">
            <a:off x="1808375" y="4032565"/>
            <a:ext cx="348156" cy="173072"/>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rot="9206097" flipH="1">
            <a:off x="1808375" y="3480127"/>
            <a:ext cx="348156" cy="173072"/>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txBox="1"/>
          <p:nvPr/>
        </p:nvSpPr>
        <p:spPr>
          <a:xfrm>
            <a:off x="2302775" y="3344225"/>
            <a:ext cx="859800" cy="2865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accent3"/>
                </a:solidFill>
              </a:rPr>
              <a:t>Program A</a:t>
            </a:r>
            <a:endParaRPr sz="1000" b="1">
              <a:solidFill>
                <a:schemeClr val="accent3"/>
              </a:solidFill>
            </a:endParaRPr>
          </a:p>
        </p:txBody>
      </p:sp>
      <p:sp>
        <p:nvSpPr>
          <p:cNvPr id="198" name="Google Shape;198;p16"/>
          <p:cNvSpPr txBox="1"/>
          <p:nvPr/>
        </p:nvSpPr>
        <p:spPr>
          <a:xfrm>
            <a:off x="2298250" y="3733600"/>
            <a:ext cx="859800" cy="2865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accent3"/>
                </a:solidFill>
              </a:rPr>
              <a:t>Program B</a:t>
            </a:r>
            <a:endParaRPr sz="1000" b="1">
              <a:solidFill>
                <a:schemeClr val="accent3"/>
              </a:solidFill>
            </a:endParaRPr>
          </a:p>
        </p:txBody>
      </p:sp>
      <p:sp>
        <p:nvSpPr>
          <p:cNvPr id="199" name="Google Shape;199;p16"/>
          <p:cNvSpPr txBox="1"/>
          <p:nvPr/>
        </p:nvSpPr>
        <p:spPr>
          <a:xfrm>
            <a:off x="2298250" y="4122975"/>
            <a:ext cx="859800" cy="2865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accent3"/>
                </a:solidFill>
              </a:rPr>
              <a:t>Program C</a:t>
            </a:r>
            <a:endParaRPr sz="1000" b="1">
              <a:solidFill>
                <a:schemeClr val="accent3"/>
              </a:solidFill>
            </a:endParaRPr>
          </a:p>
        </p:txBody>
      </p:sp>
      <p:grpSp>
        <p:nvGrpSpPr>
          <p:cNvPr id="200" name="Google Shape;200;p16"/>
          <p:cNvGrpSpPr/>
          <p:nvPr/>
        </p:nvGrpSpPr>
        <p:grpSpPr>
          <a:xfrm>
            <a:off x="3578855" y="3679761"/>
            <a:ext cx="280142" cy="340936"/>
            <a:chOff x="863350" y="4309425"/>
            <a:chExt cx="234900" cy="285900"/>
          </a:xfrm>
        </p:grpSpPr>
        <p:sp>
          <p:nvSpPr>
            <p:cNvPr id="201" name="Google Shape;201;p16"/>
            <p:cNvSpPr/>
            <p:nvPr/>
          </p:nvSpPr>
          <p:spPr>
            <a:xfrm>
              <a:off x="863350" y="4391925"/>
              <a:ext cx="234900" cy="203400"/>
            </a:xfrm>
            <a:prstGeom prst="triangl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901450" y="4309425"/>
              <a:ext cx="158700" cy="158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6"/>
          <p:cNvGrpSpPr/>
          <p:nvPr/>
        </p:nvGrpSpPr>
        <p:grpSpPr>
          <a:xfrm>
            <a:off x="3859005" y="3679761"/>
            <a:ext cx="280142" cy="340936"/>
            <a:chOff x="863350" y="4309425"/>
            <a:chExt cx="234900" cy="285900"/>
          </a:xfrm>
        </p:grpSpPr>
        <p:sp>
          <p:nvSpPr>
            <p:cNvPr id="204" name="Google Shape;204;p16"/>
            <p:cNvSpPr/>
            <p:nvPr/>
          </p:nvSpPr>
          <p:spPr>
            <a:xfrm>
              <a:off x="863350" y="4391925"/>
              <a:ext cx="234900" cy="203400"/>
            </a:xfrm>
            <a:prstGeom prst="triangl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901450" y="4309425"/>
              <a:ext cx="158700" cy="158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6" name="Google Shape;206;p16"/>
          <p:cNvCxnSpPr/>
          <p:nvPr/>
        </p:nvCxnSpPr>
        <p:spPr>
          <a:xfrm>
            <a:off x="3364700" y="3319275"/>
            <a:ext cx="7500" cy="1320900"/>
          </a:xfrm>
          <a:prstGeom prst="straightConnector1">
            <a:avLst/>
          </a:prstGeom>
          <a:noFill/>
          <a:ln w="19050" cap="flat" cmpd="sng">
            <a:solidFill>
              <a:schemeClr val="lt1"/>
            </a:solidFill>
            <a:prstDash val="solid"/>
            <a:round/>
            <a:headEnd type="none" w="med" len="med"/>
            <a:tailEnd type="none" w="med" len="med"/>
          </a:ln>
        </p:spPr>
      </p:cxnSp>
      <p:cxnSp>
        <p:nvCxnSpPr>
          <p:cNvPr id="207" name="Google Shape;207;p16"/>
          <p:cNvCxnSpPr/>
          <p:nvPr/>
        </p:nvCxnSpPr>
        <p:spPr>
          <a:xfrm>
            <a:off x="5602175" y="3319275"/>
            <a:ext cx="7500" cy="1320900"/>
          </a:xfrm>
          <a:prstGeom prst="straightConnector1">
            <a:avLst/>
          </a:prstGeom>
          <a:noFill/>
          <a:ln w="19050" cap="flat" cmpd="sng">
            <a:solidFill>
              <a:schemeClr val="lt1"/>
            </a:solidFill>
            <a:prstDash val="solid"/>
            <a:round/>
            <a:headEnd type="none" w="med" len="med"/>
            <a:tailEnd type="none" w="med" len="med"/>
          </a:ln>
        </p:spPr>
      </p:cxnSp>
      <p:sp>
        <p:nvSpPr>
          <p:cNvPr id="208" name="Google Shape;208;p16"/>
          <p:cNvSpPr/>
          <p:nvPr/>
        </p:nvSpPr>
        <p:spPr>
          <a:xfrm>
            <a:off x="4393913" y="3791488"/>
            <a:ext cx="353400" cy="1707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txBox="1"/>
          <p:nvPr/>
        </p:nvSpPr>
        <p:spPr>
          <a:xfrm>
            <a:off x="4769000" y="3628000"/>
            <a:ext cx="735300" cy="49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rPr>
              <a:t>???</a:t>
            </a:r>
            <a:endParaRPr sz="2400">
              <a:solidFill>
                <a:schemeClr val="lt1"/>
              </a:solidFill>
            </a:endParaRPr>
          </a:p>
        </p:txBody>
      </p:sp>
      <p:grpSp>
        <p:nvGrpSpPr>
          <p:cNvPr id="210" name="Google Shape;210;p16"/>
          <p:cNvGrpSpPr/>
          <p:nvPr/>
        </p:nvGrpSpPr>
        <p:grpSpPr>
          <a:xfrm>
            <a:off x="6102380" y="3737836"/>
            <a:ext cx="280142" cy="340936"/>
            <a:chOff x="863350" y="4309425"/>
            <a:chExt cx="234900" cy="285900"/>
          </a:xfrm>
        </p:grpSpPr>
        <p:sp>
          <p:nvSpPr>
            <p:cNvPr id="211" name="Google Shape;211;p16"/>
            <p:cNvSpPr/>
            <p:nvPr/>
          </p:nvSpPr>
          <p:spPr>
            <a:xfrm>
              <a:off x="863350" y="4391925"/>
              <a:ext cx="234900" cy="203400"/>
            </a:xfrm>
            <a:prstGeom prst="triangl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01450" y="4309425"/>
              <a:ext cx="158700" cy="158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16"/>
          <p:cNvSpPr txBox="1"/>
          <p:nvPr/>
        </p:nvSpPr>
        <p:spPr>
          <a:xfrm rot="1639868">
            <a:off x="6246188" y="3549581"/>
            <a:ext cx="421447" cy="20971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a:t>
            </a:r>
            <a:endParaRPr sz="1000">
              <a:solidFill>
                <a:schemeClr val="lt1"/>
              </a:solidFill>
            </a:endParaRPr>
          </a:p>
        </p:txBody>
      </p:sp>
      <p:sp>
        <p:nvSpPr>
          <p:cNvPr id="214" name="Google Shape;214;p16"/>
          <p:cNvSpPr txBox="1"/>
          <p:nvPr/>
        </p:nvSpPr>
        <p:spPr>
          <a:xfrm rot="768454">
            <a:off x="6122161" y="3415335"/>
            <a:ext cx="461482" cy="22983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a:t>
            </a:r>
            <a:endParaRPr sz="1200">
              <a:solidFill>
                <a:schemeClr val="lt1"/>
              </a:solidFill>
            </a:endParaRPr>
          </a:p>
        </p:txBody>
      </p:sp>
      <p:grpSp>
        <p:nvGrpSpPr>
          <p:cNvPr id="215" name="Google Shape;215;p16"/>
          <p:cNvGrpSpPr/>
          <p:nvPr/>
        </p:nvGrpSpPr>
        <p:grpSpPr>
          <a:xfrm>
            <a:off x="5830380" y="3737836"/>
            <a:ext cx="280142" cy="340936"/>
            <a:chOff x="863350" y="4309425"/>
            <a:chExt cx="234900" cy="285900"/>
          </a:xfrm>
        </p:grpSpPr>
        <p:sp>
          <p:nvSpPr>
            <p:cNvPr id="216" name="Google Shape;216;p16"/>
            <p:cNvSpPr/>
            <p:nvPr/>
          </p:nvSpPr>
          <p:spPr>
            <a:xfrm>
              <a:off x="863350" y="4391925"/>
              <a:ext cx="234900" cy="203400"/>
            </a:xfrm>
            <a:prstGeom prst="triangl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901450" y="4309425"/>
              <a:ext cx="158700" cy="158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6"/>
          <p:cNvSpPr txBox="1"/>
          <p:nvPr/>
        </p:nvSpPr>
        <p:spPr>
          <a:xfrm rot="-2537245" flipH="1">
            <a:off x="5554575" y="3549644"/>
            <a:ext cx="421342" cy="20961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a:t>
            </a:r>
            <a:endParaRPr sz="1000">
              <a:solidFill>
                <a:schemeClr val="lt1"/>
              </a:solidFill>
            </a:endParaRPr>
          </a:p>
        </p:txBody>
      </p:sp>
      <p:sp>
        <p:nvSpPr>
          <p:cNvPr id="219" name="Google Shape;219;p16"/>
          <p:cNvSpPr txBox="1"/>
          <p:nvPr/>
        </p:nvSpPr>
        <p:spPr>
          <a:xfrm rot="-768454" flipH="1">
            <a:off x="5621945" y="3415323"/>
            <a:ext cx="461482" cy="22983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a:t>
            </a:r>
            <a:endParaRPr sz="1200">
              <a:solidFill>
                <a:schemeClr val="lt1"/>
              </a:solidFill>
            </a:endParaRPr>
          </a:p>
        </p:txBody>
      </p:sp>
      <p:sp>
        <p:nvSpPr>
          <p:cNvPr id="220" name="Google Shape;220;p16"/>
          <p:cNvSpPr txBox="1"/>
          <p:nvPr/>
        </p:nvSpPr>
        <p:spPr>
          <a:xfrm>
            <a:off x="5940775" y="3340350"/>
            <a:ext cx="353400" cy="37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rPr>
              <a:t>?</a:t>
            </a:r>
            <a:endParaRPr sz="1800">
              <a:solidFill>
                <a:schemeClr val="lt1"/>
              </a:solidFill>
            </a:endParaRPr>
          </a:p>
        </p:txBody>
      </p:sp>
      <p:sp>
        <p:nvSpPr>
          <p:cNvPr id="221" name="Google Shape;221;p16"/>
          <p:cNvSpPr/>
          <p:nvPr/>
        </p:nvSpPr>
        <p:spPr>
          <a:xfrm>
            <a:off x="6540713" y="3822938"/>
            <a:ext cx="353400" cy="1707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txBox="1"/>
          <p:nvPr/>
        </p:nvSpPr>
        <p:spPr>
          <a:xfrm>
            <a:off x="7007425" y="3779575"/>
            <a:ext cx="859800" cy="2865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accent3"/>
                </a:solidFill>
              </a:rPr>
              <a:t>Program X</a:t>
            </a:r>
            <a:endParaRPr sz="1000" b="1">
              <a:solidFill>
                <a:schemeClr val="accent3"/>
              </a:solidFill>
            </a:endParaRPr>
          </a:p>
        </p:txBody>
      </p:sp>
      <p:sp>
        <p:nvSpPr>
          <p:cNvPr id="223" name="Google Shape;223;p16"/>
          <p:cNvSpPr txBox="1"/>
          <p:nvPr/>
        </p:nvSpPr>
        <p:spPr>
          <a:xfrm>
            <a:off x="1421425" y="4432400"/>
            <a:ext cx="1439100" cy="28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Some to MANY</a:t>
            </a:r>
            <a:endParaRPr sz="1000">
              <a:solidFill>
                <a:schemeClr val="lt1"/>
              </a:solidFill>
            </a:endParaRPr>
          </a:p>
        </p:txBody>
      </p:sp>
      <p:sp>
        <p:nvSpPr>
          <p:cNvPr id="224" name="Google Shape;224;p16"/>
          <p:cNvSpPr txBox="1"/>
          <p:nvPr/>
        </p:nvSpPr>
        <p:spPr>
          <a:xfrm>
            <a:off x="3109350" y="4432400"/>
            <a:ext cx="2810700" cy="28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Some to NONE</a:t>
            </a:r>
            <a:endParaRPr sz="1000">
              <a:solidFill>
                <a:schemeClr val="lt1"/>
              </a:solidFill>
            </a:endParaRPr>
          </a:p>
        </p:txBody>
      </p:sp>
      <p:sp>
        <p:nvSpPr>
          <p:cNvPr id="225" name="Google Shape;225;p16"/>
          <p:cNvSpPr txBox="1"/>
          <p:nvPr/>
        </p:nvSpPr>
        <p:spPr>
          <a:xfrm>
            <a:off x="5789475" y="4325725"/>
            <a:ext cx="2025000" cy="28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chemeClr val="lt1"/>
                </a:solidFill>
              </a:rPr>
              <a:t>Both Committees </a:t>
            </a:r>
            <a:endParaRPr sz="800">
              <a:solidFill>
                <a:schemeClr val="lt1"/>
              </a:solidFill>
            </a:endParaRPr>
          </a:p>
          <a:p>
            <a:pPr marL="0" lvl="0" indent="0" algn="ctr" rtl="0">
              <a:spcBef>
                <a:spcPts val="0"/>
              </a:spcBef>
              <a:spcAft>
                <a:spcPts val="0"/>
              </a:spcAft>
              <a:buNone/>
            </a:pPr>
            <a:r>
              <a:rPr lang="en" sz="800">
                <a:solidFill>
                  <a:schemeClr val="lt1"/>
                </a:solidFill>
              </a:rPr>
              <a:t>BACKGROUND are NOT RELATED</a:t>
            </a:r>
            <a:endParaRPr sz="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9"/>
        <p:cNvGrpSpPr/>
        <p:nvPr/>
      </p:nvGrpSpPr>
      <p:grpSpPr>
        <a:xfrm>
          <a:off x="0" y="0"/>
          <a:ext cx="0" cy="0"/>
          <a:chOff x="0" y="0"/>
          <a:chExt cx="0" cy="0"/>
        </a:xfrm>
      </p:grpSpPr>
      <p:sp>
        <p:nvSpPr>
          <p:cNvPr id="230" name="Google Shape;230;p17"/>
          <p:cNvSpPr txBox="1"/>
          <p:nvPr/>
        </p:nvSpPr>
        <p:spPr>
          <a:xfrm>
            <a:off x="883775" y="1422825"/>
            <a:ext cx="349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1.Create Database System for IQA</a:t>
            </a:r>
            <a:endParaRPr>
              <a:solidFill>
                <a:srgbClr val="FFFFFF"/>
              </a:solidFill>
            </a:endParaRPr>
          </a:p>
        </p:txBody>
      </p:sp>
      <p:sp>
        <p:nvSpPr>
          <p:cNvPr id="231" name="Google Shape;231;p17"/>
          <p:cNvSpPr/>
          <p:nvPr/>
        </p:nvSpPr>
        <p:spPr>
          <a:xfrm>
            <a:off x="945625" y="1779700"/>
            <a:ext cx="3287700" cy="848400"/>
          </a:xfrm>
          <a:prstGeom prst="roundRect">
            <a:avLst>
              <a:gd name="adj" fmla="val 16667"/>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txBox="1"/>
          <p:nvPr/>
        </p:nvSpPr>
        <p:spPr>
          <a:xfrm>
            <a:off x="4728125" y="1422825"/>
            <a:ext cx="349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2.Create Web Application</a:t>
            </a:r>
            <a:endParaRPr>
              <a:solidFill>
                <a:srgbClr val="FFFFFF"/>
              </a:solidFill>
            </a:endParaRPr>
          </a:p>
        </p:txBody>
      </p:sp>
      <p:sp>
        <p:nvSpPr>
          <p:cNvPr id="233" name="Google Shape;233;p17"/>
          <p:cNvSpPr/>
          <p:nvPr/>
        </p:nvSpPr>
        <p:spPr>
          <a:xfrm>
            <a:off x="4728125" y="1779700"/>
            <a:ext cx="3287700" cy="848400"/>
          </a:xfrm>
          <a:prstGeom prst="roundRect">
            <a:avLst>
              <a:gd name="adj" fmla="val 16667"/>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txBox="1"/>
          <p:nvPr/>
        </p:nvSpPr>
        <p:spPr>
          <a:xfrm>
            <a:off x="883775" y="2856675"/>
            <a:ext cx="39222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3.IQA Committee Matching System: </a:t>
            </a:r>
            <a:endParaRPr>
              <a:solidFill>
                <a:srgbClr val="FFFFFF"/>
              </a:solidFill>
            </a:endParaRPr>
          </a:p>
        </p:txBody>
      </p:sp>
      <p:sp>
        <p:nvSpPr>
          <p:cNvPr id="235" name="Google Shape;235;p17"/>
          <p:cNvSpPr/>
          <p:nvPr/>
        </p:nvSpPr>
        <p:spPr>
          <a:xfrm>
            <a:off x="883775" y="3245475"/>
            <a:ext cx="7131900" cy="1468500"/>
          </a:xfrm>
          <a:prstGeom prst="roundRect">
            <a:avLst>
              <a:gd name="adj" fmla="val 16667"/>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7"/>
          <p:cNvGrpSpPr/>
          <p:nvPr/>
        </p:nvGrpSpPr>
        <p:grpSpPr>
          <a:xfrm>
            <a:off x="4879351" y="1980338"/>
            <a:ext cx="242229" cy="294706"/>
            <a:chOff x="863350" y="4309425"/>
            <a:chExt cx="234900" cy="285900"/>
          </a:xfrm>
        </p:grpSpPr>
        <p:sp>
          <p:nvSpPr>
            <p:cNvPr id="237" name="Google Shape;237;p17"/>
            <p:cNvSpPr/>
            <p:nvPr/>
          </p:nvSpPr>
          <p:spPr>
            <a:xfrm>
              <a:off x="863350" y="4391925"/>
              <a:ext cx="234900" cy="203400"/>
            </a:xfrm>
            <a:prstGeom prst="triangl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901450" y="4309425"/>
              <a:ext cx="158700" cy="158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7"/>
          <p:cNvSpPr/>
          <p:nvPr/>
        </p:nvSpPr>
        <p:spPr>
          <a:xfrm>
            <a:off x="5235713" y="2069725"/>
            <a:ext cx="242100" cy="1476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7"/>
          <p:cNvGrpSpPr/>
          <p:nvPr/>
        </p:nvGrpSpPr>
        <p:grpSpPr>
          <a:xfrm>
            <a:off x="1110580" y="3791511"/>
            <a:ext cx="280142" cy="340936"/>
            <a:chOff x="863350" y="4309425"/>
            <a:chExt cx="234900" cy="285900"/>
          </a:xfrm>
        </p:grpSpPr>
        <p:sp>
          <p:nvSpPr>
            <p:cNvPr id="241" name="Google Shape;241;p17"/>
            <p:cNvSpPr/>
            <p:nvPr/>
          </p:nvSpPr>
          <p:spPr>
            <a:xfrm>
              <a:off x="863350" y="4391925"/>
              <a:ext cx="234900" cy="203400"/>
            </a:xfrm>
            <a:prstGeom prst="triangl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901450" y="4309425"/>
              <a:ext cx="158700" cy="158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17"/>
          <p:cNvSpPr/>
          <p:nvPr/>
        </p:nvSpPr>
        <p:spPr>
          <a:xfrm>
            <a:off x="1575250" y="3894375"/>
            <a:ext cx="242100" cy="1707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a:off x="837800" y="1199075"/>
            <a:ext cx="735300" cy="465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txBox="1">
            <a:spLocks noGrp="1"/>
          </p:cNvSpPr>
          <p:nvPr>
            <p:ph type="title" idx="4294967295"/>
          </p:nvPr>
        </p:nvSpPr>
        <p:spPr>
          <a:xfrm>
            <a:off x="726425" y="445625"/>
            <a:ext cx="7688400" cy="6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Objective</a:t>
            </a:r>
            <a:endParaRPr sz="3600">
              <a:solidFill>
                <a:schemeClr val="lt1"/>
              </a:solidFill>
            </a:endParaRPr>
          </a:p>
        </p:txBody>
      </p:sp>
      <p:pic>
        <p:nvPicPr>
          <p:cNvPr id="246" name="Google Shape;246;p17"/>
          <p:cNvPicPr preferRelativeResize="0"/>
          <p:nvPr/>
        </p:nvPicPr>
        <p:blipFill>
          <a:blip r:embed="rId3">
            <a:alphaModFix/>
          </a:blip>
          <a:stretch>
            <a:fillRect/>
          </a:stretch>
        </p:blipFill>
        <p:spPr>
          <a:xfrm rot="935844">
            <a:off x="1415434" y="2003437"/>
            <a:ext cx="239406" cy="247985"/>
          </a:xfrm>
          <a:prstGeom prst="rect">
            <a:avLst/>
          </a:prstGeom>
          <a:noFill/>
          <a:ln>
            <a:noFill/>
          </a:ln>
        </p:spPr>
      </p:pic>
      <p:pic>
        <p:nvPicPr>
          <p:cNvPr id="247" name="Google Shape;247;p17"/>
          <p:cNvPicPr preferRelativeResize="0"/>
          <p:nvPr/>
        </p:nvPicPr>
        <p:blipFill>
          <a:blip r:embed="rId4">
            <a:alphaModFix/>
          </a:blip>
          <a:stretch>
            <a:fillRect/>
          </a:stretch>
        </p:blipFill>
        <p:spPr>
          <a:xfrm rot="535116">
            <a:off x="1741272" y="1958108"/>
            <a:ext cx="273304" cy="273306"/>
          </a:xfrm>
          <a:prstGeom prst="rect">
            <a:avLst/>
          </a:prstGeom>
          <a:noFill/>
          <a:ln>
            <a:noFill/>
          </a:ln>
        </p:spPr>
      </p:pic>
      <p:pic>
        <p:nvPicPr>
          <p:cNvPr id="248" name="Google Shape;248;p17"/>
          <p:cNvPicPr preferRelativeResize="0"/>
          <p:nvPr/>
        </p:nvPicPr>
        <p:blipFill>
          <a:blip r:embed="rId3">
            <a:alphaModFix/>
          </a:blip>
          <a:stretch>
            <a:fillRect/>
          </a:stretch>
        </p:blipFill>
        <p:spPr>
          <a:xfrm rot="754081">
            <a:off x="1882489" y="2178760"/>
            <a:ext cx="181800" cy="188324"/>
          </a:xfrm>
          <a:prstGeom prst="rect">
            <a:avLst/>
          </a:prstGeom>
          <a:noFill/>
          <a:ln>
            <a:noFill/>
          </a:ln>
        </p:spPr>
      </p:pic>
      <p:pic>
        <p:nvPicPr>
          <p:cNvPr id="249" name="Google Shape;249;p17"/>
          <p:cNvPicPr preferRelativeResize="0"/>
          <p:nvPr/>
        </p:nvPicPr>
        <p:blipFill>
          <a:blip r:embed="rId4">
            <a:alphaModFix/>
          </a:blip>
          <a:stretch>
            <a:fillRect/>
          </a:stretch>
        </p:blipFill>
        <p:spPr>
          <a:xfrm rot="1529118">
            <a:off x="1580679" y="2136267"/>
            <a:ext cx="273305" cy="273305"/>
          </a:xfrm>
          <a:prstGeom prst="rect">
            <a:avLst/>
          </a:prstGeom>
          <a:noFill/>
          <a:ln>
            <a:noFill/>
          </a:ln>
        </p:spPr>
      </p:pic>
      <p:sp>
        <p:nvSpPr>
          <p:cNvPr id="250" name="Google Shape;250;p17"/>
          <p:cNvSpPr/>
          <p:nvPr/>
        </p:nvSpPr>
        <p:spPr>
          <a:xfrm>
            <a:off x="2434763" y="2131025"/>
            <a:ext cx="480300" cy="1707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1" name="Google Shape;251;p17"/>
          <p:cNvPicPr preferRelativeResize="0"/>
          <p:nvPr/>
        </p:nvPicPr>
        <p:blipFill>
          <a:blip r:embed="rId5">
            <a:alphaModFix/>
          </a:blip>
          <a:stretch>
            <a:fillRect/>
          </a:stretch>
        </p:blipFill>
        <p:spPr>
          <a:xfrm>
            <a:off x="3292150" y="1975099"/>
            <a:ext cx="421500" cy="442851"/>
          </a:xfrm>
          <a:prstGeom prst="rect">
            <a:avLst/>
          </a:prstGeom>
          <a:noFill/>
          <a:ln>
            <a:noFill/>
          </a:ln>
        </p:spPr>
      </p:pic>
      <p:pic>
        <p:nvPicPr>
          <p:cNvPr id="252" name="Google Shape;252;p17"/>
          <p:cNvPicPr preferRelativeResize="0"/>
          <p:nvPr/>
        </p:nvPicPr>
        <p:blipFill>
          <a:blip r:embed="rId6">
            <a:alphaModFix/>
          </a:blip>
          <a:stretch>
            <a:fillRect/>
          </a:stretch>
        </p:blipFill>
        <p:spPr>
          <a:xfrm>
            <a:off x="5591963" y="1880050"/>
            <a:ext cx="421500" cy="421521"/>
          </a:xfrm>
          <a:prstGeom prst="rect">
            <a:avLst/>
          </a:prstGeom>
          <a:noFill/>
          <a:ln>
            <a:noFill/>
          </a:ln>
        </p:spPr>
      </p:pic>
      <p:pic>
        <p:nvPicPr>
          <p:cNvPr id="253" name="Google Shape;253;p17"/>
          <p:cNvPicPr preferRelativeResize="0"/>
          <p:nvPr/>
        </p:nvPicPr>
        <p:blipFill>
          <a:blip r:embed="rId3">
            <a:alphaModFix/>
          </a:blip>
          <a:stretch>
            <a:fillRect/>
          </a:stretch>
        </p:blipFill>
        <p:spPr>
          <a:xfrm>
            <a:off x="7443500" y="1951450"/>
            <a:ext cx="297276" cy="307926"/>
          </a:xfrm>
          <a:prstGeom prst="rect">
            <a:avLst/>
          </a:prstGeom>
          <a:noFill/>
          <a:ln>
            <a:noFill/>
          </a:ln>
        </p:spPr>
      </p:pic>
      <p:pic>
        <p:nvPicPr>
          <p:cNvPr id="254" name="Google Shape;254;p17"/>
          <p:cNvPicPr preferRelativeResize="0"/>
          <p:nvPr/>
        </p:nvPicPr>
        <p:blipFill>
          <a:blip r:embed="rId7">
            <a:alphaModFix/>
          </a:blip>
          <a:stretch>
            <a:fillRect/>
          </a:stretch>
        </p:blipFill>
        <p:spPr>
          <a:xfrm>
            <a:off x="6512950" y="1892536"/>
            <a:ext cx="388800" cy="388800"/>
          </a:xfrm>
          <a:prstGeom prst="rect">
            <a:avLst/>
          </a:prstGeom>
          <a:noFill/>
          <a:ln>
            <a:noFill/>
          </a:ln>
        </p:spPr>
      </p:pic>
      <p:sp>
        <p:nvSpPr>
          <p:cNvPr id="255" name="Google Shape;255;p17"/>
          <p:cNvSpPr txBox="1"/>
          <p:nvPr/>
        </p:nvSpPr>
        <p:spPr>
          <a:xfrm>
            <a:off x="6382763" y="2221650"/>
            <a:ext cx="649200" cy="28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Visualizing</a:t>
            </a:r>
            <a:endParaRPr sz="700">
              <a:solidFill>
                <a:schemeClr val="lt1"/>
              </a:solidFill>
            </a:endParaRPr>
          </a:p>
        </p:txBody>
      </p:sp>
      <p:sp>
        <p:nvSpPr>
          <p:cNvPr id="256" name="Google Shape;256;p17"/>
          <p:cNvSpPr/>
          <p:nvPr/>
        </p:nvSpPr>
        <p:spPr>
          <a:xfrm>
            <a:off x="6127600" y="2069575"/>
            <a:ext cx="242100" cy="1476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7045050" y="2069725"/>
            <a:ext cx="242100" cy="1476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txBox="1"/>
          <p:nvPr/>
        </p:nvSpPr>
        <p:spPr>
          <a:xfrm>
            <a:off x="7315088" y="2221650"/>
            <a:ext cx="649200" cy="28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Exporting</a:t>
            </a:r>
            <a:endParaRPr sz="700">
              <a:solidFill>
                <a:schemeClr val="lt1"/>
              </a:solidFill>
            </a:endParaRPr>
          </a:p>
        </p:txBody>
      </p:sp>
      <p:sp>
        <p:nvSpPr>
          <p:cNvPr id="259" name="Google Shape;259;p17"/>
          <p:cNvSpPr txBox="1"/>
          <p:nvPr/>
        </p:nvSpPr>
        <p:spPr>
          <a:xfrm>
            <a:off x="5480113" y="2221650"/>
            <a:ext cx="649200" cy="28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Web App</a:t>
            </a:r>
            <a:endParaRPr sz="700">
              <a:solidFill>
                <a:schemeClr val="lt1"/>
              </a:solidFill>
            </a:endParaRPr>
          </a:p>
        </p:txBody>
      </p:sp>
      <p:sp>
        <p:nvSpPr>
          <p:cNvPr id="260" name="Google Shape;260;p17"/>
          <p:cNvSpPr txBox="1"/>
          <p:nvPr/>
        </p:nvSpPr>
        <p:spPr>
          <a:xfrm>
            <a:off x="4675850" y="2221650"/>
            <a:ext cx="649200" cy="28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IQA</a:t>
            </a:r>
            <a:endParaRPr sz="700">
              <a:solidFill>
                <a:schemeClr val="lt1"/>
              </a:solidFill>
            </a:endParaRPr>
          </a:p>
          <a:p>
            <a:pPr marL="0" lvl="0" indent="0" algn="ctr" rtl="0">
              <a:spcBef>
                <a:spcPts val="0"/>
              </a:spcBef>
              <a:spcAft>
                <a:spcPts val="0"/>
              </a:spcAft>
              <a:buNone/>
            </a:pPr>
            <a:r>
              <a:rPr lang="en" sz="700">
                <a:solidFill>
                  <a:schemeClr val="lt1"/>
                </a:solidFill>
              </a:rPr>
              <a:t>Team</a:t>
            </a:r>
            <a:endParaRPr sz="700">
              <a:solidFill>
                <a:schemeClr val="lt1"/>
              </a:solidFill>
            </a:endParaRPr>
          </a:p>
        </p:txBody>
      </p:sp>
      <p:sp>
        <p:nvSpPr>
          <p:cNvPr id="261" name="Google Shape;261;p17"/>
          <p:cNvSpPr txBox="1"/>
          <p:nvPr/>
        </p:nvSpPr>
        <p:spPr>
          <a:xfrm>
            <a:off x="926050" y="4104500"/>
            <a:ext cx="649200" cy="28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IQA</a:t>
            </a:r>
            <a:endParaRPr sz="700">
              <a:solidFill>
                <a:schemeClr val="lt1"/>
              </a:solidFill>
            </a:endParaRPr>
          </a:p>
          <a:p>
            <a:pPr marL="0" lvl="0" indent="0" algn="ctr" rtl="0">
              <a:spcBef>
                <a:spcPts val="0"/>
              </a:spcBef>
              <a:spcAft>
                <a:spcPts val="0"/>
              </a:spcAft>
              <a:buNone/>
            </a:pPr>
            <a:r>
              <a:rPr lang="en" sz="700">
                <a:solidFill>
                  <a:schemeClr val="lt1"/>
                </a:solidFill>
              </a:rPr>
              <a:t>Team</a:t>
            </a:r>
            <a:endParaRPr sz="700">
              <a:solidFill>
                <a:schemeClr val="lt1"/>
              </a:solidFill>
            </a:endParaRPr>
          </a:p>
        </p:txBody>
      </p:sp>
      <p:pic>
        <p:nvPicPr>
          <p:cNvPr id="262" name="Google Shape;262;p17"/>
          <p:cNvPicPr preferRelativeResize="0"/>
          <p:nvPr/>
        </p:nvPicPr>
        <p:blipFill>
          <a:blip r:embed="rId6">
            <a:alphaModFix/>
          </a:blip>
          <a:stretch>
            <a:fillRect/>
          </a:stretch>
        </p:blipFill>
        <p:spPr>
          <a:xfrm>
            <a:off x="2001878" y="3695282"/>
            <a:ext cx="533350" cy="533381"/>
          </a:xfrm>
          <a:prstGeom prst="rect">
            <a:avLst/>
          </a:prstGeom>
          <a:noFill/>
          <a:ln>
            <a:noFill/>
          </a:ln>
        </p:spPr>
      </p:pic>
      <p:sp>
        <p:nvSpPr>
          <p:cNvPr id="263" name="Google Shape;263;p17"/>
          <p:cNvSpPr txBox="1"/>
          <p:nvPr/>
        </p:nvSpPr>
        <p:spPr>
          <a:xfrm>
            <a:off x="1943938" y="4166650"/>
            <a:ext cx="649200" cy="28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a:solidFill>
                  <a:schemeClr val="lt1"/>
                </a:solidFill>
              </a:rPr>
              <a:t>Web App</a:t>
            </a:r>
            <a:endParaRPr sz="700">
              <a:solidFill>
                <a:schemeClr val="lt1"/>
              </a:solidFill>
            </a:endParaRPr>
          </a:p>
        </p:txBody>
      </p:sp>
      <p:sp>
        <p:nvSpPr>
          <p:cNvPr id="264" name="Google Shape;264;p17"/>
          <p:cNvSpPr/>
          <p:nvPr/>
        </p:nvSpPr>
        <p:spPr>
          <a:xfrm>
            <a:off x="2719750" y="3894375"/>
            <a:ext cx="242100" cy="1707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5" name="Google Shape;265;p17"/>
          <p:cNvPicPr preferRelativeResize="0"/>
          <p:nvPr/>
        </p:nvPicPr>
        <p:blipFill>
          <a:blip r:embed="rId5">
            <a:alphaModFix/>
          </a:blip>
          <a:stretch>
            <a:fillRect/>
          </a:stretch>
        </p:blipFill>
        <p:spPr>
          <a:xfrm>
            <a:off x="3146375" y="3788350"/>
            <a:ext cx="364300" cy="382753"/>
          </a:xfrm>
          <a:prstGeom prst="rect">
            <a:avLst/>
          </a:prstGeom>
          <a:noFill/>
          <a:ln>
            <a:noFill/>
          </a:ln>
        </p:spPr>
      </p:pic>
      <p:sp>
        <p:nvSpPr>
          <p:cNvPr id="266" name="Google Shape;266;p17"/>
          <p:cNvSpPr/>
          <p:nvPr/>
        </p:nvSpPr>
        <p:spPr>
          <a:xfrm>
            <a:off x="3695200" y="3894375"/>
            <a:ext cx="242100" cy="1707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txBox="1"/>
          <p:nvPr/>
        </p:nvSpPr>
        <p:spPr>
          <a:xfrm>
            <a:off x="4112450" y="4166650"/>
            <a:ext cx="1318800" cy="2865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1"/>
                </a:solidFill>
              </a:rPr>
              <a:t>IQA Committee List</a:t>
            </a:r>
            <a:endParaRPr sz="900" b="1">
              <a:solidFill>
                <a:schemeClr val="dk1"/>
              </a:solidFill>
            </a:endParaRPr>
          </a:p>
        </p:txBody>
      </p:sp>
      <p:sp>
        <p:nvSpPr>
          <p:cNvPr id="268" name="Google Shape;268;p17"/>
          <p:cNvSpPr txBox="1"/>
          <p:nvPr/>
        </p:nvSpPr>
        <p:spPr>
          <a:xfrm>
            <a:off x="4251350" y="3474050"/>
            <a:ext cx="1041000" cy="2865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1"/>
                </a:solidFill>
              </a:rPr>
              <a:t>Necessary Data</a:t>
            </a:r>
            <a:endParaRPr sz="900" b="1">
              <a:solidFill>
                <a:schemeClr val="dk1"/>
              </a:solidFill>
            </a:endParaRPr>
          </a:p>
        </p:txBody>
      </p:sp>
      <p:sp>
        <p:nvSpPr>
          <p:cNvPr id="269" name="Google Shape;269;p17"/>
          <p:cNvSpPr txBox="1"/>
          <p:nvPr/>
        </p:nvSpPr>
        <p:spPr>
          <a:xfrm>
            <a:off x="4595138" y="3695275"/>
            <a:ext cx="353400" cy="2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rPr>
              <a:t>+</a:t>
            </a:r>
            <a:endParaRPr sz="2400" b="1">
              <a:solidFill>
                <a:schemeClr val="lt1"/>
              </a:solidFill>
            </a:endParaRPr>
          </a:p>
        </p:txBody>
      </p:sp>
      <p:sp>
        <p:nvSpPr>
          <p:cNvPr id="270" name="Google Shape;270;p17"/>
          <p:cNvSpPr/>
          <p:nvPr/>
        </p:nvSpPr>
        <p:spPr>
          <a:xfrm>
            <a:off x="5542775" y="3894375"/>
            <a:ext cx="242100" cy="1707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txBox="1"/>
          <p:nvPr/>
        </p:nvSpPr>
        <p:spPr>
          <a:xfrm>
            <a:off x="5975663" y="3768975"/>
            <a:ext cx="735300" cy="4215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1"/>
                </a:solidFill>
              </a:rPr>
              <a:t>Proposed</a:t>
            </a:r>
            <a:endParaRPr sz="900" b="1">
              <a:solidFill>
                <a:schemeClr val="dk1"/>
              </a:solidFill>
            </a:endParaRPr>
          </a:p>
          <a:p>
            <a:pPr marL="0" lvl="0" indent="0" algn="ctr" rtl="0">
              <a:spcBef>
                <a:spcPts val="0"/>
              </a:spcBef>
              <a:spcAft>
                <a:spcPts val="0"/>
              </a:spcAft>
              <a:buNone/>
            </a:pPr>
            <a:r>
              <a:rPr lang="en" sz="900" b="1">
                <a:solidFill>
                  <a:schemeClr val="dk1"/>
                </a:solidFill>
              </a:rPr>
              <a:t>Method</a:t>
            </a:r>
            <a:endParaRPr sz="900" b="1">
              <a:solidFill>
                <a:schemeClr val="dk1"/>
              </a:solidFill>
            </a:endParaRPr>
          </a:p>
        </p:txBody>
      </p:sp>
      <p:sp>
        <p:nvSpPr>
          <p:cNvPr id="272" name="Google Shape;272;p17"/>
          <p:cNvSpPr/>
          <p:nvPr/>
        </p:nvSpPr>
        <p:spPr>
          <a:xfrm>
            <a:off x="6901750" y="3894375"/>
            <a:ext cx="242100" cy="170700"/>
          </a:xfrm>
          <a:prstGeom prst="rightArrow">
            <a:avLst>
              <a:gd name="adj1" fmla="val 50000"/>
              <a:gd name="adj2"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txBox="1"/>
          <p:nvPr/>
        </p:nvSpPr>
        <p:spPr>
          <a:xfrm>
            <a:off x="7390350" y="3695275"/>
            <a:ext cx="1041000" cy="533400"/>
          </a:xfrm>
          <a:prstGeom prst="rect">
            <a:avLst/>
          </a:prstGeom>
          <a:solidFill>
            <a:schemeClr val="lt1"/>
          </a:solidFill>
          <a:ln w="762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b="1">
                <a:solidFill>
                  <a:schemeClr val="dk1"/>
                </a:solidFill>
              </a:rPr>
              <a:t>IQA Committee Evaluation Schedule</a:t>
            </a:r>
            <a:endParaRPr sz="9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txBox="1">
            <a:spLocks noGrp="1"/>
          </p:cNvSpPr>
          <p:nvPr>
            <p:ph type="title"/>
          </p:nvPr>
        </p:nvSpPr>
        <p:spPr>
          <a:xfrm>
            <a:off x="729450" y="12424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 of the Project</a:t>
            </a:r>
            <a:endParaRPr/>
          </a:p>
        </p:txBody>
      </p:sp>
      <p:sp>
        <p:nvSpPr>
          <p:cNvPr id="279" name="Google Shape;279;p18"/>
          <p:cNvSpPr txBox="1">
            <a:spLocks noGrp="1"/>
          </p:cNvSpPr>
          <p:nvPr>
            <p:ph type="body" idx="4294967295"/>
          </p:nvPr>
        </p:nvSpPr>
        <p:spPr>
          <a:xfrm>
            <a:off x="844350" y="2020350"/>
            <a:ext cx="7688700" cy="2743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a:t>The system is an isolated system which will ONLY be used within IQA Team or staffs related to IQA Team. The system is NOT related to any existing system in KMITL.</a:t>
            </a:r>
            <a:endParaRPr sz="1400"/>
          </a:p>
          <a:p>
            <a:pPr marL="457200" lvl="0" indent="-317500" algn="l" rtl="0">
              <a:lnSpc>
                <a:spcPct val="150000"/>
              </a:lnSpc>
              <a:spcBef>
                <a:spcPts val="0"/>
              </a:spcBef>
              <a:spcAft>
                <a:spcPts val="0"/>
              </a:spcAft>
              <a:buSzPts val="1400"/>
              <a:buChar char="●"/>
            </a:pPr>
            <a:r>
              <a:rPr lang="en" sz="1400"/>
              <a:t>The matching system will only be able to match the IQA committees with the program(courses)</a:t>
            </a:r>
            <a:endParaRPr sz="1400"/>
          </a:p>
          <a:p>
            <a:pPr marL="457200" lvl="0" indent="-317500" algn="l" rtl="0">
              <a:lnSpc>
                <a:spcPct val="150000"/>
              </a:lnSpc>
              <a:spcBef>
                <a:spcPts val="0"/>
              </a:spcBef>
              <a:spcAft>
                <a:spcPts val="0"/>
              </a:spcAft>
              <a:buSzPts val="1400"/>
              <a:buChar char="●"/>
            </a:pPr>
            <a:endParaRPr sz="1400"/>
          </a:p>
          <a:p>
            <a:pPr marL="0" lvl="0" indent="0" algn="l" rtl="0">
              <a:lnSpc>
                <a:spcPct val="150000"/>
              </a:lnSpc>
              <a:spcBef>
                <a:spcPts val="1600"/>
              </a:spcBef>
              <a:spcAft>
                <a:spcPts val="1600"/>
              </a:spcAft>
              <a:buNone/>
            </a:pPr>
            <a:endParaRPr sz="1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3"/>
        <p:cNvGrpSpPr/>
        <p:nvPr/>
      </p:nvGrpSpPr>
      <p:grpSpPr>
        <a:xfrm>
          <a:off x="0" y="0"/>
          <a:ext cx="0" cy="0"/>
          <a:chOff x="0" y="0"/>
          <a:chExt cx="0" cy="0"/>
        </a:xfrm>
      </p:grpSpPr>
      <p:sp>
        <p:nvSpPr>
          <p:cNvPr id="284" name="Google Shape;284;p19"/>
          <p:cNvSpPr txBox="1">
            <a:spLocks noGrp="1"/>
          </p:cNvSpPr>
          <p:nvPr>
            <p:ph type="title" idx="4294967295"/>
          </p:nvPr>
        </p:nvSpPr>
        <p:spPr>
          <a:xfrm>
            <a:off x="726425" y="445625"/>
            <a:ext cx="7688400" cy="6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Semester 1</a:t>
            </a:r>
            <a:endParaRPr sz="3600">
              <a:solidFill>
                <a:schemeClr val="lt1"/>
              </a:solidFill>
            </a:endParaRPr>
          </a:p>
        </p:txBody>
      </p:sp>
      <p:sp>
        <p:nvSpPr>
          <p:cNvPr id="285" name="Google Shape;285;p19"/>
          <p:cNvSpPr txBox="1">
            <a:spLocks noGrp="1"/>
          </p:cNvSpPr>
          <p:nvPr>
            <p:ph type="title" idx="4294967295"/>
          </p:nvPr>
        </p:nvSpPr>
        <p:spPr>
          <a:xfrm>
            <a:off x="1400900" y="1406000"/>
            <a:ext cx="2000100" cy="3993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Requirement Gathering</a:t>
            </a:r>
            <a:endParaRPr sz="1200">
              <a:solidFill>
                <a:schemeClr val="lt1"/>
              </a:solidFill>
            </a:endParaRPr>
          </a:p>
        </p:txBody>
      </p:sp>
      <p:sp>
        <p:nvSpPr>
          <p:cNvPr id="286" name="Google Shape;286;p19"/>
          <p:cNvSpPr txBox="1">
            <a:spLocks noGrp="1"/>
          </p:cNvSpPr>
          <p:nvPr>
            <p:ph type="title" idx="4294967295"/>
          </p:nvPr>
        </p:nvSpPr>
        <p:spPr>
          <a:xfrm>
            <a:off x="1393700" y="1973388"/>
            <a:ext cx="2158800" cy="4455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rPr>
              <a:t>Database Design</a:t>
            </a:r>
            <a:endParaRPr sz="1800">
              <a:solidFill>
                <a:schemeClr val="lt1"/>
              </a:solidFill>
            </a:endParaRPr>
          </a:p>
        </p:txBody>
      </p:sp>
      <p:sp>
        <p:nvSpPr>
          <p:cNvPr id="287" name="Google Shape;287;p19"/>
          <p:cNvSpPr txBox="1">
            <a:spLocks noGrp="1"/>
          </p:cNvSpPr>
          <p:nvPr>
            <p:ph type="title" idx="4294967295"/>
          </p:nvPr>
        </p:nvSpPr>
        <p:spPr>
          <a:xfrm>
            <a:off x="1400900" y="2512700"/>
            <a:ext cx="1532100" cy="3282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System Analysis</a:t>
            </a:r>
            <a:endParaRPr sz="1200">
              <a:solidFill>
                <a:schemeClr val="lt1"/>
              </a:solidFill>
            </a:endParaRPr>
          </a:p>
        </p:txBody>
      </p:sp>
      <p:sp>
        <p:nvSpPr>
          <p:cNvPr id="288" name="Google Shape;288;p19"/>
          <p:cNvSpPr txBox="1">
            <a:spLocks noGrp="1"/>
          </p:cNvSpPr>
          <p:nvPr>
            <p:ph type="title" idx="4294967295"/>
          </p:nvPr>
        </p:nvSpPr>
        <p:spPr>
          <a:xfrm>
            <a:off x="1244450" y="2854450"/>
            <a:ext cx="2000100" cy="3282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Web Development</a:t>
            </a:r>
            <a:endParaRPr sz="1200">
              <a:solidFill>
                <a:schemeClr val="lt1"/>
              </a:solidFill>
            </a:endParaRPr>
          </a:p>
        </p:txBody>
      </p:sp>
      <p:sp>
        <p:nvSpPr>
          <p:cNvPr id="289" name="Google Shape;289;p19"/>
          <p:cNvSpPr txBox="1">
            <a:spLocks noGrp="1"/>
          </p:cNvSpPr>
          <p:nvPr>
            <p:ph type="title" idx="4294967295"/>
          </p:nvPr>
        </p:nvSpPr>
        <p:spPr>
          <a:xfrm>
            <a:off x="1244450" y="4389975"/>
            <a:ext cx="2510100" cy="3282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Integration &amp; Deployment</a:t>
            </a:r>
            <a:endParaRPr sz="1200">
              <a:solidFill>
                <a:schemeClr val="lt1"/>
              </a:solidFill>
            </a:endParaRPr>
          </a:p>
        </p:txBody>
      </p:sp>
      <p:sp>
        <p:nvSpPr>
          <p:cNvPr id="290" name="Google Shape;290;p19"/>
          <p:cNvSpPr/>
          <p:nvPr/>
        </p:nvSpPr>
        <p:spPr>
          <a:xfrm>
            <a:off x="837800" y="1199075"/>
            <a:ext cx="735300" cy="46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1371200" y="1245575"/>
            <a:ext cx="29700" cy="3897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1302200" y="1521800"/>
            <a:ext cx="167700" cy="167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1302200" y="2122775"/>
            <a:ext cx="167700" cy="167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1302200" y="2587000"/>
            <a:ext cx="167700" cy="167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1302200" y="2934700"/>
            <a:ext cx="167700" cy="167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1302200" y="4470225"/>
            <a:ext cx="167700" cy="167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txBox="1">
            <a:spLocks noGrp="1"/>
          </p:cNvSpPr>
          <p:nvPr>
            <p:ph type="title" idx="4294967295"/>
          </p:nvPr>
        </p:nvSpPr>
        <p:spPr>
          <a:xfrm>
            <a:off x="648200" y="1706488"/>
            <a:ext cx="821700" cy="39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0">
                <a:solidFill>
                  <a:schemeClr val="lt1"/>
                </a:solidFill>
              </a:rPr>
              <a:t>3 weeks</a:t>
            </a:r>
            <a:endParaRPr sz="1000" b="0">
              <a:solidFill>
                <a:schemeClr val="lt1"/>
              </a:solidFill>
            </a:endParaRPr>
          </a:p>
        </p:txBody>
      </p:sp>
      <p:sp>
        <p:nvSpPr>
          <p:cNvPr id="298" name="Google Shape;298;p19"/>
          <p:cNvSpPr txBox="1">
            <a:spLocks noGrp="1"/>
          </p:cNvSpPr>
          <p:nvPr>
            <p:ph type="title" idx="4294967295"/>
          </p:nvPr>
        </p:nvSpPr>
        <p:spPr>
          <a:xfrm>
            <a:off x="620250" y="2312288"/>
            <a:ext cx="821700" cy="39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0">
                <a:solidFill>
                  <a:schemeClr val="lt1"/>
                </a:solidFill>
              </a:rPr>
              <a:t>2 weeks</a:t>
            </a:r>
            <a:endParaRPr sz="1000" b="0">
              <a:solidFill>
                <a:schemeClr val="lt1"/>
              </a:solidFill>
            </a:endParaRPr>
          </a:p>
        </p:txBody>
      </p:sp>
      <p:sp>
        <p:nvSpPr>
          <p:cNvPr id="299" name="Google Shape;299;p19"/>
          <p:cNvSpPr txBox="1">
            <a:spLocks noGrp="1"/>
          </p:cNvSpPr>
          <p:nvPr>
            <p:ph type="title" idx="4294967295"/>
          </p:nvPr>
        </p:nvSpPr>
        <p:spPr>
          <a:xfrm>
            <a:off x="579200" y="2702788"/>
            <a:ext cx="821700" cy="39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0">
                <a:solidFill>
                  <a:schemeClr val="lt1"/>
                </a:solidFill>
              </a:rPr>
              <a:t>1 week</a:t>
            </a:r>
            <a:endParaRPr sz="1000" b="0">
              <a:solidFill>
                <a:schemeClr val="lt1"/>
              </a:solidFill>
            </a:endParaRPr>
          </a:p>
        </p:txBody>
      </p:sp>
      <p:sp>
        <p:nvSpPr>
          <p:cNvPr id="300" name="Google Shape;300;p19"/>
          <p:cNvSpPr txBox="1">
            <a:spLocks noGrp="1"/>
          </p:cNvSpPr>
          <p:nvPr>
            <p:ph type="title" idx="4294967295"/>
          </p:nvPr>
        </p:nvSpPr>
        <p:spPr>
          <a:xfrm>
            <a:off x="620250" y="3774988"/>
            <a:ext cx="821700" cy="39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0">
                <a:solidFill>
                  <a:schemeClr val="lt1"/>
                </a:solidFill>
              </a:rPr>
              <a:t>6 weeks</a:t>
            </a:r>
            <a:endParaRPr sz="1000" b="0">
              <a:solidFill>
                <a:schemeClr val="lt1"/>
              </a:solidFill>
            </a:endParaRPr>
          </a:p>
        </p:txBody>
      </p:sp>
      <p:sp>
        <p:nvSpPr>
          <p:cNvPr id="301" name="Google Shape;301;p19"/>
          <p:cNvSpPr txBox="1">
            <a:spLocks noGrp="1"/>
          </p:cNvSpPr>
          <p:nvPr>
            <p:ph type="title" idx="4294967295"/>
          </p:nvPr>
        </p:nvSpPr>
        <p:spPr>
          <a:xfrm>
            <a:off x="620250" y="4765588"/>
            <a:ext cx="821700" cy="39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0">
                <a:solidFill>
                  <a:schemeClr val="lt1"/>
                </a:solidFill>
              </a:rPr>
              <a:t>2 weeks</a:t>
            </a:r>
            <a:endParaRPr sz="1000" b="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5"/>
        <p:cNvGrpSpPr/>
        <p:nvPr/>
      </p:nvGrpSpPr>
      <p:grpSpPr>
        <a:xfrm>
          <a:off x="0" y="0"/>
          <a:ext cx="0" cy="0"/>
          <a:chOff x="0" y="0"/>
          <a:chExt cx="0" cy="0"/>
        </a:xfrm>
      </p:grpSpPr>
      <p:sp>
        <p:nvSpPr>
          <p:cNvPr id="306" name="Google Shape;306;p20"/>
          <p:cNvSpPr txBox="1">
            <a:spLocks noGrp="1"/>
          </p:cNvSpPr>
          <p:nvPr>
            <p:ph type="title" idx="4294967295"/>
          </p:nvPr>
        </p:nvSpPr>
        <p:spPr>
          <a:xfrm>
            <a:off x="1371200" y="4126700"/>
            <a:ext cx="2098800" cy="328200"/>
          </a:xfrm>
          <a:prstGeom prst="rect">
            <a:avLst/>
          </a:prstGeom>
          <a:solidFill>
            <a:schemeClr val="accent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Testing &amp; Documenting</a:t>
            </a:r>
            <a:endParaRPr sz="1200">
              <a:solidFill>
                <a:schemeClr val="lt1"/>
              </a:solidFill>
            </a:endParaRPr>
          </a:p>
        </p:txBody>
      </p:sp>
      <p:sp>
        <p:nvSpPr>
          <p:cNvPr id="307" name="Google Shape;307;p20"/>
          <p:cNvSpPr txBox="1">
            <a:spLocks noGrp="1"/>
          </p:cNvSpPr>
          <p:nvPr>
            <p:ph type="title" idx="4294967295"/>
          </p:nvPr>
        </p:nvSpPr>
        <p:spPr>
          <a:xfrm>
            <a:off x="726425" y="445625"/>
            <a:ext cx="7688400" cy="6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Semester 2</a:t>
            </a:r>
            <a:endParaRPr sz="3600">
              <a:solidFill>
                <a:schemeClr val="lt1"/>
              </a:solidFill>
            </a:endParaRPr>
          </a:p>
        </p:txBody>
      </p:sp>
      <p:sp>
        <p:nvSpPr>
          <p:cNvPr id="308" name="Google Shape;308;p20"/>
          <p:cNvSpPr txBox="1">
            <a:spLocks noGrp="1"/>
          </p:cNvSpPr>
          <p:nvPr>
            <p:ph type="title" idx="4294967295"/>
          </p:nvPr>
        </p:nvSpPr>
        <p:spPr>
          <a:xfrm>
            <a:off x="1396850" y="1440950"/>
            <a:ext cx="1672800" cy="399300"/>
          </a:xfrm>
          <a:prstGeom prst="rect">
            <a:avLst/>
          </a:prstGeom>
          <a:solidFill>
            <a:schemeClr val="accent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AI Development</a:t>
            </a:r>
            <a:endParaRPr sz="1200">
              <a:solidFill>
                <a:schemeClr val="lt1"/>
              </a:solidFill>
            </a:endParaRPr>
          </a:p>
        </p:txBody>
      </p:sp>
      <p:sp>
        <p:nvSpPr>
          <p:cNvPr id="309" name="Google Shape;309;p20"/>
          <p:cNvSpPr txBox="1">
            <a:spLocks noGrp="1"/>
          </p:cNvSpPr>
          <p:nvPr>
            <p:ph type="title" idx="4294967295"/>
          </p:nvPr>
        </p:nvSpPr>
        <p:spPr>
          <a:xfrm>
            <a:off x="1320650" y="2735788"/>
            <a:ext cx="3289200" cy="328200"/>
          </a:xfrm>
          <a:prstGeom prst="rect">
            <a:avLst/>
          </a:prstGeom>
          <a:solidFill>
            <a:schemeClr val="accent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Integrate AI with the Web Application </a:t>
            </a:r>
            <a:endParaRPr sz="1200">
              <a:solidFill>
                <a:schemeClr val="lt1"/>
              </a:solidFill>
            </a:endParaRPr>
          </a:p>
        </p:txBody>
      </p:sp>
      <p:sp>
        <p:nvSpPr>
          <p:cNvPr id="310" name="Google Shape;310;p20"/>
          <p:cNvSpPr txBox="1">
            <a:spLocks noGrp="1"/>
          </p:cNvSpPr>
          <p:nvPr>
            <p:ph type="title" idx="4294967295"/>
          </p:nvPr>
        </p:nvSpPr>
        <p:spPr>
          <a:xfrm>
            <a:off x="1244450" y="3391113"/>
            <a:ext cx="1619700" cy="328200"/>
          </a:xfrm>
          <a:prstGeom prst="rect">
            <a:avLst/>
          </a:prstGeom>
          <a:solidFill>
            <a:schemeClr val="accent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Deployment</a:t>
            </a:r>
            <a:endParaRPr sz="1200">
              <a:solidFill>
                <a:schemeClr val="lt1"/>
              </a:solidFill>
            </a:endParaRPr>
          </a:p>
        </p:txBody>
      </p:sp>
      <p:sp>
        <p:nvSpPr>
          <p:cNvPr id="311" name="Google Shape;311;p20"/>
          <p:cNvSpPr/>
          <p:nvPr/>
        </p:nvSpPr>
        <p:spPr>
          <a:xfrm>
            <a:off x="837800" y="1199075"/>
            <a:ext cx="735300" cy="46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0"/>
          <p:cNvSpPr/>
          <p:nvPr/>
        </p:nvSpPr>
        <p:spPr>
          <a:xfrm>
            <a:off x="1371200" y="1245575"/>
            <a:ext cx="29700" cy="3897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0"/>
          <p:cNvSpPr/>
          <p:nvPr/>
        </p:nvSpPr>
        <p:spPr>
          <a:xfrm>
            <a:off x="1302200" y="1521800"/>
            <a:ext cx="167700" cy="167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a:off x="1302200" y="2816038"/>
            <a:ext cx="167700" cy="167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a:off x="1302200" y="3471363"/>
            <a:ext cx="167700" cy="167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1302200" y="4196563"/>
            <a:ext cx="167700" cy="1677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a:off x="1371200" y="0"/>
            <a:ext cx="29700" cy="445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837800" y="424950"/>
            <a:ext cx="735300" cy="46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1080</TotalTime>
  <Words>417</Words>
  <Application>Microsoft Office PowerPoint</Application>
  <PresentationFormat>On-screen Show (16:9)</PresentationFormat>
  <Paragraphs>92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Arial</vt:lpstr>
      <vt:lpstr>Raleway</vt:lpstr>
      <vt:lpstr>Streamline</vt:lpstr>
      <vt:lpstr>Committee matching &amp; Assessment Scheduling:  An application for IQA system</vt:lpstr>
      <vt:lpstr>Overview</vt:lpstr>
      <vt:lpstr>Introduction</vt:lpstr>
      <vt:lpstr>Problem</vt:lpstr>
      <vt:lpstr>Objective</vt:lpstr>
      <vt:lpstr>Scope of the Project</vt:lpstr>
      <vt:lpstr>Semester 1</vt:lpstr>
      <vt:lpstr>Testing &amp; Documenting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Committee matching &amp; Assessment Scheduling:  An application for IQA system</dc:title>
  <cp:lastModifiedBy>58090007</cp:lastModifiedBy>
  <cp:revision>3</cp:revision>
  <dcterms:modified xsi:type="dcterms:W3CDTF">2018-09-27T08:03:40Z</dcterms:modified>
</cp:coreProperties>
</file>