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4"/>
  </p:notesMasterIdLst>
  <p:sldIdLst>
    <p:sldId id="289" r:id="rId2"/>
    <p:sldId id="260" r:id="rId3"/>
    <p:sldId id="380" r:id="rId4"/>
    <p:sldId id="280" r:id="rId5"/>
    <p:sldId id="368" r:id="rId6"/>
    <p:sldId id="392" r:id="rId7"/>
    <p:sldId id="393" r:id="rId8"/>
    <p:sldId id="391" r:id="rId9"/>
    <p:sldId id="390" r:id="rId10"/>
    <p:sldId id="357" r:id="rId11"/>
    <p:sldId id="360" r:id="rId12"/>
    <p:sldId id="386" r:id="rId13"/>
    <p:sldId id="387" r:id="rId14"/>
    <p:sldId id="359" r:id="rId15"/>
    <p:sldId id="384" r:id="rId16"/>
    <p:sldId id="383" r:id="rId17"/>
    <p:sldId id="367" r:id="rId18"/>
    <p:sldId id="364" r:id="rId19"/>
    <p:sldId id="362" r:id="rId20"/>
    <p:sldId id="385" r:id="rId21"/>
    <p:sldId id="259" r:id="rId22"/>
    <p:sldId id="36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5B5"/>
    <a:srgbClr val="E0A487"/>
    <a:srgbClr val="BFE2F3"/>
    <a:srgbClr val="CC141E"/>
    <a:srgbClr val="FFFFFF"/>
    <a:srgbClr val="C31823"/>
    <a:srgbClr val="C9151E"/>
    <a:srgbClr val="E9CBBC"/>
    <a:srgbClr val="D97C5B"/>
    <a:srgbClr val="D05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3479" autoAdjust="0"/>
  </p:normalViewPr>
  <p:slideViewPr>
    <p:cSldViewPr snapToGrid="0">
      <p:cViewPr varScale="1">
        <p:scale>
          <a:sx n="71" d="100"/>
          <a:sy n="71" d="100"/>
        </p:scale>
        <p:origin x="7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071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1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34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52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85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45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35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67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2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8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5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6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19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44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0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05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9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编译原理大作业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663685" y="4954476"/>
            <a:ext cx="4159250" cy="49900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2021.12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739A3D-E0AA-4913-90F5-83C903287B37}"/>
              </a:ext>
            </a:extLst>
          </p:cNvPr>
          <p:cNvSpPr txBox="1"/>
          <p:nvPr/>
        </p:nvSpPr>
        <p:spPr>
          <a:xfrm>
            <a:off x="494024" y="1821242"/>
            <a:ext cx="79968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词法分析（已完成即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seal-lex.cc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提取出词语（例如关键字，字符串等）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语法分析（已完成即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seal-parser.cc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将词语按顺序规约到一棵语法树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语义分析（此次作业）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根据给定的语法树，进行各种静态语义检查，例如变量作用域、类型等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91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9AB47-85AD-4EDC-A902-22115B46853F}"/>
              </a:ext>
            </a:extLst>
          </p:cNvPr>
          <p:cNvSpPr txBox="1"/>
          <p:nvPr/>
        </p:nvSpPr>
        <p:spPr>
          <a:xfrm>
            <a:off x="924447" y="1838848"/>
            <a:ext cx="7305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正确的文件：自上而下递归输出携带类型信息的语法树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错误的文件：指明出现语义错误的位置和错误内容</a:t>
            </a:r>
          </a:p>
        </p:txBody>
      </p:sp>
    </p:spTree>
    <p:extLst>
      <p:ext uri="{BB962C8B-B14F-4D97-AF65-F5344CB8AC3E}">
        <p14:creationId xmlns:p14="http://schemas.microsoft.com/office/powerpoint/2010/main" val="340254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正确文件输出例（局部）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9AB47-85AD-4EDC-A902-22115B46853F}"/>
              </a:ext>
            </a:extLst>
          </p:cNvPr>
          <p:cNvSpPr txBox="1"/>
          <p:nvPr/>
        </p:nvSpPr>
        <p:spPr>
          <a:xfrm>
            <a:off x="924447" y="1838848"/>
            <a:ext cx="73051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Variable Declaration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#8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Variable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(name)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d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(type)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Bool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#9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Variable Declaration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#9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Variable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(name)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e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(type)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Bool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7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错误文件输出例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9AB47-85AD-4EDC-A902-22115B46853F}"/>
              </a:ext>
            </a:extLst>
          </p:cNvPr>
          <p:cNvSpPr txBox="1"/>
          <p:nvPr/>
        </p:nvSpPr>
        <p:spPr>
          <a:xfrm>
            <a:off x="3435052" y="5381440"/>
            <a:ext cx="543113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6: Main function should have return type Void.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9: break must be used in a loop sentence.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Compilation halted due to static semantic errors.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619BE4-7F8A-4D49-A20E-89A73E7CABAA}"/>
              </a:ext>
            </a:extLst>
          </p:cNvPr>
          <p:cNvSpPr txBox="1"/>
          <p:nvPr/>
        </p:nvSpPr>
        <p:spPr>
          <a:xfrm>
            <a:off x="846658" y="1688122"/>
            <a:ext cx="73051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#1 /*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#2 this a false example of SEAL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#3 6: main function should have return type Void.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#4 9: break must be used in a loop sentence.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#5 */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#6 Int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func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main() 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#7 	Int a;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#8 	a=2020;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#9	break;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#10	while a&lt;2050{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#11    	a=a+10;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#12	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#13	return 1;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#14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20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C75529-7977-4A82-B682-DFDC6FC61CE3}"/>
              </a:ext>
            </a:extLst>
          </p:cNvPr>
          <p:cNvSpPr txBox="1"/>
          <p:nvPr/>
        </p:nvSpPr>
        <p:spPr>
          <a:xfrm>
            <a:off x="494024" y="1821242"/>
            <a:ext cx="7996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遍历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AST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，构建符号表，使用符号表来记录源程序中各种名称及其特性信息</a:t>
            </a:r>
          </a:p>
          <a:p>
            <a:pPr indent="266700" algn="just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2.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静态语义错误检查，错误检查可分为两大类，符号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作用域相关检查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类型检查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91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一种可行思路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F10DA7-DB5F-462F-B6B9-9723DDD8B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4" y="3429000"/>
            <a:ext cx="7968073" cy="31353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927F48-BDFD-49B3-BA65-65D730F358C8}"/>
              </a:ext>
            </a:extLst>
          </p:cNvPr>
          <p:cNvSpPr txBox="1"/>
          <p:nvPr/>
        </p:nvSpPr>
        <p:spPr>
          <a:xfrm>
            <a:off x="494024" y="1821242"/>
            <a:ext cx="7996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两个入口函数：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install_calls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install_globalVars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或许可以作为函数名称和全局变量的注册函数，用法自定，不需要也可以删除。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32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变量的作用域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C75529-7977-4A82-B682-DFDC6FC61CE3}"/>
              </a:ext>
            </a:extLst>
          </p:cNvPr>
          <p:cNvSpPr txBox="1"/>
          <p:nvPr/>
        </p:nvSpPr>
        <p:spPr>
          <a:xfrm>
            <a:off x="494024" y="1821242"/>
            <a:ext cx="79968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Stmtblock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隔开了一个个作用域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x;</a:t>
            </a:r>
          </a:p>
          <a:p>
            <a:pPr lvl="2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 lvl="2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Int y;</a:t>
            </a:r>
          </a:p>
          <a:p>
            <a:pPr lvl="2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	x = 2;</a:t>
            </a:r>
          </a:p>
          <a:p>
            <a:pPr lvl="2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pPr lvl="2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// x = 2 </a:t>
            </a:r>
          </a:p>
          <a:p>
            <a:pPr lvl="2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// x = y 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错误，没有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13C3334-AB9B-44DB-9C04-1B663B3BF51F}"/>
              </a:ext>
            </a:extLst>
          </p:cNvPr>
          <p:cNvCxnSpPr/>
          <p:nvPr/>
        </p:nvCxnSpPr>
        <p:spPr>
          <a:xfrm flipV="1">
            <a:off x="2065468" y="2667896"/>
            <a:ext cx="129092" cy="145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D61CF24-F2C2-43F2-8AFA-0E241E2A451C}"/>
              </a:ext>
            </a:extLst>
          </p:cNvPr>
          <p:cNvCxnSpPr/>
          <p:nvPr/>
        </p:nvCxnSpPr>
        <p:spPr>
          <a:xfrm flipV="1">
            <a:off x="2065468" y="3711388"/>
            <a:ext cx="376518" cy="40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乘号 11">
            <a:extLst>
              <a:ext uri="{FF2B5EF4-FFF2-40B4-BE49-F238E27FC236}">
                <a16:creationId xmlns:a16="http://schemas.microsoft.com/office/drawing/2014/main" id="{D03CDE4B-0D69-4DB7-9ED0-47B934674D45}"/>
              </a:ext>
            </a:extLst>
          </p:cNvPr>
          <p:cNvSpPr/>
          <p:nvPr/>
        </p:nvSpPr>
        <p:spPr>
          <a:xfrm>
            <a:off x="2065468" y="3711388"/>
            <a:ext cx="463050" cy="481209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1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运算类型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1D4C39-E180-4B35-806C-A323CB3F9108}"/>
              </a:ext>
            </a:extLst>
          </p:cNvPr>
          <p:cNvSpPr txBox="1"/>
          <p:nvPr/>
        </p:nvSpPr>
        <p:spPr>
          <a:xfrm>
            <a:off x="494024" y="1821242"/>
            <a:ext cx="7996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只有同类型能做运算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特别的，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Float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可以进行四则运算和比较运算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其他各种类型允许的运算请查阅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《SEAL++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语法手册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61867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编写及测试方法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9AB47-85AD-4EDC-A902-22115B46853F}"/>
              </a:ext>
            </a:extLst>
          </p:cNvPr>
          <p:cNvSpPr txBox="1"/>
          <p:nvPr/>
        </p:nvSpPr>
        <p:spPr>
          <a:xfrm>
            <a:off x="698360" y="1669429"/>
            <a:ext cx="7747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本次作业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主要针对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semant.cc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semant.h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，填补相关的空白，同样如果需要的话也可以修改附加代码内的任意文件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当编写完毕后，可以在当前目录下运行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make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semant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指令，生成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./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semant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文件，该文件即为语义分析器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./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semant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要测试的文件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 即可输出结果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72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9AB47-85AD-4EDC-A902-22115B46853F}"/>
              </a:ext>
            </a:extLst>
          </p:cNvPr>
          <p:cNvSpPr txBox="1"/>
          <p:nvPr/>
        </p:nvSpPr>
        <p:spPr>
          <a:xfrm>
            <a:off x="924447" y="1838848"/>
            <a:ext cx="7747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仅提交所有源代码文件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（不包括测试和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.o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文件）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需要将这些文件打包，标明自己的学号和姓名，在截止日期（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1.9 23:59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）前上传至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canvas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8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16838" y="1905991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609336" y="231365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90376" y="187717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语法分析答疑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F243412-C1B4-4234-9E5B-653B36AD671B}"/>
              </a:ext>
            </a:extLst>
          </p:cNvPr>
          <p:cNvGrpSpPr/>
          <p:nvPr/>
        </p:nvGrpSpPr>
        <p:grpSpPr>
          <a:xfrm>
            <a:off x="1916838" y="3943856"/>
            <a:ext cx="843427" cy="443226"/>
            <a:chOff x="666810" y="2586037"/>
            <a:chExt cx="468000" cy="245937"/>
          </a:xfrm>
        </p:grpSpPr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62E81F8-4F86-494F-B64A-BEDFDD2D3C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A0F8DF4-B1E5-450E-BBFB-F648778FFFDD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0842513-9866-4EB8-BA3F-B2C65466019E}"/>
              </a:ext>
            </a:extLst>
          </p:cNvPr>
          <p:cNvCxnSpPr>
            <a:stCxn id="39" idx="6"/>
          </p:cNvCxnSpPr>
          <p:nvPr/>
        </p:nvCxnSpPr>
        <p:spPr>
          <a:xfrm>
            <a:off x="2609336" y="435152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A5E7137-3B9C-49B6-84E0-6EEC5087A00B}"/>
              </a:ext>
            </a:extLst>
          </p:cNvPr>
          <p:cNvSpPr txBox="1"/>
          <p:nvPr/>
        </p:nvSpPr>
        <p:spPr>
          <a:xfrm>
            <a:off x="2990376" y="39150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语义分析</a:t>
            </a:r>
          </a:p>
        </p:txBody>
      </p:sp>
    </p:spTree>
    <p:extLst>
      <p:ext uri="{BB962C8B-B14F-4D97-AF65-F5344CB8AC3E}">
        <p14:creationId xmlns:p14="http://schemas.microsoft.com/office/powerpoint/2010/main" val="1337918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一些建议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1D4C39-E180-4B35-806C-A323CB3F9108}"/>
              </a:ext>
            </a:extLst>
          </p:cNvPr>
          <p:cNvSpPr txBox="1"/>
          <p:nvPr/>
        </p:nvSpPr>
        <p:spPr>
          <a:xfrm>
            <a:off x="494024" y="1821242"/>
            <a:ext cx="79968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请仔细阅读语义分析手册，语言的规则请查阅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SEAL++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手册。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花一点时间来阅读相关的代码，熟悉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C++</a:t>
            </a:r>
            <a:r>
              <a:rPr lang="zh-CN" altLang="en-US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中的类、继承、虚函数、模板等概念。</a:t>
            </a:r>
            <a:endParaRPr lang="en-US" altLang="zh-CN" sz="2400" kern="0" dirty="0"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zh-CN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此次实验所采用的代码，源于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Stanford cs143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的开源源代码，大家有兴趣可以在</a:t>
            </a:r>
            <a:r>
              <a:rPr lang="en-US" altLang="zh-CN" sz="2400" kern="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github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等开源网站搜索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Stanford cs143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分享的作业代码，将对于理解本次作业的目的有很大的帮助。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85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44413" y="1836894"/>
            <a:ext cx="162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Q&amp;A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1367" y="1927329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24265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884531"/>
            <a:ext cx="8372163" cy="925189"/>
          </a:xfrm>
        </p:spPr>
        <p:txBody>
          <a:bodyPr/>
          <a:lstStyle/>
          <a:p>
            <a:r>
              <a:rPr lang="zh-CN" altLang="en-US" dirty="0"/>
              <a:t>命名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9FCA83-AC73-4AC3-B6D7-3A90383C0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6" y="2031292"/>
            <a:ext cx="6887536" cy="12288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505C5D-99DA-4A15-B0FD-0E82F9ADDAC9}"/>
              </a:ext>
            </a:extLst>
          </p:cNvPr>
          <p:cNvSpPr txBox="1"/>
          <p:nvPr/>
        </p:nvSpPr>
        <p:spPr>
          <a:xfrm>
            <a:off x="494024" y="3260188"/>
            <a:ext cx="7996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格式要求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请将所有代码文件（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make clean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后的所有文件），放在一个名为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学号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的文件夹下，然后将文件夹打包为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.tar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.rar,.zip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）再上传，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切勿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多层目录嵌套、起别的名字、附加文档或者不加文件夹就打包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45DF82-1A63-40A5-9612-3018D865DF86}"/>
              </a:ext>
            </a:extLst>
          </p:cNvPr>
          <p:cNvSpPr txBox="1"/>
          <p:nvPr/>
        </p:nvSpPr>
        <p:spPr>
          <a:xfrm>
            <a:off x="2629004" y="2873104"/>
            <a:ext cx="57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一、语法分析答疑</a:t>
            </a:r>
          </a:p>
        </p:txBody>
      </p:sp>
    </p:spTree>
    <p:extLst>
      <p:ext uri="{BB962C8B-B14F-4D97-AF65-F5344CB8AC3E}">
        <p14:creationId xmlns:p14="http://schemas.microsoft.com/office/powerpoint/2010/main" val="31175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884531"/>
            <a:ext cx="8372163" cy="925189"/>
          </a:xfrm>
        </p:spPr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C5727E-0E94-4416-9E78-FB89E7CF1640}"/>
              </a:ext>
            </a:extLst>
          </p:cNvPr>
          <p:cNvSpPr txBox="1"/>
          <p:nvPr/>
        </p:nvSpPr>
        <p:spPr>
          <a:xfrm>
            <a:off x="494024" y="1821242"/>
            <a:ext cx="79968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行号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程序起始行号的处理已给出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表达式不涉及换行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6F4F2A-D0FE-4A56-B37B-92E72CE62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2756393"/>
            <a:ext cx="3280803" cy="148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6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884531"/>
            <a:ext cx="8372163" cy="925189"/>
          </a:xfrm>
        </p:spPr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C5727E-0E94-4416-9E78-FB89E7CF1640}"/>
              </a:ext>
            </a:extLst>
          </p:cNvPr>
          <p:cNvSpPr txBox="1"/>
          <p:nvPr/>
        </p:nvSpPr>
        <p:spPr>
          <a:xfrm>
            <a:off x="494024" y="1821242"/>
            <a:ext cx="79968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语法规则和内置函数的参数顺序不一致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语法规则：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内置函数：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：自定义传参顺序，不一定是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$1,$2,$3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：修改函数定义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35B9EA-CA31-4493-9DF3-5BC6905A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2926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7DCD7B-3A37-4A04-B6F2-A0996A51F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30" y="2634092"/>
            <a:ext cx="61531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1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884531"/>
            <a:ext cx="8372163" cy="925189"/>
          </a:xfrm>
        </p:spPr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C5727E-0E94-4416-9E78-FB89E7CF1640}"/>
              </a:ext>
            </a:extLst>
          </p:cNvPr>
          <p:cNvSpPr txBox="1"/>
          <p:nvPr/>
        </p:nvSpPr>
        <p:spPr>
          <a:xfrm>
            <a:off x="494024" y="1821242"/>
            <a:ext cx="79968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语法中的可选择内容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如语法规则（中括号代表可选择）：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：穷举所有可能情况，设置多条规则匹配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：在编写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expr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有关语法时考虑为空的选项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7FDAC4-49ED-4079-9F89-1B443C83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13" y="2764995"/>
            <a:ext cx="6443942" cy="3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45DF82-1A63-40A5-9612-3018D865DF86}"/>
              </a:ext>
            </a:extLst>
          </p:cNvPr>
          <p:cNvSpPr txBox="1"/>
          <p:nvPr/>
        </p:nvSpPr>
        <p:spPr>
          <a:xfrm>
            <a:off x="4089094" y="2873104"/>
            <a:ext cx="142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Q&amp;A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7012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45DF82-1A63-40A5-9612-3018D865DF86}"/>
              </a:ext>
            </a:extLst>
          </p:cNvPr>
          <p:cNvSpPr txBox="1"/>
          <p:nvPr/>
        </p:nvSpPr>
        <p:spPr>
          <a:xfrm>
            <a:off x="2629004" y="2873104"/>
            <a:ext cx="57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二、语义分析</a:t>
            </a:r>
          </a:p>
        </p:txBody>
      </p:sp>
    </p:spTree>
    <p:extLst>
      <p:ext uri="{BB962C8B-B14F-4D97-AF65-F5344CB8AC3E}">
        <p14:creationId xmlns:p14="http://schemas.microsoft.com/office/powerpoint/2010/main" val="2803291856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5321</TotalTime>
  <Words>841</Words>
  <Application>Microsoft Office PowerPoint</Application>
  <PresentationFormat>全屏显示(4:3)</PresentationFormat>
  <Paragraphs>152</Paragraphs>
  <Slides>22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楷体</vt:lpstr>
      <vt:lpstr>微软雅黑</vt:lpstr>
      <vt:lpstr>Arial</vt:lpstr>
      <vt:lpstr>Calibri</vt:lpstr>
      <vt:lpstr>Times New Roman</vt:lpstr>
      <vt:lpstr>2016-VI主题</vt:lpstr>
      <vt:lpstr>编译原理大作业</vt:lpstr>
      <vt:lpstr>目录 Contents</vt:lpstr>
      <vt:lpstr>命名</vt:lpstr>
      <vt:lpstr>目录 Contents</vt:lpstr>
      <vt:lpstr>常见问题</vt:lpstr>
      <vt:lpstr>常见问题</vt:lpstr>
      <vt:lpstr>常见问题</vt:lpstr>
      <vt:lpstr>目录 Contents</vt:lpstr>
      <vt:lpstr>目录 Contents</vt:lpstr>
      <vt:lpstr>作业说明</vt:lpstr>
      <vt:lpstr>输出</vt:lpstr>
      <vt:lpstr>正确文件输出例（局部）</vt:lpstr>
      <vt:lpstr>错误文件输出例</vt:lpstr>
      <vt:lpstr>主要任务</vt:lpstr>
      <vt:lpstr>一种可行思路</vt:lpstr>
      <vt:lpstr>变量的作用域</vt:lpstr>
      <vt:lpstr>运算类型</vt:lpstr>
      <vt:lpstr>编写及测试方法</vt:lpstr>
      <vt:lpstr>提交方式</vt:lpstr>
      <vt:lpstr>一些建议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Fan Aiden</cp:lastModifiedBy>
  <cp:revision>399</cp:revision>
  <dcterms:created xsi:type="dcterms:W3CDTF">2016-01-21T16:32:22Z</dcterms:created>
  <dcterms:modified xsi:type="dcterms:W3CDTF">2021-12-17T01:36:34Z</dcterms:modified>
</cp:coreProperties>
</file>