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1" r:id="rId3"/>
    <p:sldId id="987" r:id="rId4"/>
    <p:sldId id="271" r:id="rId5"/>
    <p:sldId id="972" r:id="rId6"/>
    <p:sldId id="712" r:id="rId7"/>
    <p:sldId id="974" r:id="rId8"/>
    <p:sldId id="976" r:id="rId9"/>
    <p:sldId id="986" r:id="rId10"/>
    <p:sldId id="978" r:id="rId11"/>
    <p:sldId id="979" r:id="rId12"/>
    <p:sldId id="982" r:id="rId13"/>
    <p:sldId id="980" r:id="rId14"/>
    <p:sldId id="977" r:id="rId15"/>
    <p:sldId id="984" r:id="rId16"/>
    <p:sldId id="981" r:id="rId17"/>
    <p:sldId id="983"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EDD"/>
    <a:srgbClr val="FC4016"/>
    <a:srgbClr val="FF9F1C"/>
    <a:srgbClr val="0D307E"/>
    <a:srgbClr val="074F85"/>
    <a:srgbClr val="50D873"/>
    <a:srgbClr val="292F63"/>
    <a:srgbClr val="E3714A"/>
    <a:srgbClr val="E6EEA6"/>
    <a:srgbClr val="1500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p:scale>
          <a:sx n="100" d="100"/>
          <a:sy n="100" d="100"/>
        </p:scale>
        <p:origin x="906" y="3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5" name="Нижний колонтитул 4">
            <a:extLst>
              <a:ext uri="{FF2B5EF4-FFF2-40B4-BE49-F238E27FC236}">
                <a16:creationId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3397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5" name="Нижний колонтитул 4">
            <a:extLst>
              <a:ext uri="{FF2B5EF4-FFF2-40B4-BE49-F238E27FC236}">
                <a16:creationId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582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5" name="Нижний колонтитул 4">
            <a:extLst>
              <a:ext uri="{FF2B5EF4-FFF2-40B4-BE49-F238E27FC236}">
                <a16:creationId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880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5" name="Нижний колонтитул 4">
            <a:extLst>
              <a:ext uri="{FF2B5EF4-FFF2-40B4-BE49-F238E27FC236}">
                <a16:creationId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6136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5" name="Нижний колонтитул 4">
            <a:extLst>
              <a:ext uri="{FF2B5EF4-FFF2-40B4-BE49-F238E27FC236}">
                <a16:creationId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053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6" name="Нижний колонтитул 5">
            <a:extLst>
              <a:ext uri="{FF2B5EF4-FFF2-40B4-BE49-F238E27FC236}">
                <a16:creationId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61578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8" name="Нижний колонтитул 7">
            <a:extLst>
              <a:ext uri="{FF2B5EF4-FFF2-40B4-BE49-F238E27FC236}">
                <a16:creationId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60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4" name="Нижний колонтитул 3">
            <a:extLst>
              <a:ext uri="{FF2B5EF4-FFF2-40B4-BE49-F238E27FC236}">
                <a16:creationId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1023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3" name="Нижний колонтитул 2">
            <a:extLst>
              <a:ext uri="{FF2B5EF4-FFF2-40B4-BE49-F238E27FC236}">
                <a16:creationId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24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6" name="Нижний колонтитул 5">
            <a:extLst>
              <a:ext uri="{FF2B5EF4-FFF2-40B4-BE49-F238E27FC236}">
                <a16:creationId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5074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08.06.2020</a:t>
            </a:fld>
            <a:endParaRPr lang="ru-RU"/>
          </a:p>
        </p:txBody>
      </p:sp>
      <p:sp>
        <p:nvSpPr>
          <p:cNvPr id="6" name="Нижний колонтитул 5">
            <a:extLst>
              <a:ext uri="{FF2B5EF4-FFF2-40B4-BE49-F238E27FC236}">
                <a16:creationId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1577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08.06.2020</a:t>
            </a:fld>
            <a:endParaRPr lang="ru-RU"/>
          </a:p>
        </p:txBody>
      </p:sp>
      <p:sp>
        <p:nvSpPr>
          <p:cNvPr id="5" name="Нижний колонтитул 4">
            <a:extLst>
              <a:ext uri="{FF2B5EF4-FFF2-40B4-BE49-F238E27FC236}">
                <a16:creationId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1979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nding.ai/defect-detectio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introduction-to-u-net-and-res-net-for-image-segmentation-9afcb432ee2f"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towardsdatascience.com/@aditi.mittal?source=post_page-----9afcb432ee2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towardsdatascience.com/introduction-to-u-net-and-res-net-for-image-segmentation-9afcb432ee2f"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arxiv.org/abs/1904.00592" TargetMode="External"/><Relationship Id="rId5" Type="http://schemas.openxmlformats.org/officeDocument/2006/relationships/image" Target="../media/image14.png"/><Relationship Id="rId4" Type="http://schemas.openxmlformats.org/officeDocument/2006/relationships/hyperlink" Target="https://arxiv.org/abs/1505.04597"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FBDBEC-A2B4-4D4A-98B4-F173BD4C5291}"/>
              </a:ext>
            </a:extLst>
          </p:cNvPr>
          <p:cNvPicPr>
            <a:picLocks noChangeAspect="1"/>
          </p:cNvPicPr>
          <p:nvPr/>
        </p:nvPicPr>
        <p:blipFill>
          <a:blip r:embed="rId2"/>
          <a:stretch>
            <a:fillRect/>
          </a:stretch>
        </p:blipFill>
        <p:spPr>
          <a:xfrm>
            <a:off x="4762" y="-15875"/>
            <a:ext cx="12182475" cy="6838950"/>
          </a:xfrm>
          <a:prstGeom prst="rect">
            <a:avLst/>
          </a:prstGeom>
        </p:spPr>
      </p:pic>
      <p:sp>
        <p:nvSpPr>
          <p:cNvPr id="6" name="Прямоугольник 11">
            <a:extLst>
              <a:ext uri="{FF2B5EF4-FFF2-40B4-BE49-F238E27FC236}">
                <a16:creationId xmlns:a16="http://schemas.microsoft.com/office/drawing/2014/main" id="{9420DDB7-F11C-459F-A5B9-761CD9F03F7F}"/>
              </a:ext>
            </a:extLst>
          </p:cNvPr>
          <p:cNvSpPr/>
          <p:nvPr/>
        </p:nvSpPr>
        <p:spPr>
          <a:xfrm>
            <a:off x="661578" y="2695373"/>
            <a:ext cx="7539447" cy="702244"/>
          </a:xfrm>
          <a:prstGeom prst="rect">
            <a:avLst/>
          </a:prstGeom>
        </p:spPr>
        <p:txBody>
          <a:bodyPr wrap="square">
            <a:spAutoFit/>
          </a:bodyPr>
          <a:lstStyle/>
          <a:p>
            <a:pPr>
              <a:lnSpc>
                <a:spcPct val="150000"/>
              </a:lnSpc>
            </a:pPr>
            <a:br>
              <a:rPr lang="en-CA" sz="1400" b="1" dirty="0">
                <a:latin typeface="Montserrat" charset="0"/>
                <a:ea typeface="Montserrat" charset="0"/>
                <a:cs typeface="Montserrat" charset="0"/>
              </a:rPr>
            </a:br>
            <a:endParaRPr lang="en-CA" sz="1400" b="1" dirty="0">
              <a:latin typeface="Montserrat" charset="0"/>
              <a:ea typeface="Montserrat" charset="0"/>
              <a:cs typeface="Montserrat" charset="0"/>
            </a:endParaRPr>
          </a:p>
        </p:txBody>
      </p:sp>
      <p:sp>
        <p:nvSpPr>
          <p:cNvPr id="8" name="TextBox 7">
            <a:extLst>
              <a:ext uri="{FF2B5EF4-FFF2-40B4-BE49-F238E27FC236}">
                <a16:creationId xmlns:a16="http://schemas.microsoft.com/office/drawing/2014/main" id="{1B17277F-5B85-41EF-9714-B02B61EB8485}"/>
              </a:ext>
            </a:extLst>
          </p:cNvPr>
          <p:cNvSpPr txBox="1"/>
          <p:nvPr/>
        </p:nvSpPr>
        <p:spPr>
          <a:xfrm>
            <a:off x="141369" y="240948"/>
            <a:ext cx="8857980" cy="7109639"/>
          </a:xfrm>
          <a:prstGeom prst="rect">
            <a:avLst/>
          </a:prstGeom>
        </p:spPr>
        <p:txBody>
          <a:bodyPr wrap="square">
            <a:spAutoFit/>
          </a:bodyPr>
          <a:lstStyle>
            <a:defPPr>
              <a:defRPr lang="ru-RU"/>
            </a:defPPr>
            <a:lvl1pPr marL="285750" indent="-285750">
              <a:buFont typeface="Arial" panose="020B0604020202020204" pitchFamily="34" charset="0"/>
              <a:buChar char="•"/>
              <a:defRPr sz="2400" b="1">
                <a:latin typeface="Montserrat" charset="0"/>
                <a:ea typeface="Montserrat" charset="0"/>
                <a:cs typeface="Montserrat" charset="0"/>
              </a:defRPr>
            </a:lvl1pPr>
            <a:lvl2pPr marL="800100" lvl="1" indent="-342900">
              <a:buFont typeface="Courier New" panose="02070309020205020404" pitchFamily="49" charset="0"/>
              <a:buChar char="o"/>
              <a:defRPr sz="2400" b="1">
                <a:latin typeface="Montserrat" charset="0"/>
              </a:defRPr>
            </a:lvl2pPr>
          </a:lstStyle>
          <a:p>
            <a:r>
              <a:rPr lang="en-CA" dirty="0"/>
              <a:t>Artificial Intelligence and Machine Learning are transforming the manufacturing industry. According to the report released by World Economic Forum, these technologies will play significant roles in the fourth industrial revolution. Major areas which can be benefited from this are:</a:t>
            </a:r>
          </a:p>
          <a:p>
            <a:pPr lvl="1"/>
            <a:r>
              <a:rPr lang="en-CA" dirty="0"/>
              <a:t>Maintenance Department</a:t>
            </a:r>
          </a:p>
          <a:p>
            <a:pPr lvl="1"/>
            <a:r>
              <a:rPr lang="en-CA" dirty="0"/>
              <a:t>Production Department</a:t>
            </a:r>
          </a:p>
          <a:p>
            <a:pPr lvl="1"/>
            <a:r>
              <a:rPr lang="en-CA" dirty="0"/>
              <a:t>Supply Chain Department</a:t>
            </a:r>
          </a:p>
          <a:p>
            <a:pPr lvl="1"/>
            <a:endParaRPr lang="en-CA" dirty="0"/>
          </a:p>
          <a:p>
            <a:r>
              <a:rPr lang="en-CA" dirty="0"/>
              <a:t>Deep learning has been proven to be superior in detecting and localizing defects using imagery data which could significantly improve the production efficiency in the manufacturing industry.</a:t>
            </a:r>
          </a:p>
          <a:p>
            <a:r>
              <a:rPr lang="en-CA" dirty="0"/>
              <a:t>Great Example from </a:t>
            </a:r>
            <a:r>
              <a:rPr lang="en-CA" dirty="0" err="1"/>
              <a:t>LandingAI</a:t>
            </a:r>
            <a:r>
              <a:rPr lang="en-CA" dirty="0"/>
              <a:t>: </a:t>
            </a:r>
            <a:r>
              <a:rPr lang="en-CA" dirty="0">
                <a:hlinkClick r:id="rId3"/>
              </a:rPr>
              <a:t>https://landing.ai/defect-detection/</a:t>
            </a:r>
            <a:endParaRPr lang="en-CA" dirty="0"/>
          </a:p>
          <a:p>
            <a:endParaRPr lang="en-CA" dirty="0"/>
          </a:p>
          <a:p>
            <a:endParaRPr lang="en-CA" dirty="0"/>
          </a:p>
          <a:p>
            <a:endParaRPr lang="en-US" dirty="0"/>
          </a:p>
        </p:txBody>
      </p:sp>
      <p:sp>
        <p:nvSpPr>
          <p:cNvPr id="3" name="Rectangle 2">
            <a:extLst>
              <a:ext uri="{FF2B5EF4-FFF2-40B4-BE49-F238E27FC236}">
                <a16:creationId xmlns:a16="http://schemas.microsoft.com/office/drawing/2014/main" id="{002A104F-9B26-444F-B5BA-F0C503AD6D90}"/>
              </a:ext>
            </a:extLst>
          </p:cNvPr>
          <p:cNvSpPr/>
          <p:nvPr/>
        </p:nvSpPr>
        <p:spPr>
          <a:xfrm>
            <a:off x="0" y="6422965"/>
            <a:ext cx="8326543" cy="400110"/>
          </a:xfrm>
          <a:prstGeom prst="rect">
            <a:avLst/>
          </a:prstGeom>
        </p:spPr>
        <p:txBody>
          <a:bodyPr wrap="square">
            <a:spAutoFit/>
          </a:bodyPr>
          <a:lstStyle/>
          <a:p>
            <a:r>
              <a:rPr lang="en-CA" sz="2000" b="1" dirty="0">
                <a:latin typeface="Arial" panose="020B0604020202020204" pitchFamily="34" charset="0"/>
              </a:rPr>
              <a:t> </a:t>
            </a:r>
            <a:r>
              <a:rPr lang="en-CA" sz="1600" b="1" dirty="0">
                <a:latin typeface="Arial" panose="020B0604020202020204" pitchFamily="34" charset="0"/>
              </a:rPr>
              <a:t>Reference: </a:t>
            </a:r>
            <a:r>
              <a:rPr lang="en-CA" sz="1600" dirty="0"/>
              <a:t>https://</a:t>
            </a:r>
            <a:r>
              <a:rPr lang="en-CA" sz="1600" dirty="0" err="1"/>
              <a:t>www.cio.com</a:t>
            </a:r>
            <a:r>
              <a:rPr lang="en-CA" sz="1600" dirty="0"/>
              <a:t>/article/3302797/how-</a:t>
            </a:r>
            <a:r>
              <a:rPr lang="en-CA" sz="1600" dirty="0" err="1"/>
              <a:t>ai</a:t>
            </a:r>
            <a:r>
              <a:rPr lang="en-CA" sz="1600" dirty="0"/>
              <a:t>-is-revolutionizing-</a:t>
            </a:r>
            <a:r>
              <a:rPr lang="en-CA" sz="1600" dirty="0" err="1"/>
              <a:t>manufacturing.html</a:t>
            </a:r>
            <a:endParaRPr lang="en-US" sz="1600" b="1" dirty="0"/>
          </a:p>
        </p:txBody>
      </p:sp>
    </p:spTree>
    <p:extLst>
      <p:ext uri="{BB962C8B-B14F-4D97-AF65-F5344CB8AC3E}">
        <p14:creationId xmlns:p14="http://schemas.microsoft.com/office/powerpoint/2010/main" val="503595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715131-5C57-4759-8A63-5550D9B56197}"/>
              </a:ext>
            </a:extLst>
          </p:cNvPr>
          <p:cNvPicPr>
            <a:picLocks noChangeAspect="1"/>
          </p:cNvPicPr>
          <p:nvPr/>
        </p:nvPicPr>
        <p:blipFill>
          <a:blip r:embed="rId2"/>
          <a:stretch>
            <a:fillRect/>
          </a:stretch>
        </p:blipFill>
        <p:spPr>
          <a:xfrm>
            <a:off x="0" y="0"/>
            <a:ext cx="12192000" cy="6838950"/>
          </a:xfrm>
          <a:prstGeom prst="rect">
            <a:avLst/>
          </a:prstGeom>
        </p:spPr>
      </p:pic>
      <p:sp>
        <p:nvSpPr>
          <p:cNvPr id="6" name="Прямоугольник 4">
            <a:extLst>
              <a:ext uri="{FF2B5EF4-FFF2-40B4-BE49-F238E27FC236}">
                <a16:creationId xmlns:a16="http://schemas.microsoft.com/office/drawing/2014/main" id="{1337C973-B93E-4C7F-8D0F-EB5FABB1555E}"/>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ea typeface="+mj-ea"/>
                <a:cs typeface="+mj-cs"/>
              </a:rPr>
              <a:t>WHAT IS IMAGE SEGMENTATION?</a:t>
            </a:r>
          </a:p>
        </p:txBody>
      </p:sp>
      <p:sp>
        <p:nvSpPr>
          <p:cNvPr id="9" name="Прямоугольник 11">
            <a:extLst>
              <a:ext uri="{FF2B5EF4-FFF2-40B4-BE49-F238E27FC236}">
                <a16:creationId xmlns:a16="http://schemas.microsoft.com/office/drawing/2014/main" id="{BF6258F5-1037-2B49-8D9A-4DD2F7ACA4C9}"/>
              </a:ext>
            </a:extLst>
          </p:cNvPr>
          <p:cNvSpPr/>
          <p:nvPr/>
        </p:nvSpPr>
        <p:spPr>
          <a:xfrm>
            <a:off x="225628" y="829280"/>
            <a:ext cx="8410372" cy="5016758"/>
          </a:xfrm>
          <a:prstGeom prst="rect">
            <a:avLst/>
          </a:prstGeom>
        </p:spPr>
        <p:txBody>
          <a:bodyPr wrap="square">
            <a:spAutoFit/>
          </a:bodyPr>
          <a:lstStyle/>
          <a:p>
            <a:pPr marL="285750" indent="-285750">
              <a:buFont typeface="Arial" panose="020B0604020202020204" pitchFamily="34" charset="0"/>
              <a:buChar char="•"/>
            </a:pPr>
            <a:r>
              <a:rPr lang="en-CA" sz="2000" b="1" dirty="0">
                <a:latin typeface="Montserrat" charset="0"/>
              </a:rPr>
              <a:t>Recall when we applied CNN for image classification problems? We had to convert the image into a vector and possibly add a classification head at the end. </a:t>
            </a:r>
          </a:p>
          <a:p>
            <a:pPr marL="285750" indent="-285750">
              <a:buFont typeface="Arial" panose="020B0604020202020204" pitchFamily="34" charset="0"/>
              <a:buChar char="•"/>
            </a:pPr>
            <a:r>
              <a:rPr lang="en-CA" sz="2000" b="1" dirty="0">
                <a:latin typeface="Montserrat" charset="0"/>
              </a:rPr>
              <a:t>However, in case of </a:t>
            </a:r>
            <a:r>
              <a:rPr lang="en-CA" sz="2000" b="1" dirty="0" err="1">
                <a:latin typeface="Montserrat" charset="0"/>
              </a:rPr>
              <a:t>Unet</a:t>
            </a:r>
            <a:r>
              <a:rPr lang="en-CA" sz="2000" b="1" dirty="0">
                <a:latin typeface="Montserrat" charset="0"/>
              </a:rPr>
              <a:t>, we convert (encode) the image into a vector followed by up sampling (decode) it back again into an image. </a:t>
            </a:r>
          </a:p>
          <a:p>
            <a:pPr marL="285750" indent="-285750">
              <a:buFont typeface="Arial" panose="020B0604020202020204" pitchFamily="34" charset="0"/>
              <a:buChar char="•"/>
            </a:pPr>
            <a:r>
              <a:rPr lang="en-CA" sz="2000" b="1" dirty="0">
                <a:latin typeface="Montserrat" charset="0"/>
              </a:rPr>
              <a:t>In case of </a:t>
            </a:r>
            <a:r>
              <a:rPr lang="en-CA" sz="2000" b="1" dirty="0" err="1">
                <a:latin typeface="Montserrat" charset="0"/>
              </a:rPr>
              <a:t>Unet</a:t>
            </a:r>
            <a:r>
              <a:rPr lang="en-CA" sz="2000" b="1" dirty="0">
                <a:latin typeface="Montserrat" charset="0"/>
              </a:rPr>
              <a:t>, the input and output have the same size so the size of the image is preserved. </a:t>
            </a:r>
          </a:p>
          <a:p>
            <a:pPr marL="285750" indent="-285750">
              <a:buFont typeface="Arial" panose="020B0604020202020204" pitchFamily="34" charset="0"/>
              <a:buChar char="•"/>
            </a:pPr>
            <a:r>
              <a:rPr lang="en-CA" sz="2000" b="1" u="sng" dirty="0">
                <a:latin typeface="Montserrat" charset="0"/>
              </a:rPr>
              <a:t>For classical CNNs:</a:t>
            </a:r>
            <a:r>
              <a:rPr lang="en-CA" sz="2000" b="1" dirty="0">
                <a:latin typeface="Montserrat" charset="0"/>
              </a:rPr>
              <a:t> they are generally used when the entire image is needed to be classified as a class label. </a:t>
            </a:r>
          </a:p>
          <a:p>
            <a:pPr marL="285750" indent="-285750">
              <a:buFont typeface="Arial" panose="020B0604020202020204" pitchFamily="34" charset="0"/>
              <a:buChar char="•"/>
            </a:pPr>
            <a:r>
              <a:rPr lang="en-CA" sz="2000" b="1" u="sng" dirty="0">
                <a:latin typeface="Montserrat" charset="0"/>
              </a:rPr>
              <a:t>For </a:t>
            </a:r>
            <a:r>
              <a:rPr lang="en-CA" sz="2000" b="1" u="sng" dirty="0" err="1">
                <a:latin typeface="Montserrat" charset="0"/>
              </a:rPr>
              <a:t>Unet</a:t>
            </a:r>
            <a:r>
              <a:rPr lang="en-CA" sz="2000" b="1" u="sng" dirty="0">
                <a:latin typeface="Montserrat" charset="0"/>
              </a:rPr>
              <a:t>:</a:t>
            </a:r>
            <a:r>
              <a:rPr lang="en-CA" sz="2000" b="1" dirty="0">
                <a:latin typeface="Montserrat" charset="0"/>
              </a:rPr>
              <a:t> pixel level classification is performed.</a:t>
            </a:r>
          </a:p>
          <a:p>
            <a:pPr marL="285750" indent="-285750">
              <a:buFont typeface="Arial" panose="020B0604020202020204" pitchFamily="34" charset="0"/>
              <a:buChar char="•"/>
            </a:pPr>
            <a:r>
              <a:rPr lang="en-CA" sz="2000" b="1" dirty="0">
                <a:latin typeface="Montserrat" charset="0"/>
              </a:rPr>
              <a:t>U-net formulates a loss function for every pixel in the input image.</a:t>
            </a:r>
          </a:p>
          <a:p>
            <a:pPr marL="285750" indent="-285750">
              <a:buFont typeface="Arial" panose="020B0604020202020204" pitchFamily="34" charset="0"/>
              <a:buChar char="•"/>
            </a:pPr>
            <a:r>
              <a:rPr lang="en-CA" sz="2000" b="1" dirty="0" err="1">
                <a:latin typeface="Montserrat" charset="0"/>
              </a:rPr>
              <a:t>Softmax</a:t>
            </a:r>
            <a:r>
              <a:rPr lang="en-CA" sz="2000" b="1" dirty="0">
                <a:latin typeface="Montserrat" charset="0"/>
              </a:rPr>
              <a:t> function is applied to every pixel which makes the segmentation problem works as a classification problem where classification is performed on every pixel of the image. </a:t>
            </a:r>
          </a:p>
        </p:txBody>
      </p:sp>
      <p:sp>
        <p:nvSpPr>
          <p:cNvPr id="14" name="Rectangle 13">
            <a:extLst>
              <a:ext uri="{FF2B5EF4-FFF2-40B4-BE49-F238E27FC236}">
                <a16:creationId xmlns:a16="http://schemas.microsoft.com/office/drawing/2014/main" id="{CFE2FA80-00A0-4305-9BCA-7C4DE21B0CA0}"/>
              </a:ext>
            </a:extLst>
          </p:cNvPr>
          <p:cNvSpPr/>
          <p:nvPr/>
        </p:nvSpPr>
        <p:spPr>
          <a:xfrm>
            <a:off x="850900" y="6032035"/>
            <a:ext cx="7391400" cy="646331"/>
          </a:xfrm>
          <a:prstGeom prst="rect">
            <a:avLst/>
          </a:prstGeom>
        </p:spPr>
        <p:txBody>
          <a:bodyPr wrap="square">
            <a:spAutoFit/>
          </a:bodyPr>
          <a:lstStyle/>
          <a:p>
            <a:r>
              <a:rPr lang="en-US" dirty="0">
                <a:hlinkClick r:id="rId3"/>
              </a:rPr>
              <a:t>Great article by </a:t>
            </a:r>
            <a:r>
              <a:rPr lang="en-US" u="sng" dirty="0">
                <a:hlinkClick r:id="rId4"/>
              </a:rPr>
              <a:t>Aditi Mittal</a:t>
            </a:r>
            <a:r>
              <a:rPr lang="en-US" dirty="0">
                <a:hlinkClick r:id="rId3"/>
              </a:rPr>
              <a:t>: https://towardsdatascience.com/introduction-to-u-net-and-res-net-for-image-segmentation-9afcb432ee2f</a:t>
            </a:r>
            <a:endParaRPr lang="en-US" dirty="0"/>
          </a:p>
        </p:txBody>
      </p:sp>
    </p:spTree>
    <p:extLst>
      <p:ext uri="{BB962C8B-B14F-4D97-AF65-F5344CB8AC3E}">
        <p14:creationId xmlns:p14="http://schemas.microsoft.com/office/powerpoint/2010/main" val="172044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205BBE-8900-4835-843F-4CC356F1A67F}"/>
              </a:ext>
            </a:extLst>
          </p:cNvPr>
          <p:cNvSpPr/>
          <p:nvPr/>
        </p:nvSpPr>
        <p:spPr>
          <a:xfrm>
            <a:off x="0" y="0"/>
            <a:ext cx="12192000" cy="6858000"/>
          </a:xfrm>
          <a:prstGeom prst="rect">
            <a:avLst/>
          </a:prstGeom>
          <a:solidFill>
            <a:srgbClr val="E2DE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Прямоугольник 4">
            <a:extLst>
              <a:ext uri="{FF2B5EF4-FFF2-40B4-BE49-F238E27FC236}">
                <a16:creationId xmlns:a16="http://schemas.microsoft.com/office/drawing/2014/main" id="{1337C973-B93E-4C7F-8D0F-EB5FABB1555E}"/>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ea typeface="+mj-ea"/>
                <a:cs typeface="+mj-cs"/>
              </a:rPr>
              <a:t>RESUNET</a:t>
            </a:r>
          </a:p>
        </p:txBody>
      </p:sp>
      <p:sp>
        <p:nvSpPr>
          <p:cNvPr id="9" name="Прямоугольник 11">
            <a:extLst>
              <a:ext uri="{FF2B5EF4-FFF2-40B4-BE49-F238E27FC236}">
                <a16:creationId xmlns:a16="http://schemas.microsoft.com/office/drawing/2014/main" id="{BF6258F5-1037-2B49-8D9A-4DD2F7ACA4C9}"/>
              </a:ext>
            </a:extLst>
          </p:cNvPr>
          <p:cNvSpPr/>
          <p:nvPr/>
        </p:nvSpPr>
        <p:spPr>
          <a:xfrm>
            <a:off x="225627" y="759056"/>
            <a:ext cx="11524641" cy="2554545"/>
          </a:xfrm>
          <a:prstGeom prst="rect">
            <a:avLst/>
          </a:prstGeom>
        </p:spPr>
        <p:txBody>
          <a:bodyPr wrap="square">
            <a:spAutoFit/>
          </a:bodyPr>
          <a:lstStyle/>
          <a:p>
            <a:pPr marL="285750" indent="-285750">
              <a:buFont typeface="Arial" panose="020B0604020202020204" pitchFamily="34" charset="0"/>
              <a:buChar char="•"/>
            </a:pPr>
            <a:r>
              <a:rPr lang="en-CA" sz="2000" b="1" dirty="0" err="1">
                <a:latin typeface="Montserrat" charset="0"/>
              </a:rPr>
              <a:t>ResUNet</a:t>
            </a:r>
            <a:r>
              <a:rPr lang="en-CA" sz="2000" b="1" dirty="0">
                <a:latin typeface="Montserrat" charset="0"/>
              </a:rPr>
              <a:t> architecture combines </a:t>
            </a:r>
            <a:r>
              <a:rPr lang="en-CA" sz="2000" b="1" dirty="0" err="1">
                <a:latin typeface="Montserrat" charset="0"/>
              </a:rPr>
              <a:t>UNet</a:t>
            </a:r>
            <a:r>
              <a:rPr lang="en-CA" sz="2000" b="1" dirty="0">
                <a:latin typeface="Montserrat" charset="0"/>
              </a:rPr>
              <a:t> backbone architecture with residual blocks to overcome the vanishing gradients problems present in deep architectures.</a:t>
            </a:r>
          </a:p>
          <a:p>
            <a:pPr marL="285750" indent="-285750">
              <a:buFont typeface="Arial" panose="020B0604020202020204" pitchFamily="34" charset="0"/>
              <a:buChar char="•"/>
            </a:pPr>
            <a:r>
              <a:rPr lang="en-CA" sz="2000" b="1" dirty="0" err="1">
                <a:latin typeface="Montserrat" charset="0"/>
              </a:rPr>
              <a:t>Unet</a:t>
            </a:r>
            <a:r>
              <a:rPr lang="en-CA" sz="2000" b="1" dirty="0">
                <a:latin typeface="Montserrat" charset="0"/>
              </a:rPr>
              <a:t> architecture is based on Fully Convolutional Networks and modified in a way that it performs well on segmentation tasks.</a:t>
            </a:r>
          </a:p>
          <a:p>
            <a:pPr marL="285750" indent="-285750">
              <a:buFont typeface="Arial" panose="020B0604020202020204" pitchFamily="34" charset="0"/>
              <a:buChar char="•"/>
            </a:pPr>
            <a:r>
              <a:rPr lang="en-CA" sz="2000" b="1" dirty="0" err="1">
                <a:latin typeface="Montserrat" charset="0"/>
              </a:rPr>
              <a:t>Resunet</a:t>
            </a:r>
            <a:r>
              <a:rPr lang="en-CA" sz="2000" b="1" dirty="0">
                <a:latin typeface="Montserrat" charset="0"/>
              </a:rPr>
              <a:t> consists of three parts:</a:t>
            </a:r>
          </a:p>
          <a:p>
            <a:pPr marL="742950" lvl="1" indent="-285750">
              <a:buFont typeface="Arial" panose="020B0604020202020204" pitchFamily="34" charset="0"/>
              <a:buChar char="•"/>
            </a:pPr>
            <a:r>
              <a:rPr lang="en-CA" sz="2000" b="1" dirty="0">
                <a:latin typeface="Montserrat" charset="0"/>
              </a:rPr>
              <a:t>(1) Encoder or contracting path</a:t>
            </a:r>
          </a:p>
          <a:p>
            <a:pPr marL="742950" lvl="1" indent="-285750">
              <a:buFont typeface="Arial" panose="020B0604020202020204" pitchFamily="34" charset="0"/>
              <a:buChar char="•"/>
            </a:pPr>
            <a:r>
              <a:rPr lang="en-CA" sz="2000" b="1" dirty="0">
                <a:latin typeface="Montserrat" charset="0"/>
              </a:rPr>
              <a:t>(2) Bottleneck </a:t>
            </a:r>
          </a:p>
          <a:p>
            <a:pPr marL="742950" lvl="1" indent="-285750">
              <a:buFont typeface="Arial" panose="020B0604020202020204" pitchFamily="34" charset="0"/>
              <a:buChar char="•"/>
            </a:pPr>
            <a:r>
              <a:rPr lang="en-CA" sz="2000" b="1" dirty="0">
                <a:latin typeface="Montserrat" charset="0"/>
              </a:rPr>
              <a:t>(3) Decoder or expansive path </a:t>
            </a:r>
          </a:p>
        </p:txBody>
      </p:sp>
      <p:pic>
        <p:nvPicPr>
          <p:cNvPr id="13" name="Picture 12">
            <a:extLst>
              <a:ext uri="{FF2B5EF4-FFF2-40B4-BE49-F238E27FC236}">
                <a16:creationId xmlns:a16="http://schemas.microsoft.com/office/drawing/2014/main" id="{F9CBE95E-2B63-47DA-A815-2E10FB14D40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47920" y="3672237"/>
            <a:ext cx="4947414" cy="3131849"/>
          </a:xfrm>
          <a:prstGeom prst="rect">
            <a:avLst/>
          </a:prstGeom>
        </p:spPr>
      </p:pic>
      <p:sp>
        <p:nvSpPr>
          <p:cNvPr id="2" name="TextBox 1">
            <a:extLst>
              <a:ext uri="{FF2B5EF4-FFF2-40B4-BE49-F238E27FC236}">
                <a16:creationId xmlns:a16="http://schemas.microsoft.com/office/drawing/2014/main" id="{BAE4A7F2-5F2B-4C2B-8192-03F96C7C256F}"/>
              </a:ext>
            </a:extLst>
          </p:cNvPr>
          <p:cNvSpPr txBox="1"/>
          <p:nvPr/>
        </p:nvSpPr>
        <p:spPr>
          <a:xfrm>
            <a:off x="1318119" y="3367514"/>
            <a:ext cx="1519903" cy="369332"/>
          </a:xfrm>
          <a:prstGeom prst="rect">
            <a:avLst/>
          </a:prstGeom>
          <a:noFill/>
        </p:spPr>
        <p:txBody>
          <a:bodyPr wrap="none" rtlCol="0">
            <a:spAutoFit/>
          </a:bodyPr>
          <a:lstStyle/>
          <a:p>
            <a:r>
              <a:rPr lang="en-CA" b="1" dirty="0">
                <a:solidFill>
                  <a:srgbClr val="FF0000"/>
                </a:solidFill>
              </a:rPr>
              <a:t>INPUT IMAGE</a:t>
            </a:r>
            <a:endParaRPr lang="en-US" b="1" dirty="0">
              <a:solidFill>
                <a:srgbClr val="FF0000"/>
              </a:solidFill>
            </a:endParaRPr>
          </a:p>
        </p:txBody>
      </p:sp>
      <p:pic>
        <p:nvPicPr>
          <p:cNvPr id="14" name="Picture 13">
            <a:extLst>
              <a:ext uri="{FF2B5EF4-FFF2-40B4-BE49-F238E27FC236}">
                <a16:creationId xmlns:a16="http://schemas.microsoft.com/office/drawing/2014/main" id="{A5E1F1F1-6BB8-45BA-A8EE-A0C6607A439F}"/>
              </a:ext>
            </a:extLst>
          </p:cNvPr>
          <p:cNvPicPr>
            <a:picLocks noChangeAspect="1"/>
          </p:cNvPicPr>
          <p:nvPr/>
        </p:nvPicPr>
        <p:blipFill rotWithShape="1">
          <a:blip r:embed="rId3">
            <a:extLst>
              <a:ext uri="{28A0092B-C50C-407E-A947-70E740481C1C}">
                <a14:useLocalDpi xmlns:a14="http://schemas.microsoft.com/office/drawing/2010/main" val="0"/>
              </a:ext>
            </a:extLst>
          </a:blip>
          <a:srcRect l="8805" t="24134" r="9945" b="25288"/>
          <a:stretch/>
        </p:blipFill>
        <p:spPr>
          <a:xfrm>
            <a:off x="1064440" y="3731316"/>
            <a:ext cx="2027263" cy="461756"/>
          </a:xfrm>
          <a:prstGeom prst="rect">
            <a:avLst/>
          </a:prstGeom>
        </p:spPr>
      </p:pic>
      <p:sp>
        <p:nvSpPr>
          <p:cNvPr id="4" name="Arrow: Right 3">
            <a:extLst>
              <a:ext uri="{FF2B5EF4-FFF2-40B4-BE49-F238E27FC236}">
                <a16:creationId xmlns:a16="http://schemas.microsoft.com/office/drawing/2014/main" id="{A6BC02B8-257F-4BA2-90E6-66E75F0A24CB}"/>
              </a:ext>
            </a:extLst>
          </p:cNvPr>
          <p:cNvSpPr/>
          <p:nvPr/>
        </p:nvSpPr>
        <p:spPr>
          <a:xfrm>
            <a:off x="3113122" y="3780665"/>
            <a:ext cx="570288" cy="390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43BC6B8-F506-448F-8AE6-4A8D00C7303D}"/>
              </a:ext>
            </a:extLst>
          </p:cNvPr>
          <p:cNvSpPr txBox="1"/>
          <p:nvPr/>
        </p:nvSpPr>
        <p:spPr>
          <a:xfrm>
            <a:off x="9322054" y="3368461"/>
            <a:ext cx="2398926" cy="369332"/>
          </a:xfrm>
          <a:prstGeom prst="rect">
            <a:avLst/>
          </a:prstGeom>
          <a:noFill/>
        </p:spPr>
        <p:txBody>
          <a:bodyPr wrap="none" rtlCol="0">
            <a:spAutoFit/>
          </a:bodyPr>
          <a:lstStyle/>
          <a:p>
            <a:r>
              <a:rPr lang="en-CA" b="1" dirty="0">
                <a:solidFill>
                  <a:srgbClr val="FF0000"/>
                </a:solidFill>
              </a:rPr>
              <a:t>SEGMENTATION MASK</a:t>
            </a:r>
            <a:endParaRPr lang="en-US" b="1" dirty="0">
              <a:solidFill>
                <a:srgbClr val="FF0000"/>
              </a:solidFill>
            </a:endParaRPr>
          </a:p>
        </p:txBody>
      </p:sp>
      <p:sp>
        <p:nvSpPr>
          <p:cNvPr id="16" name="Arrow: Right 15">
            <a:extLst>
              <a:ext uri="{FF2B5EF4-FFF2-40B4-BE49-F238E27FC236}">
                <a16:creationId xmlns:a16="http://schemas.microsoft.com/office/drawing/2014/main" id="{3B95B403-17D1-46D0-AD50-697077F2ED7D}"/>
              </a:ext>
            </a:extLst>
          </p:cNvPr>
          <p:cNvSpPr/>
          <p:nvPr/>
        </p:nvSpPr>
        <p:spPr>
          <a:xfrm>
            <a:off x="8695334" y="3731316"/>
            <a:ext cx="570288" cy="390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36C5D70-F171-403D-9133-AD66CB92CF4A}"/>
              </a:ext>
            </a:extLst>
          </p:cNvPr>
          <p:cNvPicPr>
            <a:picLocks noChangeAspect="1"/>
          </p:cNvPicPr>
          <p:nvPr/>
        </p:nvPicPr>
        <p:blipFill rotWithShape="1">
          <a:blip r:embed="rId4">
            <a:extLst>
              <a:ext uri="{28A0092B-C50C-407E-A947-70E740481C1C}">
                <a14:useLocalDpi xmlns:a14="http://schemas.microsoft.com/office/drawing/2010/main" val="0"/>
              </a:ext>
            </a:extLst>
          </a:blip>
          <a:srcRect l="9310" t="18339" r="6046" b="17055"/>
          <a:stretch/>
        </p:blipFill>
        <p:spPr>
          <a:xfrm>
            <a:off x="9330132" y="3728831"/>
            <a:ext cx="2420136" cy="422936"/>
          </a:xfrm>
          <a:prstGeom prst="rect">
            <a:avLst/>
          </a:prstGeom>
        </p:spPr>
      </p:pic>
    </p:spTree>
    <p:extLst>
      <p:ext uri="{BB962C8B-B14F-4D97-AF65-F5344CB8AC3E}">
        <p14:creationId xmlns:p14="http://schemas.microsoft.com/office/powerpoint/2010/main" val="119413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FC9AAC1-26B4-42AE-BB5A-7512CB82DEDD}"/>
              </a:ext>
            </a:extLst>
          </p:cNvPr>
          <p:cNvSpPr/>
          <p:nvPr/>
        </p:nvSpPr>
        <p:spPr>
          <a:xfrm>
            <a:off x="0" y="0"/>
            <a:ext cx="12192000" cy="6858000"/>
          </a:xfrm>
          <a:prstGeom prst="rect">
            <a:avLst/>
          </a:prstGeom>
          <a:solidFill>
            <a:srgbClr val="E2DE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5ACA775F-CF23-41A8-BD30-27401CA882D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35956" y="838187"/>
            <a:ext cx="4628444" cy="2929932"/>
          </a:xfrm>
          <a:prstGeom prst="rect">
            <a:avLst/>
          </a:prstGeom>
        </p:spPr>
      </p:pic>
      <p:sp>
        <p:nvSpPr>
          <p:cNvPr id="9" name="Прямоугольник 11">
            <a:extLst>
              <a:ext uri="{FF2B5EF4-FFF2-40B4-BE49-F238E27FC236}">
                <a16:creationId xmlns:a16="http://schemas.microsoft.com/office/drawing/2014/main" id="{BF6258F5-1037-2B49-8D9A-4DD2F7ACA4C9}"/>
              </a:ext>
            </a:extLst>
          </p:cNvPr>
          <p:cNvSpPr/>
          <p:nvPr/>
        </p:nvSpPr>
        <p:spPr>
          <a:xfrm>
            <a:off x="669749" y="5459310"/>
            <a:ext cx="10428826" cy="1077218"/>
          </a:xfrm>
          <a:prstGeom prst="rect">
            <a:avLst/>
          </a:prstGeom>
        </p:spPr>
        <p:txBody>
          <a:bodyPr wrap="square">
            <a:spAutoFit/>
          </a:bodyPr>
          <a:lstStyle/>
          <a:p>
            <a:pPr algn="just"/>
            <a:r>
              <a:rPr lang="en-CA" sz="1600" b="1" u="sng" dirty="0">
                <a:solidFill>
                  <a:schemeClr val="accent1"/>
                </a:solidFill>
                <a:latin typeface="Montserrat" charset="0"/>
              </a:rPr>
              <a:t>BOTTLENECK</a:t>
            </a:r>
          </a:p>
          <a:p>
            <a:pPr marL="285750" indent="-285750" algn="just">
              <a:buFont typeface="Arial" panose="020B0604020202020204" pitchFamily="34" charset="0"/>
              <a:buChar char="•"/>
            </a:pPr>
            <a:r>
              <a:rPr lang="en-CA" sz="1600" b="1" dirty="0">
                <a:solidFill>
                  <a:schemeClr val="accent1"/>
                </a:solidFill>
                <a:latin typeface="Montserrat" charset="0"/>
              </a:rPr>
              <a:t>The bottleneck block, serves as a connection between contraction path and expansion path. </a:t>
            </a:r>
          </a:p>
          <a:p>
            <a:pPr marL="285750" indent="-285750" algn="just">
              <a:buFont typeface="Arial" panose="020B0604020202020204" pitchFamily="34" charset="0"/>
              <a:buChar char="•"/>
            </a:pPr>
            <a:r>
              <a:rPr lang="en-CA" sz="1600" b="1" dirty="0">
                <a:solidFill>
                  <a:schemeClr val="accent1"/>
                </a:solidFill>
                <a:latin typeface="Montserrat" charset="0"/>
              </a:rPr>
              <a:t>The block takes the input and then passes through a res-block followed by 2x2 up-sampling convolution layers.</a:t>
            </a:r>
          </a:p>
        </p:txBody>
      </p:sp>
      <p:sp>
        <p:nvSpPr>
          <p:cNvPr id="7" name="Прямоугольник 4">
            <a:extLst>
              <a:ext uri="{FF2B5EF4-FFF2-40B4-BE49-F238E27FC236}">
                <a16:creationId xmlns:a16="http://schemas.microsoft.com/office/drawing/2014/main" id="{8F180273-D42F-4134-9675-D4B40292045E}"/>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rPr>
              <a:t>RESUNET ARCHITECTURE:</a:t>
            </a:r>
          </a:p>
        </p:txBody>
      </p:sp>
      <p:sp>
        <p:nvSpPr>
          <p:cNvPr id="4" name="Left Brace 3">
            <a:extLst>
              <a:ext uri="{FF2B5EF4-FFF2-40B4-BE49-F238E27FC236}">
                <a16:creationId xmlns:a16="http://schemas.microsoft.com/office/drawing/2014/main" id="{2E6B046C-02A0-492C-B8B5-F39DB8E32F36}"/>
              </a:ext>
            </a:extLst>
          </p:cNvPr>
          <p:cNvSpPr/>
          <p:nvPr/>
        </p:nvSpPr>
        <p:spPr>
          <a:xfrm rot="20227446">
            <a:off x="2737438" y="870280"/>
            <a:ext cx="812800" cy="3201236"/>
          </a:xfrm>
          <a:prstGeom prst="leftBrace">
            <a:avLst>
              <a:gd name="adj1" fmla="val 84896"/>
              <a:gd name="adj2" fmla="val 50000"/>
            </a:avLst>
          </a:prstGeom>
          <a:ln w="57150">
            <a:solidFill>
              <a:srgbClr val="FC40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le 7">
            <a:extLst>
              <a:ext uri="{FF2B5EF4-FFF2-40B4-BE49-F238E27FC236}">
                <a16:creationId xmlns:a16="http://schemas.microsoft.com/office/drawing/2014/main" id="{8AAE9D70-06CB-467B-ABD5-6D5D081C22BC}"/>
              </a:ext>
            </a:extLst>
          </p:cNvPr>
          <p:cNvSpPr/>
          <p:nvPr/>
        </p:nvSpPr>
        <p:spPr>
          <a:xfrm>
            <a:off x="34839" y="1279655"/>
            <a:ext cx="2692400" cy="3785652"/>
          </a:xfrm>
          <a:prstGeom prst="rect">
            <a:avLst/>
          </a:prstGeom>
        </p:spPr>
        <p:txBody>
          <a:bodyPr wrap="square">
            <a:spAutoFit/>
          </a:bodyPr>
          <a:lstStyle/>
          <a:p>
            <a:r>
              <a:rPr lang="en-CA" sz="1600" b="1" u="sng" dirty="0">
                <a:solidFill>
                  <a:schemeClr val="accent1"/>
                </a:solidFill>
                <a:latin typeface="Montserrat" charset="0"/>
              </a:rPr>
              <a:t>CONTRACTION PATH (ENCODER)</a:t>
            </a:r>
          </a:p>
          <a:p>
            <a:pPr marL="285750" indent="-285750">
              <a:buFont typeface="Arial" panose="020B0604020202020204" pitchFamily="34" charset="0"/>
              <a:buChar char="•"/>
            </a:pPr>
            <a:r>
              <a:rPr lang="en-CA" sz="1600" b="1" dirty="0">
                <a:solidFill>
                  <a:schemeClr val="accent1"/>
                </a:solidFill>
                <a:latin typeface="Montserrat" charset="0"/>
              </a:rPr>
              <a:t>The contraction path consist of several contraction blocks, each block takes an input that passes through res-blocks followed by 2x2 max pooling. Feature maps after each block doubles, which helps the model learn complex features effectively.</a:t>
            </a:r>
          </a:p>
        </p:txBody>
      </p:sp>
      <p:sp>
        <p:nvSpPr>
          <p:cNvPr id="10" name="Left Brace 9">
            <a:extLst>
              <a:ext uri="{FF2B5EF4-FFF2-40B4-BE49-F238E27FC236}">
                <a16:creationId xmlns:a16="http://schemas.microsoft.com/office/drawing/2014/main" id="{057021FA-F359-44CA-B14B-DC1FF713D64D}"/>
              </a:ext>
            </a:extLst>
          </p:cNvPr>
          <p:cNvSpPr/>
          <p:nvPr/>
        </p:nvSpPr>
        <p:spPr>
          <a:xfrm rot="12318396">
            <a:off x="6756077" y="842255"/>
            <a:ext cx="812800" cy="3262629"/>
          </a:xfrm>
          <a:prstGeom prst="leftBrace">
            <a:avLst>
              <a:gd name="adj1" fmla="val 84896"/>
              <a:gd name="adj2" fmla="val 50000"/>
            </a:avLst>
          </a:prstGeom>
          <a:ln w="57150">
            <a:solidFill>
              <a:srgbClr val="FC40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66924DB5-799A-42A9-94C1-A6B461B10BD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22997" y="3799833"/>
            <a:ext cx="1166600" cy="1697553"/>
          </a:xfrm>
          <a:prstGeom prst="rect">
            <a:avLst/>
          </a:prstGeom>
        </p:spPr>
      </p:pic>
      <p:sp>
        <p:nvSpPr>
          <p:cNvPr id="13" name="Rectangle 12">
            <a:extLst>
              <a:ext uri="{FF2B5EF4-FFF2-40B4-BE49-F238E27FC236}">
                <a16:creationId xmlns:a16="http://schemas.microsoft.com/office/drawing/2014/main" id="{63AE5E8F-CE69-476E-85EE-C13AEC00484E}"/>
              </a:ext>
            </a:extLst>
          </p:cNvPr>
          <p:cNvSpPr/>
          <p:nvPr/>
        </p:nvSpPr>
        <p:spPr>
          <a:xfrm>
            <a:off x="7563556" y="247305"/>
            <a:ext cx="4628444" cy="4770537"/>
          </a:xfrm>
          <a:prstGeom prst="rect">
            <a:avLst/>
          </a:prstGeom>
        </p:spPr>
        <p:txBody>
          <a:bodyPr wrap="square">
            <a:spAutoFit/>
          </a:bodyPr>
          <a:lstStyle/>
          <a:p>
            <a:r>
              <a:rPr lang="en-CA" sz="1600" b="1" u="sng" dirty="0">
                <a:solidFill>
                  <a:schemeClr val="accent1"/>
                </a:solidFill>
                <a:latin typeface="Montserrat" charset="0"/>
              </a:rPr>
              <a:t>EXPANSION PATH (DECODER)</a:t>
            </a:r>
          </a:p>
          <a:p>
            <a:pPr marL="285750" indent="-285750">
              <a:buFont typeface="Arial" panose="020B0604020202020204" pitchFamily="34" charset="0"/>
              <a:buChar char="•"/>
            </a:pPr>
            <a:r>
              <a:rPr lang="en-CA" sz="1600" b="1" dirty="0">
                <a:solidFill>
                  <a:schemeClr val="accent1"/>
                </a:solidFill>
                <a:latin typeface="Montserrat" charset="0"/>
              </a:rPr>
              <a:t>Significant advantage of this architecture lies in expansion or decoder section. Each block takes in the up-sampled input from the previous layer and concatenates with the corresponding output features from the res-blocks in the contraction path. This is then again passed through the res-block followed by 2x2 up-sampling convolution layers.</a:t>
            </a:r>
          </a:p>
          <a:p>
            <a:pPr marL="285750" indent="-285750">
              <a:buFont typeface="Arial" panose="020B0604020202020204" pitchFamily="34" charset="0"/>
              <a:buChar char="•"/>
            </a:pPr>
            <a:r>
              <a:rPr lang="en-CA" sz="1600" b="1" dirty="0">
                <a:solidFill>
                  <a:schemeClr val="accent1"/>
                </a:solidFill>
                <a:latin typeface="Montserrat" charset="0"/>
              </a:rPr>
              <a:t>This helps to ensure that features learned while contracting are used while reconstructing the image.</a:t>
            </a:r>
          </a:p>
          <a:p>
            <a:pPr marL="285750" indent="-285750">
              <a:buFont typeface="Arial" panose="020B0604020202020204" pitchFamily="34" charset="0"/>
              <a:buChar char="•"/>
            </a:pPr>
            <a:r>
              <a:rPr lang="en-CA" sz="1600" b="1" dirty="0">
                <a:solidFill>
                  <a:schemeClr val="accent1"/>
                </a:solidFill>
                <a:latin typeface="Montserrat" charset="0"/>
              </a:rPr>
              <a:t>Finally in the last layer of expansion path, the output from the res-block is passed through 1x1 convolution layer to produce the desired output with the same size as the input.</a:t>
            </a:r>
          </a:p>
        </p:txBody>
      </p:sp>
    </p:spTree>
    <p:extLst>
      <p:ext uri="{BB962C8B-B14F-4D97-AF65-F5344CB8AC3E}">
        <p14:creationId xmlns:p14="http://schemas.microsoft.com/office/powerpoint/2010/main" val="528080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715131-5C57-4759-8A63-5550D9B56197}"/>
              </a:ext>
            </a:extLst>
          </p:cNvPr>
          <p:cNvPicPr>
            <a:picLocks noChangeAspect="1"/>
          </p:cNvPicPr>
          <p:nvPr/>
        </p:nvPicPr>
        <p:blipFill>
          <a:blip r:embed="rId2"/>
          <a:stretch>
            <a:fillRect/>
          </a:stretch>
        </p:blipFill>
        <p:spPr>
          <a:xfrm>
            <a:off x="0" y="0"/>
            <a:ext cx="12182475" cy="6858000"/>
          </a:xfrm>
          <a:prstGeom prst="rect">
            <a:avLst/>
          </a:prstGeom>
        </p:spPr>
      </p:pic>
      <p:sp>
        <p:nvSpPr>
          <p:cNvPr id="6" name="Прямоугольник 4">
            <a:extLst>
              <a:ext uri="{FF2B5EF4-FFF2-40B4-BE49-F238E27FC236}">
                <a16:creationId xmlns:a16="http://schemas.microsoft.com/office/drawing/2014/main" id="{1337C973-B93E-4C7F-8D0F-EB5FABB1555E}"/>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rPr>
              <a:t>RESUNET ARCHITECTURE:</a:t>
            </a:r>
          </a:p>
        </p:txBody>
      </p:sp>
      <p:sp>
        <p:nvSpPr>
          <p:cNvPr id="9" name="Прямоугольник 11">
            <a:extLst>
              <a:ext uri="{FF2B5EF4-FFF2-40B4-BE49-F238E27FC236}">
                <a16:creationId xmlns:a16="http://schemas.microsoft.com/office/drawing/2014/main" id="{BF6258F5-1037-2B49-8D9A-4DD2F7ACA4C9}"/>
              </a:ext>
            </a:extLst>
          </p:cNvPr>
          <p:cNvSpPr/>
          <p:nvPr/>
        </p:nvSpPr>
        <p:spPr>
          <a:xfrm>
            <a:off x="225628" y="1196243"/>
            <a:ext cx="8394497" cy="5016758"/>
          </a:xfrm>
          <a:prstGeom prst="rect">
            <a:avLst/>
          </a:prstGeom>
        </p:spPr>
        <p:txBody>
          <a:bodyPr wrap="square">
            <a:spAutoFit/>
          </a:bodyPr>
          <a:lstStyle/>
          <a:p>
            <a:r>
              <a:rPr lang="en-CA" sz="2000" b="1" u="sng" dirty="0">
                <a:latin typeface="Montserrat" charset="0"/>
              </a:rPr>
              <a:t>1. Encoder or contracting path consist of 4 blocks: </a:t>
            </a:r>
          </a:p>
          <a:p>
            <a:pPr marL="342900" indent="-342900">
              <a:buFont typeface="Arial" panose="020B0604020202020204" pitchFamily="34" charset="0"/>
              <a:buChar char="•"/>
            </a:pPr>
            <a:r>
              <a:rPr lang="en-CA" sz="2000" b="1" dirty="0">
                <a:latin typeface="Montserrat" charset="0"/>
              </a:rPr>
              <a:t>First block consists of 3x3 convolution layer +  </a:t>
            </a:r>
            <a:r>
              <a:rPr lang="en-CA" sz="2000" b="1" dirty="0" err="1">
                <a:latin typeface="Montserrat" charset="0"/>
              </a:rPr>
              <a:t>Relu</a:t>
            </a:r>
            <a:r>
              <a:rPr lang="en-CA" sz="2000" b="1" dirty="0">
                <a:latin typeface="Montserrat" charset="0"/>
              </a:rPr>
              <a:t> + Batch-Normalization</a:t>
            </a:r>
          </a:p>
          <a:p>
            <a:pPr marL="342900" indent="-342900">
              <a:buFont typeface="Arial" panose="020B0604020202020204" pitchFamily="34" charset="0"/>
              <a:buChar char="•"/>
            </a:pPr>
            <a:r>
              <a:rPr lang="en-CA" sz="2000" b="1" dirty="0">
                <a:latin typeface="Montserrat" charset="0"/>
              </a:rPr>
              <a:t>Remaining three blocks consist of  Res-blocks followed by Max-pooling 2x2.</a:t>
            </a:r>
          </a:p>
          <a:p>
            <a:pPr marL="342900" indent="-342900">
              <a:buFont typeface="Arial" panose="020B0604020202020204" pitchFamily="34" charset="0"/>
              <a:buChar char="•"/>
            </a:pPr>
            <a:endParaRPr lang="en-CA" sz="2000" b="1" dirty="0">
              <a:latin typeface="Montserrat" charset="0"/>
            </a:endParaRPr>
          </a:p>
          <a:p>
            <a:r>
              <a:rPr lang="en-CA" sz="2000" b="1" u="sng" dirty="0">
                <a:latin typeface="Montserrat" charset="0"/>
              </a:rPr>
              <a:t>2. Bottleneck:</a:t>
            </a:r>
          </a:p>
          <a:p>
            <a:pPr marL="342900" indent="-342900">
              <a:buFont typeface="Arial" panose="020B0604020202020204" pitchFamily="34" charset="0"/>
              <a:buChar char="•"/>
            </a:pPr>
            <a:r>
              <a:rPr lang="en-CA" sz="2000" b="1" dirty="0">
                <a:latin typeface="Montserrat" charset="0"/>
              </a:rPr>
              <a:t>It is in-between the contracting and expanding path. </a:t>
            </a:r>
          </a:p>
          <a:p>
            <a:pPr marL="342900" indent="-342900">
              <a:buFont typeface="Arial" panose="020B0604020202020204" pitchFamily="34" charset="0"/>
              <a:buChar char="•"/>
            </a:pPr>
            <a:r>
              <a:rPr lang="en-CA" sz="2000" b="1" dirty="0">
                <a:latin typeface="Montserrat" charset="0"/>
              </a:rPr>
              <a:t>It consist of Res-block followed by up sampling conv layer 2x2.</a:t>
            </a:r>
          </a:p>
          <a:p>
            <a:pPr marL="342900" indent="-342900">
              <a:buFont typeface="Arial" panose="020B0604020202020204" pitchFamily="34" charset="0"/>
              <a:buChar char="•"/>
            </a:pPr>
            <a:endParaRPr lang="en-CA" sz="2000" b="1" dirty="0">
              <a:latin typeface="Montserrat" charset="0"/>
            </a:endParaRPr>
          </a:p>
          <a:p>
            <a:r>
              <a:rPr lang="en-CA" sz="2000" b="1" u="sng" dirty="0">
                <a:latin typeface="Montserrat" charset="0"/>
              </a:rPr>
              <a:t>3. Expanding or Decoder path consist of 4 blocks:</a:t>
            </a:r>
          </a:p>
          <a:p>
            <a:pPr marL="342900" indent="-342900">
              <a:buFont typeface="Arial" panose="020B0604020202020204" pitchFamily="34" charset="0"/>
              <a:buChar char="•"/>
            </a:pPr>
            <a:r>
              <a:rPr lang="en-CA" sz="2000" b="1" dirty="0">
                <a:latin typeface="Montserrat" charset="0"/>
              </a:rPr>
              <a:t>3 blocks following bottleneck consist of Res-blocks followed by up-sampling conv layer 2 x 2</a:t>
            </a:r>
          </a:p>
          <a:p>
            <a:pPr marL="342900" indent="-342900">
              <a:buFont typeface="Arial" panose="020B0604020202020204" pitchFamily="34" charset="0"/>
              <a:buChar char="•"/>
            </a:pPr>
            <a:r>
              <a:rPr lang="en-CA" sz="2000" b="1" dirty="0">
                <a:latin typeface="Montserrat" charset="0"/>
              </a:rPr>
              <a:t>Final block consist of Res-block followed by 1x1 conv layer.</a:t>
            </a:r>
          </a:p>
          <a:p>
            <a:pPr marL="342900" indent="-342900">
              <a:buFont typeface="Arial" panose="020B0604020202020204" pitchFamily="34" charset="0"/>
              <a:buChar char="•"/>
            </a:pPr>
            <a:endParaRPr lang="en-CA" sz="2000" b="1" dirty="0">
              <a:latin typeface="Montserrat" charset="0"/>
            </a:endParaRPr>
          </a:p>
        </p:txBody>
      </p:sp>
    </p:spTree>
    <p:extLst>
      <p:ext uri="{BB962C8B-B14F-4D97-AF65-F5344CB8AC3E}">
        <p14:creationId xmlns:p14="http://schemas.microsoft.com/office/powerpoint/2010/main" val="342708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a:extLst>
              <a:ext uri="{FF2B5EF4-FFF2-40B4-BE49-F238E27FC236}">
                <a16:creationId xmlns:a16="http://schemas.microsoft.com/office/drawing/2014/main" id="{021FC612-B104-461A-BDEF-847CDEA9DB2E}"/>
              </a:ext>
            </a:extLst>
          </p:cNvPr>
          <p:cNvPicPr>
            <a:picLocks noChangeAspect="1"/>
          </p:cNvPicPr>
          <p:nvPr/>
        </p:nvPicPr>
        <p:blipFill>
          <a:blip r:embed="rId2"/>
          <a:stretch>
            <a:fillRect/>
          </a:stretch>
        </p:blipFill>
        <p:spPr>
          <a:xfrm>
            <a:off x="0" y="0"/>
            <a:ext cx="12182475" cy="6858000"/>
          </a:xfrm>
          <a:prstGeom prst="rect">
            <a:avLst/>
          </a:prstGeom>
        </p:spPr>
      </p:pic>
      <p:sp>
        <p:nvSpPr>
          <p:cNvPr id="6" name="Прямоугольник 4">
            <a:extLst>
              <a:ext uri="{FF2B5EF4-FFF2-40B4-BE49-F238E27FC236}">
                <a16:creationId xmlns:a16="http://schemas.microsoft.com/office/drawing/2014/main" id="{1337C973-B93E-4C7F-8D0F-EB5FABB1555E}"/>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ea typeface="+mj-ea"/>
                <a:cs typeface="+mj-cs"/>
              </a:rPr>
              <a:t>RESUNET ARCHITECTURE:</a:t>
            </a:r>
          </a:p>
        </p:txBody>
      </p:sp>
      <p:sp>
        <p:nvSpPr>
          <p:cNvPr id="2" name="Rectangle 1">
            <a:extLst>
              <a:ext uri="{FF2B5EF4-FFF2-40B4-BE49-F238E27FC236}">
                <a16:creationId xmlns:a16="http://schemas.microsoft.com/office/drawing/2014/main" id="{E792E372-5D15-1747-AE59-4D125660A564}"/>
              </a:ext>
            </a:extLst>
          </p:cNvPr>
          <p:cNvSpPr/>
          <p:nvPr/>
        </p:nvSpPr>
        <p:spPr>
          <a:xfrm>
            <a:off x="1090791" y="859885"/>
            <a:ext cx="130832" cy="77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B70AAFF-6D46-CE44-B183-5AC6BFE3937C}"/>
              </a:ext>
            </a:extLst>
          </p:cNvPr>
          <p:cNvSpPr/>
          <p:nvPr/>
        </p:nvSpPr>
        <p:spPr>
          <a:xfrm>
            <a:off x="1499773" y="1974483"/>
            <a:ext cx="854990" cy="745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Res-block</a:t>
            </a:r>
          </a:p>
        </p:txBody>
      </p:sp>
      <p:sp>
        <p:nvSpPr>
          <p:cNvPr id="9" name="Rectangle 8">
            <a:extLst>
              <a:ext uri="{FF2B5EF4-FFF2-40B4-BE49-F238E27FC236}">
                <a16:creationId xmlns:a16="http://schemas.microsoft.com/office/drawing/2014/main" id="{35895271-BFD4-9045-BDC2-FE35E1C2B78C}"/>
              </a:ext>
            </a:extLst>
          </p:cNvPr>
          <p:cNvSpPr/>
          <p:nvPr/>
        </p:nvSpPr>
        <p:spPr>
          <a:xfrm>
            <a:off x="2215359" y="3115666"/>
            <a:ext cx="746504" cy="765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Res-block  </a:t>
            </a:r>
          </a:p>
        </p:txBody>
      </p:sp>
      <p:sp>
        <p:nvSpPr>
          <p:cNvPr id="10" name="Rectangle 9">
            <a:extLst>
              <a:ext uri="{FF2B5EF4-FFF2-40B4-BE49-F238E27FC236}">
                <a16:creationId xmlns:a16="http://schemas.microsoft.com/office/drawing/2014/main" id="{106ABB10-DC09-FB4E-A4B5-7A917093B3EB}"/>
              </a:ext>
            </a:extLst>
          </p:cNvPr>
          <p:cNvSpPr/>
          <p:nvPr/>
        </p:nvSpPr>
        <p:spPr>
          <a:xfrm>
            <a:off x="2934137" y="4276881"/>
            <a:ext cx="852407" cy="924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Res-block</a:t>
            </a:r>
          </a:p>
        </p:txBody>
      </p:sp>
      <p:sp>
        <p:nvSpPr>
          <p:cNvPr id="11" name="Rectangle 10">
            <a:extLst>
              <a:ext uri="{FF2B5EF4-FFF2-40B4-BE49-F238E27FC236}">
                <a16:creationId xmlns:a16="http://schemas.microsoft.com/office/drawing/2014/main" id="{5F0A4738-BA31-CD4C-AB44-239CA67F65E0}"/>
              </a:ext>
            </a:extLst>
          </p:cNvPr>
          <p:cNvSpPr/>
          <p:nvPr/>
        </p:nvSpPr>
        <p:spPr>
          <a:xfrm>
            <a:off x="411581" y="874742"/>
            <a:ext cx="45719" cy="7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322986-D08C-2942-8B1F-6FA2050B6CE8}"/>
              </a:ext>
            </a:extLst>
          </p:cNvPr>
          <p:cNvSpPr/>
          <p:nvPr/>
        </p:nvSpPr>
        <p:spPr>
          <a:xfrm flipH="1">
            <a:off x="742203" y="859884"/>
            <a:ext cx="130345" cy="7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638983-601F-DF49-A5BA-FDD1B3209664}"/>
              </a:ext>
            </a:extLst>
          </p:cNvPr>
          <p:cNvSpPr/>
          <p:nvPr/>
        </p:nvSpPr>
        <p:spPr>
          <a:xfrm flipH="1">
            <a:off x="1090791" y="1974485"/>
            <a:ext cx="130833" cy="745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4CB38D5-4522-EA4A-B4A0-E8A159C5D032}"/>
              </a:ext>
            </a:extLst>
          </p:cNvPr>
          <p:cNvSpPr/>
          <p:nvPr/>
        </p:nvSpPr>
        <p:spPr>
          <a:xfrm flipH="1">
            <a:off x="1676346" y="3116823"/>
            <a:ext cx="179098" cy="765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Rectangle 14">
            <a:extLst>
              <a:ext uri="{FF2B5EF4-FFF2-40B4-BE49-F238E27FC236}">
                <a16:creationId xmlns:a16="http://schemas.microsoft.com/office/drawing/2014/main" id="{FCE699F3-474F-CC45-AA99-2145691953C1}"/>
              </a:ext>
            </a:extLst>
          </p:cNvPr>
          <p:cNvSpPr/>
          <p:nvPr/>
        </p:nvSpPr>
        <p:spPr>
          <a:xfrm flipH="1">
            <a:off x="2351421" y="4297745"/>
            <a:ext cx="307798" cy="924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3C050A-EA19-9440-93C5-E34AA9C9053B}"/>
              </a:ext>
            </a:extLst>
          </p:cNvPr>
          <p:cNvSpPr/>
          <p:nvPr/>
        </p:nvSpPr>
        <p:spPr>
          <a:xfrm>
            <a:off x="3915382" y="5575798"/>
            <a:ext cx="852407" cy="924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Res-block</a:t>
            </a:r>
          </a:p>
        </p:txBody>
      </p:sp>
      <p:sp>
        <p:nvSpPr>
          <p:cNvPr id="28" name="Rectangle 27">
            <a:extLst>
              <a:ext uri="{FF2B5EF4-FFF2-40B4-BE49-F238E27FC236}">
                <a16:creationId xmlns:a16="http://schemas.microsoft.com/office/drawing/2014/main" id="{5F9BD532-2BD0-DC4B-8B02-F4B425C00D9A}"/>
              </a:ext>
            </a:extLst>
          </p:cNvPr>
          <p:cNvSpPr/>
          <p:nvPr/>
        </p:nvSpPr>
        <p:spPr>
          <a:xfrm flipH="1">
            <a:off x="3097811" y="5597494"/>
            <a:ext cx="525058" cy="924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1C25B6-24D9-5148-90EA-4B5B9006A3C0}"/>
              </a:ext>
            </a:extLst>
          </p:cNvPr>
          <p:cNvSpPr/>
          <p:nvPr/>
        </p:nvSpPr>
        <p:spPr>
          <a:xfrm flipH="1">
            <a:off x="4767789" y="4297089"/>
            <a:ext cx="696514" cy="9248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EB0649-9F44-C942-82E7-41F3674BBE3E}"/>
              </a:ext>
            </a:extLst>
          </p:cNvPr>
          <p:cNvSpPr/>
          <p:nvPr/>
        </p:nvSpPr>
        <p:spPr>
          <a:xfrm>
            <a:off x="5797822" y="4306941"/>
            <a:ext cx="724769" cy="904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Res-block</a:t>
            </a:r>
          </a:p>
        </p:txBody>
      </p:sp>
      <p:sp>
        <p:nvSpPr>
          <p:cNvPr id="32" name="Rectangle 31">
            <a:extLst>
              <a:ext uri="{FF2B5EF4-FFF2-40B4-BE49-F238E27FC236}">
                <a16:creationId xmlns:a16="http://schemas.microsoft.com/office/drawing/2014/main" id="{2A3749D4-309E-D64F-9338-18CAF63479BC}"/>
              </a:ext>
            </a:extLst>
          </p:cNvPr>
          <p:cNvSpPr/>
          <p:nvPr/>
        </p:nvSpPr>
        <p:spPr>
          <a:xfrm flipH="1">
            <a:off x="4525285" y="4297089"/>
            <a:ext cx="391705" cy="9241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4A5204D-B879-DF43-B385-814CD04B240A}"/>
              </a:ext>
            </a:extLst>
          </p:cNvPr>
          <p:cNvSpPr/>
          <p:nvPr/>
        </p:nvSpPr>
        <p:spPr>
          <a:xfrm flipH="1">
            <a:off x="6058195" y="3116825"/>
            <a:ext cx="432850" cy="765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66F35F1-F153-6943-A523-216C0D6E890B}"/>
              </a:ext>
            </a:extLst>
          </p:cNvPr>
          <p:cNvSpPr/>
          <p:nvPr/>
        </p:nvSpPr>
        <p:spPr>
          <a:xfrm flipH="1">
            <a:off x="5826615" y="3116825"/>
            <a:ext cx="231580" cy="765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5" name="Rectangle 34">
            <a:extLst>
              <a:ext uri="{FF2B5EF4-FFF2-40B4-BE49-F238E27FC236}">
                <a16:creationId xmlns:a16="http://schemas.microsoft.com/office/drawing/2014/main" id="{2A49DCBF-1508-AF44-BDE0-B9B35E737012}"/>
              </a:ext>
            </a:extLst>
          </p:cNvPr>
          <p:cNvSpPr/>
          <p:nvPr/>
        </p:nvSpPr>
        <p:spPr>
          <a:xfrm>
            <a:off x="6791362" y="3116824"/>
            <a:ext cx="691575" cy="765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Res-block</a:t>
            </a:r>
          </a:p>
        </p:txBody>
      </p:sp>
      <p:sp>
        <p:nvSpPr>
          <p:cNvPr id="37" name="Rectangle 36">
            <a:extLst>
              <a:ext uri="{FF2B5EF4-FFF2-40B4-BE49-F238E27FC236}">
                <a16:creationId xmlns:a16="http://schemas.microsoft.com/office/drawing/2014/main" id="{ECC04B1F-9498-224E-896E-431F55663BC2}"/>
              </a:ext>
            </a:extLst>
          </p:cNvPr>
          <p:cNvSpPr/>
          <p:nvPr/>
        </p:nvSpPr>
        <p:spPr>
          <a:xfrm flipH="1">
            <a:off x="6968283" y="1974484"/>
            <a:ext cx="130833" cy="745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FE5E09C-D282-DB4D-A323-0B8A7CB86E5D}"/>
              </a:ext>
            </a:extLst>
          </p:cNvPr>
          <p:cNvSpPr/>
          <p:nvPr/>
        </p:nvSpPr>
        <p:spPr>
          <a:xfrm flipH="1">
            <a:off x="7099116" y="1974485"/>
            <a:ext cx="194822" cy="745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9" name="Rectangle 38">
            <a:extLst>
              <a:ext uri="{FF2B5EF4-FFF2-40B4-BE49-F238E27FC236}">
                <a16:creationId xmlns:a16="http://schemas.microsoft.com/office/drawing/2014/main" id="{EA4BE96F-306C-3B4F-92E1-27AEDA72CA72}"/>
              </a:ext>
            </a:extLst>
          </p:cNvPr>
          <p:cNvSpPr/>
          <p:nvPr/>
        </p:nvSpPr>
        <p:spPr>
          <a:xfrm>
            <a:off x="7599174" y="1974484"/>
            <a:ext cx="697424" cy="745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Res-block</a:t>
            </a:r>
          </a:p>
        </p:txBody>
      </p:sp>
      <p:sp>
        <p:nvSpPr>
          <p:cNvPr id="40" name="Rectangle 39">
            <a:extLst>
              <a:ext uri="{FF2B5EF4-FFF2-40B4-BE49-F238E27FC236}">
                <a16:creationId xmlns:a16="http://schemas.microsoft.com/office/drawing/2014/main" id="{3240D2B0-6EEE-C542-8E96-6EF3C3B9FDAB}"/>
              </a:ext>
            </a:extLst>
          </p:cNvPr>
          <p:cNvSpPr/>
          <p:nvPr/>
        </p:nvSpPr>
        <p:spPr>
          <a:xfrm>
            <a:off x="7746409" y="878935"/>
            <a:ext cx="97651" cy="775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6EF2314-E5C3-1148-9A76-2D8A0F6BB802}"/>
              </a:ext>
            </a:extLst>
          </p:cNvPr>
          <p:cNvSpPr/>
          <p:nvPr/>
        </p:nvSpPr>
        <p:spPr>
          <a:xfrm flipH="1">
            <a:off x="7833724" y="878935"/>
            <a:ext cx="114162" cy="7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CF0775A-3FF1-6148-8FA6-FBB72AE4F638}"/>
              </a:ext>
            </a:extLst>
          </p:cNvPr>
          <p:cNvSpPr/>
          <p:nvPr/>
        </p:nvSpPr>
        <p:spPr>
          <a:xfrm>
            <a:off x="8146941" y="874742"/>
            <a:ext cx="720361" cy="7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Res-block</a:t>
            </a:r>
          </a:p>
        </p:txBody>
      </p:sp>
      <p:sp>
        <p:nvSpPr>
          <p:cNvPr id="43" name="Rectangle 42">
            <a:extLst>
              <a:ext uri="{FF2B5EF4-FFF2-40B4-BE49-F238E27FC236}">
                <a16:creationId xmlns:a16="http://schemas.microsoft.com/office/drawing/2014/main" id="{BEDBBA83-BE46-7A4F-9CF2-855A20997156}"/>
              </a:ext>
            </a:extLst>
          </p:cNvPr>
          <p:cNvSpPr/>
          <p:nvPr/>
        </p:nvSpPr>
        <p:spPr>
          <a:xfrm>
            <a:off x="9116328" y="874742"/>
            <a:ext cx="45719" cy="7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F87EC056-3504-3449-B573-2EC4D52BBF67}"/>
              </a:ext>
            </a:extLst>
          </p:cNvPr>
          <p:cNvSpPr/>
          <p:nvPr/>
        </p:nvSpPr>
        <p:spPr>
          <a:xfrm>
            <a:off x="532373" y="1146688"/>
            <a:ext cx="164418" cy="23169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a:extLst>
              <a:ext uri="{FF2B5EF4-FFF2-40B4-BE49-F238E27FC236}">
                <a16:creationId xmlns:a16="http://schemas.microsoft.com/office/drawing/2014/main" id="{FC309847-AF3E-084A-AA0A-BB3B92A90623}"/>
              </a:ext>
            </a:extLst>
          </p:cNvPr>
          <p:cNvSpPr/>
          <p:nvPr/>
        </p:nvSpPr>
        <p:spPr>
          <a:xfrm>
            <a:off x="915034" y="1146687"/>
            <a:ext cx="164418" cy="23169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C6DF0100-2F66-A140-B7A2-198D81A14AAD}"/>
              </a:ext>
            </a:extLst>
          </p:cNvPr>
          <p:cNvSpPr/>
          <p:nvPr/>
        </p:nvSpPr>
        <p:spPr>
          <a:xfrm>
            <a:off x="7982523" y="1146687"/>
            <a:ext cx="164418" cy="23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ight Arrow 45">
            <a:extLst>
              <a:ext uri="{FF2B5EF4-FFF2-40B4-BE49-F238E27FC236}">
                <a16:creationId xmlns:a16="http://schemas.microsoft.com/office/drawing/2014/main" id="{66FA1D7B-8D1B-764C-86B6-F602CD6B885B}"/>
              </a:ext>
            </a:extLst>
          </p:cNvPr>
          <p:cNvSpPr/>
          <p:nvPr/>
        </p:nvSpPr>
        <p:spPr>
          <a:xfrm>
            <a:off x="8892469" y="1146687"/>
            <a:ext cx="164418" cy="2316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7F632BDB-4564-D047-8C58-CB199DB73CF9}"/>
              </a:ext>
            </a:extLst>
          </p:cNvPr>
          <p:cNvSpPr/>
          <p:nvPr/>
        </p:nvSpPr>
        <p:spPr>
          <a:xfrm>
            <a:off x="1277913" y="2231570"/>
            <a:ext cx="164418" cy="23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a:extLst>
              <a:ext uri="{FF2B5EF4-FFF2-40B4-BE49-F238E27FC236}">
                <a16:creationId xmlns:a16="http://schemas.microsoft.com/office/drawing/2014/main" id="{AB99CC59-69C7-9C4B-B5FF-1FACF942FA48}"/>
              </a:ext>
            </a:extLst>
          </p:cNvPr>
          <p:cNvSpPr/>
          <p:nvPr/>
        </p:nvSpPr>
        <p:spPr>
          <a:xfrm>
            <a:off x="1979354" y="3388122"/>
            <a:ext cx="164418" cy="23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33DDF434-CA23-A94C-B026-1CBF5A411B00}"/>
              </a:ext>
            </a:extLst>
          </p:cNvPr>
          <p:cNvSpPr/>
          <p:nvPr/>
        </p:nvSpPr>
        <p:spPr>
          <a:xfrm>
            <a:off x="2730676" y="4634115"/>
            <a:ext cx="164418" cy="23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638F4882-9F6E-3844-9206-63E2EFE7545F}"/>
              </a:ext>
            </a:extLst>
          </p:cNvPr>
          <p:cNvSpPr/>
          <p:nvPr/>
        </p:nvSpPr>
        <p:spPr>
          <a:xfrm>
            <a:off x="3716651" y="6003954"/>
            <a:ext cx="164418" cy="23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F4C1E90C-A2C9-404E-8E41-D360831DCDC2}"/>
              </a:ext>
            </a:extLst>
          </p:cNvPr>
          <p:cNvSpPr/>
          <p:nvPr/>
        </p:nvSpPr>
        <p:spPr>
          <a:xfrm>
            <a:off x="5570401" y="4623104"/>
            <a:ext cx="164418" cy="23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5132821E-34D7-F049-B390-92A084914842}"/>
              </a:ext>
            </a:extLst>
          </p:cNvPr>
          <p:cNvSpPr/>
          <p:nvPr/>
        </p:nvSpPr>
        <p:spPr>
          <a:xfrm>
            <a:off x="6573120" y="3382769"/>
            <a:ext cx="164418" cy="23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5B7A10F2-6142-B949-B747-2DA031264B99}"/>
              </a:ext>
            </a:extLst>
          </p:cNvPr>
          <p:cNvSpPr/>
          <p:nvPr/>
        </p:nvSpPr>
        <p:spPr>
          <a:xfrm>
            <a:off x="7342562" y="2231570"/>
            <a:ext cx="164418" cy="23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4E37B72B-33B8-2849-93C8-EBAC88F3DBC5}"/>
              </a:ext>
            </a:extLst>
          </p:cNvPr>
          <p:cNvSpPr/>
          <p:nvPr/>
        </p:nvSpPr>
        <p:spPr>
          <a:xfrm>
            <a:off x="1335355" y="1078694"/>
            <a:ext cx="6307228" cy="28483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7C2507C4-191D-8A4B-82E5-BFA05AE0FF69}"/>
              </a:ext>
            </a:extLst>
          </p:cNvPr>
          <p:cNvSpPr/>
          <p:nvPr/>
        </p:nvSpPr>
        <p:spPr>
          <a:xfrm>
            <a:off x="2499413" y="2231569"/>
            <a:ext cx="4376676" cy="308549"/>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a:extLst>
              <a:ext uri="{FF2B5EF4-FFF2-40B4-BE49-F238E27FC236}">
                <a16:creationId xmlns:a16="http://schemas.microsoft.com/office/drawing/2014/main" id="{45EE6CCD-8841-EA4D-94BB-D762DA1D75A3}"/>
              </a:ext>
            </a:extLst>
          </p:cNvPr>
          <p:cNvSpPr/>
          <p:nvPr/>
        </p:nvSpPr>
        <p:spPr>
          <a:xfrm>
            <a:off x="3091147" y="3382769"/>
            <a:ext cx="2593796" cy="231699"/>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87F73C95-DB8B-C948-B3B4-A17AC93E5332}"/>
              </a:ext>
            </a:extLst>
          </p:cNvPr>
          <p:cNvSpPr/>
          <p:nvPr/>
        </p:nvSpPr>
        <p:spPr>
          <a:xfrm>
            <a:off x="3909287" y="4634114"/>
            <a:ext cx="509900" cy="2317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a:extLst>
              <a:ext uri="{FF2B5EF4-FFF2-40B4-BE49-F238E27FC236}">
                <a16:creationId xmlns:a16="http://schemas.microsoft.com/office/drawing/2014/main" id="{9B7719B2-9158-9D4F-8936-AA1FCA12BE17}"/>
              </a:ext>
            </a:extLst>
          </p:cNvPr>
          <p:cNvSpPr/>
          <p:nvPr/>
        </p:nvSpPr>
        <p:spPr>
          <a:xfrm rot="5400000">
            <a:off x="1073997" y="1683754"/>
            <a:ext cx="164418" cy="2316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a:extLst>
              <a:ext uri="{FF2B5EF4-FFF2-40B4-BE49-F238E27FC236}">
                <a16:creationId xmlns:a16="http://schemas.microsoft.com/office/drawing/2014/main" id="{3E28BD6E-55A7-EC46-8624-61B3C2C0DD7E}"/>
              </a:ext>
            </a:extLst>
          </p:cNvPr>
          <p:cNvSpPr/>
          <p:nvPr/>
        </p:nvSpPr>
        <p:spPr>
          <a:xfrm rot="5400000">
            <a:off x="1709986" y="2811093"/>
            <a:ext cx="164418" cy="2316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a:extLst>
              <a:ext uri="{FF2B5EF4-FFF2-40B4-BE49-F238E27FC236}">
                <a16:creationId xmlns:a16="http://schemas.microsoft.com/office/drawing/2014/main" id="{434B9AE3-28B2-0041-BD2A-7A6A2737F6BE}"/>
              </a:ext>
            </a:extLst>
          </p:cNvPr>
          <p:cNvSpPr/>
          <p:nvPr/>
        </p:nvSpPr>
        <p:spPr>
          <a:xfrm rot="5400000">
            <a:off x="2417203" y="3963378"/>
            <a:ext cx="164418" cy="2316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a:extLst>
              <a:ext uri="{FF2B5EF4-FFF2-40B4-BE49-F238E27FC236}">
                <a16:creationId xmlns:a16="http://schemas.microsoft.com/office/drawing/2014/main" id="{A38BAA35-D375-0C41-B7B9-B459B1E63C06}"/>
              </a:ext>
            </a:extLst>
          </p:cNvPr>
          <p:cNvSpPr/>
          <p:nvPr/>
        </p:nvSpPr>
        <p:spPr>
          <a:xfrm rot="5400000">
            <a:off x="3278130" y="5283411"/>
            <a:ext cx="164418" cy="2316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a:extLst>
              <a:ext uri="{FF2B5EF4-FFF2-40B4-BE49-F238E27FC236}">
                <a16:creationId xmlns:a16="http://schemas.microsoft.com/office/drawing/2014/main" id="{C1D38D44-91F9-2D40-810A-04983DB50090}"/>
              </a:ext>
            </a:extLst>
          </p:cNvPr>
          <p:cNvSpPr/>
          <p:nvPr/>
        </p:nvSpPr>
        <p:spPr>
          <a:xfrm rot="16200000">
            <a:off x="7749829" y="1683754"/>
            <a:ext cx="164418" cy="2317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a:extLst>
              <a:ext uri="{FF2B5EF4-FFF2-40B4-BE49-F238E27FC236}">
                <a16:creationId xmlns:a16="http://schemas.microsoft.com/office/drawing/2014/main" id="{98CCFCBB-6625-1D46-B535-49BFD289CD92}"/>
              </a:ext>
            </a:extLst>
          </p:cNvPr>
          <p:cNvSpPr/>
          <p:nvPr/>
        </p:nvSpPr>
        <p:spPr>
          <a:xfrm rot="16200000">
            <a:off x="7063490" y="2778702"/>
            <a:ext cx="188259" cy="27264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a:extLst>
              <a:ext uri="{FF2B5EF4-FFF2-40B4-BE49-F238E27FC236}">
                <a16:creationId xmlns:a16="http://schemas.microsoft.com/office/drawing/2014/main" id="{7D9D3C8B-B8D0-404D-81FB-8DD82E84EC96}"/>
              </a:ext>
            </a:extLst>
          </p:cNvPr>
          <p:cNvSpPr/>
          <p:nvPr/>
        </p:nvSpPr>
        <p:spPr>
          <a:xfrm rot="16200000">
            <a:off x="5948913" y="4004330"/>
            <a:ext cx="239481" cy="22485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Bent-Up Arrow 66">
            <a:extLst>
              <a:ext uri="{FF2B5EF4-FFF2-40B4-BE49-F238E27FC236}">
                <a16:creationId xmlns:a16="http://schemas.microsoft.com/office/drawing/2014/main" id="{53203E0F-AE45-374E-98E8-658C0E319C19}"/>
              </a:ext>
            </a:extLst>
          </p:cNvPr>
          <p:cNvSpPr/>
          <p:nvPr/>
        </p:nvSpPr>
        <p:spPr>
          <a:xfrm>
            <a:off x="4802103" y="5317051"/>
            <a:ext cx="258200" cy="686903"/>
          </a:xfrm>
          <a:prstGeom prst="ben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a:extLst>
              <a:ext uri="{FF2B5EF4-FFF2-40B4-BE49-F238E27FC236}">
                <a16:creationId xmlns:a16="http://schemas.microsoft.com/office/drawing/2014/main" id="{17AC7991-6943-214F-85FA-5C31CC74B714}"/>
              </a:ext>
            </a:extLst>
          </p:cNvPr>
          <p:cNvSpPr/>
          <p:nvPr/>
        </p:nvSpPr>
        <p:spPr>
          <a:xfrm>
            <a:off x="388142" y="6456308"/>
            <a:ext cx="164418" cy="23169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a:extLst>
              <a:ext uri="{FF2B5EF4-FFF2-40B4-BE49-F238E27FC236}">
                <a16:creationId xmlns:a16="http://schemas.microsoft.com/office/drawing/2014/main" id="{7B7FF14D-B40E-8E44-A32B-6C847C9229B4}"/>
              </a:ext>
            </a:extLst>
          </p:cNvPr>
          <p:cNvSpPr/>
          <p:nvPr/>
        </p:nvSpPr>
        <p:spPr>
          <a:xfrm rot="5400000">
            <a:off x="375807" y="4443552"/>
            <a:ext cx="164418" cy="2316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a:extLst>
              <a:ext uri="{FF2B5EF4-FFF2-40B4-BE49-F238E27FC236}">
                <a16:creationId xmlns:a16="http://schemas.microsoft.com/office/drawing/2014/main" id="{E68D216B-0FF5-C74F-A1D8-04C994B97777}"/>
              </a:ext>
            </a:extLst>
          </p:cNvPr>
          <p:cNvSpPr/>
          <p:nvPr/>
        </p:nvSpPr>
        <p:spPr>
          <a:xfrm>
            <a:off x="377498" y="4910430"/>
            <a:ext cx="196368" cy="241071"/>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a:extLst>
              <a:ext uri="{FF2B5EF4-FFF2-40B4-BE49-F238E27FC236}">
                <a16:creationId xmlns:a16="http://schemas.microsoft.com/office/drawing/2014/main" id="{BDD4C82F-C46F-8C43-91E3-A7E7A6B99573}"/>
              </a:ext>
            </a:extLst>
          </p:cNvPr>
          <p:cNvSpPr/>
          <p:nvPr/>
        </p:nvSpPr>
        <p:spPr>
          <a:xfrm rot="16200000">
            <a:off x="351365" y="5434813"/>
            <a:ext cx="239481" cy="22485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a:extLst>
              <a:ext uri="{FF2B5EF4-FFF2-40B4-BE49-F238E27FC236}">
                <a16:creationId xmlns:a16="http://schemas.microsoft.com/office/drawing/2014/main" id="{315A3C04-98B5-F84A-A627-876BDA8883AD}"/>
              </a:ext>
            </a:extLst>
          </p:cNvPr>
          <p:cNvSpPr/>
          <p:nvPr/>
        </p:nvSpPr>
        <p:spPr>
          <a:xfrm>
            <a:off x="390748" y="4036049"/>
            <a:ext cx="164418" cy="23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608C501E-CF27-1F46-993E-908F32792D4C}"/>
              </a:ext>
            </a:extLst>
          </p:cNvPr>
          <p:cNvSpPr/>
          <p:nvPr/>
        </p:nvSpPr>
        <p:spPr>
          <a:xfrm>
            <a:off x="406849" y="5984102"/>
            <a:ext cx="164418" cy="2316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78FEB04D-1CAB-A744-BC1E-0CC8BF35670A}"/>
              </a:ext>
            </a:extLst>
          </p:cNvPr>
          <p:cNvSpPr txBox="1"/>
          <p:nvPr/>
        </p:nvSpPr>
        <p:spPr>
          <a:xfrm>
            <a:off x="591769" y="3998009"/>
            <a:ext cx="692398" cy="307777"/>
          </a:xfrm>
          <a:prstGeom prst="rect">
            <a:avLst/>
          </a:prstGeom>
          <a:noFill/>
        </p:spPr>
        <p:txBody>
          <a:bodyPr wrap="square" rtlCol="0">
            <a:spAutoFit/>
          </a:bodyPr>
          <a:lstStyle/>
          <a:p>
            <a:r>
              <a:rPr lang="en-US" sz="1400" dirty="0"/>
              <a:t>copy</a:t>
            </a:r>
          </a:p>
        </p:txBody>
      </p:sp>
      <p:sp>
        <p:nvSpPr>
          <p:cNvPr id="75" name="TextBox 74">
            <a:extLst>
              <a:ext uri="{FF2B5EF4-FFF2-40B4-BE49-F238E27FC236}">
                <a16:creationId xmlns:a16="http://schemas.microsoft.com/office/drawing/2014/main" id="{836BBCFA-4CF8-7943-ABD3-B8D9870D457B}"/>
              </a:ext>
            </a:extLst>
          </p:cNvPr>
          <p:cNvSpPr txBox="1"/>
          <p:nvPr/>
        </p:nvSpPr>
        <p:spPr>
          <a:xfrm>
            <a:off x="577367" y="4333797"/>
            <a:ext cx="1165803" cy="523220"/>
          </a:xfrm>
          <a:prstGeom prst="rect">
            <a:avLst/>
          </a:prstGeom>
          <a:noFill/>
        </p:spPr>
        <p:txBody>
          <a:bodyPr wrap="square" rtlCol="0">
            <a:spAutoFit/>
          </a:bodyPr>
          <a:lstStyle/>
          <a:p>
            <a:r>
              <a:rPr lang="en-US" sz="1400" dirty="0"/>
              <a:t>Max-pooling 2 x 2</a:t>
            </a:r>
          </a:p>
        </p:txBody>
      </p:sp>
      <p:sp>
        <p:nvSpPr>
          <p:cNvPr id="76" name="TextBox 75">
            <a:extLst>
              <a:ext uri="{FF2B5EF4-FFF2-40B4-BE49-F238E27FC236}">
                <a16:creationId xmlns:a16="http://schemas.microsoft.com/office/drawing/2014/main" id="{B97BC48C-8806-2F4A-B363-64B1355F6A14}"/>
              </a:ext>
            </a:extLst>
          </p:cNvPr>
          <p:cNvSpPr txBox="1"/>
          <p:nvPr/>
        </p:nvSpPr>
        <p:spPr>
          <a:xfrm>
            <a:off x="583558" y="4894026"/>
            <a:ext cx="1507878" cy="307777"/>
          </a:xfrm>
          <a:prstGeom prst="rect">
            <a:avLst/>
          </a:prstGeom>
          <a:noFill/>
        </p:spPr>
        <p:txBody>
          <a:bodyPr wrap="square" rtlCol="0">
            <a:spAutoFit/>
          </a:bodyPr>
          <a:lstStyle/>
          <a:p>
            <a:r>
              <a:rPr lang="en-US" sz="1400" dirty="0"/>
              <a:t>Crop and </a:t>
            </a:r>
            <a:r>
              <a:rPr lang="en-US" sz="1400" dirty="0" err="1"/>
              <a:t>concat</a:t>
            </a:r>
            <a:endParaRPr lang="en-US" sz="1400" dirty="0"/>
          </a:p>
        </p:txBody>
      </p:sp>
      <p:sp>
        <p:nvSpPr>
          <p:cNvPr id="77" name="TextBox 76">
            <a:extLst>
              <a:ext uri="{FF2B5EF4-FFF2-40B4-BE49-F238E27FC236}">
                <a16:creationId xmlns:a16="http://schemas.microsoft.com/office/drawing/2014/main" id="{B189A3D5-B6A3-664A-8A0C-6CDBCC93FCA0}"/>
              </a:ext>
            </a:extLst>
          </p:cNvPr>
          <p:cNvSpPr txBox="1"/>
          <p:nvPr/>
        </p:nvSpPr>
        <p:spPr>
          <a:xfrm>
            <a:off x="684450" y="5427501"/>
            <a:ext cx="1119893" cy="307777"/>
          </a:xfrm>
          <a:prstGeom prst="rect">
            <a:avLst/>
          </a:prstGeom>
          <a:noFill/>
        </p:spPr>
        <p:txBody>
          <a:bodyPr wrap="square" rtlCol="0">
            <a:spAutoFit/>
          </a:bodyPr>
          <a:lstStyle/>
          <a:p>
            <a:r>
              <a:rPr lang="en-US" sz="1400" dirty="0"/>
              <a:t>Up-conv 2x2</a:t>
            </a:r>
          </a:p>
        </p:txBody>
      </p:sp>
      <p:sp>
        <p:nvSpPr>
          <p:cNvPr id="78" name="TextBox 77">
            <a:extLst>
              <a:ext uri="{FF2B5EF4-FFF2-40B4-BE49-F238E27FC236}">
                <a16:creationId xmlns:a16="http://schemas.microsoft.com/office/drawing/2014/main" id="{FC846A31-7B30-034A-B721-98B0C1C03BA6}"/>
              </a:ext>
            </a:extLst>
          </p:cNvPr>
          <p:cNvSpPr txBox="1"/>
          <p:nvPr/>
        </p:nvSpPr>
        <p:spPr>
          <a:xfrm>
            <a:off x="716406" y="5941160"/>
            <a:ext cx="1119893" cy="307777"/>
          </a:xfrm>
          <a:prstGeom prst="rect">
            <a:avLst/>
          </a:prstGeom>
          <a:noFill/>
        </p:spPr>
        <p:txBody>
          <a:bodyPr wrap="square" rtlCol="0">
            <a:spAutoFit/>
          </a:bodyPr>
          <a:lstStyle/>
          <a:p>
            <a:r>
              <a:rPr lang="en-US" sz="1400" dirty="0"/>
              <a:t>Conv 1x1</a:t>
            </a:r>
          </a:p>
        </p:txBody>
      </p:sp>
      <p:sp>
        <p:nvSpPr>
          <p:cNvPr id="79" name="TextBox 78">
            <a:extLst>
              <a:ext uri="{FF2B5EF4-FFF2-40B4-BE49-F238E27FC236}">
                <a16:creationId xmlns:a16="http://schemas.microsoft.com/office/drawing/2014/main" id="{7500E1E2-B34C-DD45-A979-B38AB26AA318}"/>
              </a:ext>
            </a:extLst>
          </p:cNvPr>
          <p:cNvSpPr txBox="1"/>
          <p:nvPr/>
        </p:nvSpPr>
        <p:spPr>
          <a:xfrm>
            <a:off x="603211" y="6414835"/>
            <a:ext cx="1773277" cy="307777"/>
          </a:xfrm>
          <a:prstGeom prst="rect">
            <a:avLst/>
          </a:prstGeom>
          <a:noFill/>
        </p:spPr>
        <p:txBody>
          <a:bodyPr wrap="square" rtlCol="0">
            <a:spAutoFit/>
          </a:bodyPr>
          <a:lstStyle/>
          <a:p>
            <a:r>
              <a:rPr lang="en-US" sz="1400" dirty="0"/>
              <a:t>Conv 3x3,BN,Relu</a:t>
            </a:r>
          </a:p>
        </p:txBody>
      </p:sp>
      <p:sp>
        <p:nvSpPr>
          <p:cNvPr id="4" name="Rectangle: Rounded Corners 3">
            <a:extLst>
              <a:ext uri="{FF2B5EF4-FFF2-40B4-BE49-F238E27FC236}">
                <a16:creationId xmlns:a16="http://schemas.microsoft.com/office/drawing/2014/main" id="{E7A8AE9B-9C84-4C8F-973B-2C886B4FF562}"/>
              </a:ext>
            </a:extLst>
          </p:cNvPr>
          <p:cNvSpPr/>
          <p:nvPr/>
        </p:nvSpPr>
        <p:spPr>
          <a:xfrm>
            <a:off x="257088" y="3998009"/>
            <a:ext cx="1773277" cy="279532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362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715131-5C57-4759-8A63-5550D9B56197}"/>
              </a:ext>
            </a:extLst>
          </p:cNvPr>
          <p:cNvPicPr>
            <a:picLocks noChangeAspect="1"/>
          </p:cNvPicPr>
          <p:nvPr/>
        </p:nvPicPr>
        <p:blipFill>
          <a:blip r:embed="rId2"/>
          <a:stretch>
            <a:fillRect/>
          </a:stretch>
        </p:blipFill>
        <p:spPr>
          <a:xfrm>
            <a:off x="0" y="0"/>
            <a:ext cx="12182475" cy="6859595"/>
          </a:xfrm>
          <a:prstGeom prst="rect">
            <a:avLst/>
          </a:prstGeom>
        </p:spPr>
      </p:pic>
      <p:sp>
        <p:nvSpPr>
          <p:cNvPr id="6" name="Прямоугольник 4">
            <a:extLst>
              <a:ext uri="{FF2B5EF4-FFF2-40B4-BE49-F238E27FC236}">
                <a16:creationId xmlns:a16="http://schemas.microsoft.com/office/drawing/2014/main" id="{1337C973-B93E-4C7F-8D0F-EB5FABB1555E}"/>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ea typeface="+mj-ea"/>
                <a:cs typeface="+mj-cs"/>
              </a:rPr>
              <a:t>RESUNET ADDITIONAL RESOURCES:</a:t>
            </a:r>
          </a:p>
        </p:txBody>
      </p:sp>
      <p:pic>
        <p:nvPicPr>
          <p:cNvPr id="4" name="Picture 3">
            <a:extLst>
              <a:ext uri="{FF2B5EF4-FFF2-40B4-BE49-F238E27FC236}">
                <a16:creationId xmlns:a16="http://schemas.microsoft.com/office/drawing/2014/main" id="{6B955DBC-8402-46AD-9BB9-FEA2410574D9}"/>
              </a:ext>
            </a:extLst>
          </p:cNvPr>
          <p:cNvPicPr>
            <a:picLocks noChangeAspect="1"/>
          </p:cNvPicPr>
          <p:nvPr/>
        </p:nvPicPr>
        <p:blipFill>
          <a:blip r:embed="rId3"/>
          <a:stretch>
            <a:fillRect/>
          </a:stretch>
        </p:blipFill>
        <p:spPr>
          <a:xfrm>
            <a:off x="3175000" y="1241683"/>
            <a:ext cx="3497328" cy="2091849"/>
          </a:xfrm>
          <a:prstGeom prst="rect">
            <a:avLst/>
          </a:prstGeom>
        </p:spPr>
      </p:pic>
      <p:sp>
        <p:nvSpPr>
          <p:cNvPr id="7" name="Rectangle 6">
            <a:extLst>
              <a:ext uri="{FF2B5EF4-FFF2-40B4-BE49-F238E27FC236}">
                <a16:creationId xmlns:a16="http://schemas.microsoft.com/office/drawing/2014/main" id="{D1C44368-0FDC-4980-8240-A2E51CFE4DB0}"/>
              </a:ext>
            </a:extLst>
          </p:cNvPr>
          <p:cNvSpPr/>
          <p:nvPr/>
        </p:nvSpPr>
        <p:spPr>
          <a:xfrm>
            <a:off x="798827" y="826911"/>
            <a:ext cx="4255139" cy="369332"/>
          </a:xfrm>
          <a:prstGeom prst="rect">
            <a:avLst/>
          </a:prstGeom>
        </p:spPr>
        <p:txBody>
          <a:bodyPr wrap="none">
            <a:spAutoFit/>
          </a:bodyPr>
          <a:lstStyle/>
          <a:p>
            <a:r>
              <a:rPr lang="en-US" dirty="0">
                <a:hlinkClick r:id="rId4"/>
              </a:rPr>
              <a:t>Paper #1: https://arxiv.org/abs/1505.04597</a:t>
            </a:r>
            <a:endParaRPr lang="en-US" dirty="0"/>
          </a:p>
        </p:txBody>
      </p:sp>
      <p:pic>
        <p:nvPicPr>
          <p:cNvPr id="16" name="Picture 15">
            <a:extLst>
              <a:ext uri="{FF2B5EF4-FFF2-40B4-BE49-F238E27FC236}">
                <a16:creationId xmlns:a16="http://schemas.microsoft.com/office/drawing/2014/main" id="{95C8E816-9292-4471-813C-531B85F6DBAB}"/>
              </a:ext>
            </a:extLst>
          </p:cNvPr>
          <p:cNvPicPr>
            <a:picLocks noChangeAspect="1"/>
          </p:cNvPicPr>
          <p:nvPr/>
        </p:nvPicPr>
        <p:blipFill>
          <a:blip r:embed="rId5"/>
          <a:stretch>
            <a:fillRect/>
          </a:stretch>
        </p:blipFill>
        <p:spPr>
          <a:xfrm>
            <a:off x="3175000" y="3737028"/>
            <a:ext cx="3497328" cy="2084040"/>
          </a:xfrm>
          <a:prstGeom prst="rect">
            <a:avLst/>
          </a:prstGeom>
        </p:spPr>
      </p:pic>
      <p:sp>
        <p:nvSpPr>
          <p:cNvPr id="17" name="Rectangle 16">
            <a:extLst>
              <a:ext uri="{FF2B5EF4-FFF2-40B4-BE49-F238E27FC236}">
                <a16:creationId xmlns:a16="http://schemas.microsoft.com/office/drawing/2014/main" id="{B0F3AFD0-700E-4FF7-B6EB-964752518DA3}"/>
              </a:ext>
            </a:extLst>
          </p:cNvPr>
          <p:cNvSpPr/>
          <p:nvPr/>
        </p:nvSpPr>
        <p:spPr>
          <a:xfrm>
            <a:off x="829188" y="3333532"/>
            <a:ext cx="4255139" cy="369332"/>
          </a:xfrm>
          <a:prstGeom prst="rect">
            <a:avLst/>
          </a:prstGeom>
        </p:spPr>
        <p:txBody>
          <a:bodyPr wrap="none">
            <a:spAutoFit/>
          </a:bodyPr>
          <a:lstStyle/>
          <a:p>
            <a:r>
              <a:rPr lang="en-US" dirty="0">
                <a:hlinkClick r:id="rId6"/>
              </a:rPr>
              <a:t>Paper #2: https://arxiv.org/abs/1904.00592</a:t>
            </a:r>
            <a:endParaRPr lang="en-US" dirty="0"/>
          </a:p>
        </p:txBody>
      </p:sp>
      <p:sp>
        <p:nvSpPr>
          <p:cNvPr id="18" name="Rectangle 17">
            <a:extLst>
              <a:ext uri="{FF2B5EF4-FFF2-40B4-BE49-F238E27FC236}">
                <a16:creationId xmlns:a16="http://schemas.microsoft.com/office/drawing/2014/main" id="{DF2E4A3D-C25F-4517-8D99-992650C211A8}"/>
              </a:ext>
            </a:extLst>
          </p:cNvPr>
          <p:cNvSpPr/>
          <p:nvPr/>
        </p:nvSpPr>
        <p:spPr>
          <a:xfrm>
            <a:off x="798827" y="6091847"/>
            <a:ext cx="6096000" cy="646331"/>
          </a:xfrm>
          <a:prstGeom prst="rect">
            <a:avLst/>
          </a:prstGeom>
        </p:spPr>
        <p:txBody>
          <a:bodyPr>
            <a:spAutoFit/>
          </a:bodyPr>
          <a:lstStyle/>
          <a:p>
            <a:r>
              <a:rPr lang="en-US" dirty="0">
                <a:hlinkClick r:id="rId7"/>
              </a:rPr>
              <a:t>Great article: https://towardsdatascience.com/introduction-to-u-net-and-res-net-for-image-segmentation-9afcb432ee2f</a:t>
            </a:r>
            <a:endParaRPr lang="en-US" dirty="0"/>
          </a:p>
        </p:txBody>
      </p:sp>
    </p:spTree>
    <p:extLst>
      <p:ext uri="{BB962C8B-B14F-4D97-AF65-F5344CB8AC3E}">
        <p14:creationId xmlns:p14="http://schemas.microsoft.com/office/powerpoint/2010/main" val="138957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715131-5C57-4759-8A63-5550D9B56197}"/>
              </a:ext>
            </a:extLst>
          </p:cNvPr>
          <p:cNvPicPr>
            <a:picLocks noChangeAspect="1"/>
          </p:cNvPicPr>
          <p:nvPr/>
        </p:nvPicPr>
        <p:blipFill>
          <a:blip r:embed="rId2"/>
          <a:stretch>
            <a:fillRect/>
          </a:stretch>
        </p:blipFill>
        <p:spPr>
          <a:xfrm>
            <a:off x="0" y="0"/>
            <a:ext cx="12182475" cy="6943071"/>
          </a:xfrm>
          <a:prstGeom prst="rect">
            <a:avLst/>
          </a:prstGeom>
        </p:spPr>
      </p:pic>
      <p:sp>
        <p:nvSpPr>
          <p:cNvPr id="6" name="Прямоугольник 4">
            <a:extLst>
              <a:ext uri="{FF2B5EF4-FFF2-40B4-BE49-F238E27FC236}">
                <a16:creationId xmlns:a16="http://schemas.microsoft.com/office/drawing/2014/main" id="{1337C973-B93E-4C7F-8D0F-EB5FABB1555E}"/>
              </a:ext>
            </a:extLst>
          </p:cNvPr>
          <p:cNvSpPr/>
          <p:nvPr/>
        </p:nvSpPr>
        <p:spPr>
          <a:xfrm>
            <a:off x="140736" y="227904"/>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ea typeface="+mj-ea"/>
                <a:cs typeface="+mj-cs"/>
              </a:rPr>
              <a:t>MASK:</a:t>
            </a:r>
          </a:p>
        </p:txBody>
      </p:sp>
      <p:sp>
        <p:nvSpPr>
          <p:cNvPr id="9" name="Прямоугольник 11">
            <a:extLst>
              <a:ext uri="{FF2B5EF4-FFF2-40B4-BE49-F238E27FC236}">
                <a16:creationId xmlns:a16="http://schemas.microsoft.com/office/drawing/2014/main" id="{BF6258F5-1037-2B49-8D9A-4DD2F7ACA4C9}"/>
              </a:ext>
            </a:extLst>
          </p:cNvPr>
          <p:cNvSpPr/>
          <p:nvPr/>
        </p:nvSpPr>
        <p:spPr>
          <a:xfrm>
            <a:off x="140736" y="708035"/>
            <a:ext cx="8715374" cy="5940088"/>
          </a:xfrm>
          <a:prstGeom prst="rect">
            <a:avLst/>
          </a:prstGeom>
        </p:spPr>
        <p:txBody>
          <a:bodyPr wrap="square">
            <a:spAutoFit/>
          </a:bodyPr>
          <a:lstStyle/>
          <a:p>
            <a:pPr marL="342900" indent="-342900">
              <a:buFont typeface="Arial" panose="020B0604020202020204" pitchFamily="34" charset="0"/>
              <a:buChar char="•"/>
            </a:pPr>
            <a:r>
              <a:rPr lang="en-CA" sz="2000" b="1" dirty="0">
                <a:latin typeface="Montserrat" charset="0"/>
              </a:rPr>
              <a:t>The goal of image segmentation is to understand the image at the pixel level. It associates each pixel with a certain class. The output produce by image segmentation model is called a “mask” of the image.</a:t>
            </a:r>
          </a:p>
          <a:p>
            <a:pPr marL="342900" indent="-342900">
              <a:buFont typeface="Arial" panose="020B0604020202020204" pitchFamily="34" charset="0"/>
              <a:buChar char="•"/>
            </a:pPr>
            <a:r>
              <a:rPr lang="en-CA" sz="2000" b="1" dirty="0">
                <a:latin typeface="Montserrat" charset="0"/>
              </a:rPr>
              <a:t>Masks can be represented by associating pixel values with their coordinates. For example if we have a black image of shape (2,2), this can be represented as: </a:t>
            </a:r>
          </a:p>
          <a:p>
            <a:pPr lvl="1"/>
            <a:r>
              <a:rPr lang="en-CA" sz="2000" b="1" dirty="0">
                <a:latin typeface="Montserrat" charset="0"/>
              </a:rPr>
              <a:t>                       	 [[ 0, 0],</a:t>
            </a:r>
          </a:p>
          <a:p>
            <a:pPr lvl="1"/>
            <a:r>
              <a:rPr lang="en-CA" sz="2000" b="1" dirty="0">
                <a:latin typeface="Montserrat" charset="0"/>
              </a:rPr>
              <a:t>	         		  [0, 0]]</a:t>
            </a:r>
          </a:p>
          <a:p>
            <a:pPr lvl="1"/>
            <a:endParaRPr lang="en-CA" sz="2000" b="1" dirty="0">
              <a:latin typeface="Montserrat" charset="0"/>
            </a:endParaRPr>
          </a:p>
          <a:p>
            <a:pPr lvl="1"/>
            <a:r>
              <a:rPr lang="en-CA" sz="2000" b="1" dirty="0">
                <a:latin typeface="Montserrat" charset="0"/>
              </a:rPr>
              <a:t>If our output mask is as follows:</a:t>
            </a:r>
          </a:p>
          <a:p>
            <a:pPr lvl="1"/>
            <a:r>
              <a:rPr lang="en-CA" sz="2000" b="1" dirty="0">
                <a:latin typeface="Montserrat" charset="0"/>
              </a:rPr>
              <a:t>                                [[255, 0],</a:t>
            </a:r>
          </a:p>
          <a:p>
            <a:pPr lvl="1"/>
            <a:r>
              <a:rPr lang="en-CA" sz="2000" b="1" dirty="0">
                <a:latin typeface="Montserrat" charset="0"/>
              </a:rPr>
              <a:t>			[0,255]]</a:t>
            </a:r>
          </a:p>
          <a:p>
            <a:pPr lvl="1"/>
            <a:endParaRPr lang="en-CA" sz="2000" b="1" dirty="0">
              <a:latin typeface="Montserrat" charset="0"/>
            </a:endParaRPr>
          </a:p>
          <a:p>
            <a:pPr marL="342900" indent="-342900">
              <a:buFont typeface="Arial" panose="020B0604020202020204" pitchFamily="34" charset="0"/>
              <a:buChar char="•"/>
            </a:pPr>
            <a:r>
              <a:rPr lang="en-CA" sz="2000" b="1" dirty="0">
                <a:latin typeface="Montserrat" charset="0"/>
              </a:rPr>
              <a:t>To represent this mask we have to first flatten the image into a 1-D array. This would result in something like [255,0,0,255] for mask. Then, we can use the index to create the mask. Finally we would have something like [1,0,0,1] as our mask.</a:t>
            </a:r>
          </a:p>
          <a:p>
            <a:pPr lvl="1"/>
            <a:endParaRPr lang="en-CA" sz="2000" b="1" dirty="0">
              <a:latin typeface="Montserrat" charset="0"/>
            </a:endParaRPr>
          </a:p>
        </p:txBody>
      </p:sp>
      <p:sp>
        <p:nvSpPr>
          <p:cNvPr id="2" name="Rectangle 1">
            <a:extLst>
              <a:ext uri="{FF2B5EF4-FFF2-40B4-BE49-F238E27FC236}">
                <a16:creationId xmlns:a16="http://schemas.microsoft.com/office/drawing/2014/main" id="{2AA3F2AD-8B86-C549-A561-502742A7FA63}"/>
              </a:ext>
            </a:extLst>
          </p:cNvPr>
          <p:cNvSpPr/>
          <p:nvPr/>
        </p:nvSpPr>
        <p:spPr>
          <a:xfrm>
            <a:off x="1692654" y="2934506"/>
            <a:ext cx="667658" cy="5370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667976E-5947-504E-B039-CD3FDA21C9D1}"/>
              </a:ext>
            </a:extLst>
          </p:cNvPr>
          <p:cNvSpPr/>
          <p:nvPr/>
        </p:nvSpPr>
        <p:spPr>
          <a:xfrm>
            <a:off x="1702179" y="4192399"/>
            <a:ext cx="667658" cy="5370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A326F9A-67A1-B24A-AB75-4EF48A56708A}"/>
              </a:ext>
            </a:extLst>
          </p:cNvPr>
          <p:cNvSpPr/>
          <p:nvPr/>
        </p:nvSpPr>
        <p:spPr>
          <a:xfrm>
            <a:off x="1692654" y="4166742"/>
            <a:ext cx="333829" cy="27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E6EC0-779E-C943-8048-9F797EC35541}"/>
              </a:ext>
            </a:extLst>
          </p:cNvPr>
          <p:cNvSpPr/>
          <p:nvPr/>
        </p:nvSpPr>
        <p:spPr>
          <a:xfrm>
            <a:off x="2036008" y="4468171"/>
            <a:ext cx="333829" cy="261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00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715131-5C57-4759-8A63-5550D9B56197}"/>
              </a:ext>
            </a:extLst>
          </p:cNvPr>
          <p:cNvPicPr>
            <a:picLocks noChangeAspect="1"/>
          </p:cNvPicPr>
          <p:nvPr/>
        </p:nvPicPr>
        <p:blipFill>
          <a:blip r:embed="rId2"/>
          <a:stretch>
            <a:fillRect/>
          </a:stretch>
        </p:blipFill>
        <p:spPr>
          <a:xfrm>
            <a:off x="0" y="0"/>
            <a:ext cx="12182475" cy="6943071"/>
          </a:xfrm>
          <a:prstGeom prst="rect">
            <a:avLst/>
          </a:prstGeom>
        </p:spPr>
      </p:pic>
      <p:sp>
        <p:nvSpPr>
          <p:cNvPr id="6" name="Прямоугольник 4">
            <a:extLst>
              <a:ext uri="{FF2B5EF4-FFF2-40B4-BE49-F238E27FC236}">
                <a16:creationId xmlns:a16="http://schemas.microsoft.com/office/drawing/2014/main" id="{1337C973-B93E-4C7F-8D0F-EB5FABB1555E}"/>
              </a:ext>
            </a:extLst>
          </p:cNvPr>
          <p:cNvSpPr/>
          <p:nvPr/>
        </p:nvSpPr>
        <p:spPr>
          <a:xfrm>
            <a:off x="93111" y="197048"/>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ea typeface="+mj-ea"/>
                <a:cs typeface="+mj-cs"/>
              </a:rPr>
              <a:t>RUN LENGTH ENCODING (RLE):</a:t>
            </a:r>
          </a:p>
        </p:txBody>
      </p:sp>
      <p:sp>
        <p:nvSpPr>
          <p:cNvPr id="9" name="Прямоугольник 11">
            <a:extLst>
              <a:ext uri="{FF2B5EF4-FFF2-40B4-BE49-F238E27FC236}">
                <a16:creationId xmlns:a16="http://schemas.microsoft.com/office/drawing/2014/main" id="{BF6258F5-1037-2B49-8D9A-4DD2F7ACA4C9}"/>
              </a:ext>
            </a:extLst>
          </p:cNvPr>
          <p:cNvSpPr/>
          <p:nvPr/>
        </p:nvSpPr>
        <p:spPr>
          <a:xfrm>
            <a:off x="-366408" y="720864"/>
            <a:ext cx="9138933" cy="3477875"/>
          </a:xfrm>
          <a:prstGeom prst="rect">
            <a:avLst/>
          </a:prstGeom>
        </p:spPr>
        <p:txBody>
          <a:bodyPr wrap="square">
            <a:spAutoFit/>
          </a:bodyPr>
          <a:lstStyle/>
          <a:p>
            <a:pPr marL="800100" lvl="1" indent="-342900">
              <a:buFont typeface="Arial" panose="020B0604020202020204" pitchFamily="34" charset="0"/>
              <a:buChar char="•"/>
            </a:pPr>
            <a:r>
              <a:rPr lang="en-CA" sz="2000" b="1" dirty="0">
                <a:latin typeface="Montserrat" charset="0"/>
              </a:rPr>
              <a:t>Sometimes it is hard to represent mask using index as it would make the length of mask equal to product of height and width of the image</a:t>
            </a:r>
          </a:p>
          <a:p>
            <a:pPr marL="800100" lvl="1" indent="-342900">
              <a:buFont typeface="Arial" panose="020B0604020202020204" pitchFamily="34" charset="0"/>
              <a:buChar char="•"/>
            </a:pPr>
            <a:r>
              <a:rPr lang="en-CA" sz="2000" b="1" dirty="0">
                <a:latin typeface="Montserrat" charset="0"/>
              </a:rPr>
              <a:t>To overcome this we use lossless data compression technique called Run-length encoding (RLE), which stores sequences that  contain many consecutive data elements as a single data value followed by the count.</a:t>
            </a:r>
          </a:p>
          <a:p>
            <a:pPr marL="800100" lvl="1" indent="-342900">
              <a:buFont typeface="Arial" panose="020B0604020202020204" pitchFamily="34" charset="0"/>
              <a:buChar char="•"/>
            </a:pPr>
            <a:r>
              <a:rPr lang="en-CA" sz="2000" b="1" dirty="0">
                <a:latin typeface="Montserrat" charset="0"/>
              </a:rPr>
              <a:t>For example, assume we have an image (single row) containing plain black text on a solid white background. B represents black pixel and W represents white:</a:t>
            </a:r>
          </a:p>
          <a:p>
            <a:pPr marL="800100" lvl="1" indent="-342900">
              <a:buFont typeface="Arial" panose="020B0604020202020204" pitchFamily="34" charset="0"/>
              <a:buChar char="•"/>
            </a:pPr>
            <a:endParaRPr lang="en-CA" sz="2000" b="1" dirty="0">
              <a:latin typeface="Montserrat" charset="0"/>
            </a:endParaRPr>
          </a:p>
        </p:txBody>
      </p:sp>
      <p:sp>
        <p:nvSpPr>
          <p:cNvPr id="4" name="Rectangle 3">
            <a:extLst>
              <a:ext uri="{FF2B5EF4-FFF2-40B4-BE49-F238E27FC236}">
                <a16:creationId xmlns:a16="http://schemas.microsoft.com/office/drawing/2014/main" id="{3F8D6352-AC45-46EC-90E7-503FDBCC2AE9}"/>
              </a:ext>
            </a:extLst>
          </p:cNvPr>
          <p:cNvSpPr/>
          <p:nvPr/>
        </p:nvSpPr>
        <p:spPr>
          <a:xfrm>
            <a:off x="1281113" y="3890665"/>
            <a:ext cx="6096000" cy="1323439"/>
          </a:xfrm>
          <a:prstGeom prst="rect">
            <a:avLst/>
          </a:prstGeom>
        </p:spPr>
        <p:txBody>
          <a:bodyPr>
            <a:spAutoFit/>
          </a:bodyPr>
          <a:lstStyle/>
          <a:p>
            <a:pPr lvl="1"/>
            <a:r>
              <a:rPr lang="en-CA" sz="2000" b="1" dirty="0">
                <a:latin typeface="Montserrat" charset="0"/>
              </a:rPr>
              <a:t>WWWWWWWWWWWWBWWWWWWWWWWWWBBBWWWWWWWWWWWWWWWWWWWWWWWWBWWWWWWWWWWWWWW</a:t>
            </a:r>
          </a:p>
        </p:txBody>
      </p:sp>
      <p:sp>
        <p:nvSpPr>
          <p:cNvPr id="7" name="Rectangle 6">
            <a:extLst>
              <a:ext uri="{FF2B5EF4-FFF2-40B4-BE49-F238E27FC236}">
                <a16:creationId xmlns:a16="http://schemas.microsoft.com/office/drawing/2014/main" id="{70F0B3D4-3597-49E7-8CDA-34607C7E8D05}"/>
              </a:ext>
            </a:extLst>
          </p:cNvPr>
          <p:cNvSpPr/>
          <p:nvPr/>
        </p:nvSpPr>
        <p:spPr>
          <a:xfrm>
            <a:off x="93111" y="5287059"/>
            <a:ext cx="4055919" cy="400110"/>
          </a:xfrm>
          <a:prstGeom prst="rect">
            <a:avLst/>
          </a:prstGeom>
        </p:spPr>
        <p:txBody>
          <a:bodyPr wrap="none">
            <a:spAutoFit/>
          </a:bodyPr>
          <a:lstStyle/>
          <a:p>
            <a:pPr marL="285750" indent="-285750">
              <a:buFont typeface="Arial" panose="020B0604020202020204" pitchFamily="34" charset="0"/>
              <a:buChar char="•"/>
            </a:pPr>
            <a:r>
              <a:rPr lang="en-CA" sz="2000" b="1" dirty="0">
                <a:latin typeface="Montserrat" charset="0"/>
              </a:rPr>
              <a:t>Run-length encoding (RLE):</a:t>
            </a:r>
            <a:endParaRPr lang="en-US" sz="2000" b="1" dirty="0">
              <a:latin typeface="Montserrat" charset="0"/>
            </a:endParaRPr>
          </a:p>
        </p:txBody>
      </p:sp>
      <p:sp>
        <p:nvSpPr>
          <p:cNvPr id="8" name="Rectangle 7">
            <a:extLst>
              <a:ext uri="{FF2B5EF4-FFF2-40B4-BE49-F238E27FC236}">
                <a16:creationId xmlns:a16="http://schemas.microsoft.com/office/drawing/2014/main" id="{A0468288-1199-4D76-A294-D7A06829108E}"/>
              </a:ext>
            </a:extLst>
          </p:cNvPr>
          <p:cNvSpPr/>
          <p:nvPr/>
        </p:nvSpPr>
        <p:spPr>
          <a:xfrm>
            <a:off x="2538656" y="5802570"/>
            <a:ext cx="3651962" cy="400110"/>
          </a:xfrm>
          <a:prstGeom prst="rect">
            <a:avLst/>
          </a:prstGeom>
        </p:spPr>
        <p:txBody>
          <a:bodyPr wrap="none">
            <a:spAutoFit/>
          </a:bodyPr>
          <a:lstStyle/>
          <a:p>
            <a:pPr lvl="1"/>
            <a:r>
              <a:rPr lang="en-CA" sz="2000" b="1" dirty="0">
                <a:latin typeface="Montserrat" charset="0"/>
              </a:rPr>
              <a:t>12W1B12W3B24W1B14W</a:t>
            </a:r>
          </a:p>
        </p:txBody>
      </p:sp>
      <p:sp>
        <p:nvSpPr>
          <p:cNvPr id="10" name="Rectangle 9">
            <a:extLst>
              <a:ext uri="{FF2B5EF4-FFF2-40B4-BE49-F238E27FC236}">
                <a16:creationId xmlns:a16="http://schemas.microsoft.com/office/drawing/2014/main" id="{C4B3B0F0-5CA1-4FA9-B15A-A6DE2646A882}"/>
              </a:ext>
            </a:extLst>
          </p:cNvPr>
          <p:cNvSpPr/>
          <p:nvPr/>
        </p:nvSpPr>
        <p:spPr>
          <a:xfrm>
            <a:off x="-433083" y="6150114"/>
            <a:ext cx="9072258" cy="707886"/>
          </a:xfrm>
          <a:prstGeom prst="rect">
            <a:avLst/>
          </a:prstGeom>
        </p:spPr>
        <p:txBody>
          <a:bodyPr wrap="square">
            <a:spAutoFit/>
          </a:bodyPr>
          <a:lstStyle/>
          <a:p>
            <a:pPr marL="800100" lvl="1" indent="-342900">
              <a:buFont typeface="Arial" panose="020B0604020202020204" pitchFamily="34" charset="0"/>
              <a:buChar char="•"/>
            </a:pPr>
            <a:r>
              <a:rPr lang="en-CA" sz="2000" b="1" i="1" dirty="0">
                <a:latin typeface="Montserrat" charset="0"/>
              </a:rPr>
              <a:t>This can be interpreted as a sequence of twelve </a:t>
            </a:r>
            <a:r>
              <a:rPr lang="en-CA" sz="2000" b="1" i="1" dirty="0" err="1">
                <a:latin typeface="Montserrat" charset="0"/>
              </a:rPr>
              <a:t>Ws</a:t>
            </a:r>
            <a:r>
              <a:rPr lang="en-CA" sz="2000" b="1" i="1" dirty="0">
                <a:latin typeface="Montserrat" charset="0"/>
              </a:rPr>
              <a:t>, one B, twelve </a:t>
            </a:r>
            <a:r>
              <a:rPr lang="en-CA" sz="2000" b="1" i="1" dirty="0" err="1">
                <a:latin typeface="Montserrat" charset="0"/>
              </a:rPr>
              <a:t>Ws</a:t>
            </a:r>
            <a:r>
              <a:rPr lang="en-CA" sz="2000" b="1" i="1" dirty="0">
                <a:latin typeface="Montserrat" charset="0"/>
              </a:rPr>
              <a:t>, three Bs, etc.,</a:t>
            </a:r>
          </a:p>
        </p:txBody>
      </p:sp>
    </p:spTree>
    <p:extLst>
      <p:ext uri="{BB962C8B-B14F-4D97-AF65-F5344CB8AC3E}">
        <p14:creationId xmlns:p14="http://schemas.microsoft.com/office/powerpoint/2010/main" val="222262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FBDBEC-A2B4-4D4A-98B4-F173BD4C5291}"/>
              </a:ext>
            </a:extLst>
          </p:cNvPr>
          <p:cNvPicPr>
            <a:picLocks noChangeAspect="1"/>
          </p:cNvPicPr>
          <p:nvPr/>
        </p:nvPicPr>
        <p:blipFill>
          <a:blip r:embed="rId2"/>
          <a:stretch>
            <a:fillRect/>
          </a:stretch>
        </p:blipFill>
        <p:spPr>
          <a:xfrm>
            <a:off x="0" y="-6350"/>
            <a:ext cx="12182475" cy="6838950"/>
          </a:xfrm>
          <a:prstGeom prst="rect">
            <a:avLst/>
          </a:prstGeom>
        </p:spPr>
      </p:pic>
      <p:sp>
        <p:nvSpPr>
          <p:cNvPr id="6" name="Прямоугольник 11">
            <a:extLst>
              <a:ext uri="{FF2B5EF4-FFF2-40B4-BE49-F238E27FC236}">
                <a16:creationId xmlns:a16="http://schemas.microsoft.com/office/drawing/2014/main" id="{9420DDB7-F11C-459F-A5B9-761CD9F03F7F}"/>
              </a:ext>
            </a:extLst>
          </p:cNvPr>
          <p:cNvSpPr/>
          <p:nvPr/>
        </p:nvSpPr>
        <p:spPr>
          <a:xfrm>
            <a:off x="661578" y="2695373"/>
            <a:ext cx="7539447" cy="702244"/>
          </a:xfrm>
          <a:prstGeom prst="rect">
            <a:avLst/>
          </a:prstGeom>
        </p:spPr>
        <p:txBody>
          <a:bodyPr wrap="square">
            <a:spAutoFit/>
          </a:bodyPr>
          <a:lstStyle/>
          <a:p>
            <a:pPr>
              <a:lnSpc>
                <a:spcPct val="150000"/>
              </a:lnSpc>
            </a:pPr>
            <a:br>
              <a:rPr lang="en-CA" sz="1400" b="1" dirty="0">
                <a:latin typeface="Montserrat" charset="0"/>
                <a:ea typeface="Montserrat" charset="0"/>
                <a:cs typeface="Montserrat" charset="0"/>
              </a:rPr>
            </a:br>
            <a:endParaRPr lang="en-CA" sz="1400" b="1" dirty="0">
              <a:latin typeface="Montserrat" charset="0"/>
              <a:ea typeface="Montserrat" charset="0"/>
              <a:cs typeface="Montserrat" charset="0"/>
            </a:endParaRPr>
          </a:p>
        </p:txBody>
      </p:sp>
      <p:sp>
        <p:nvSpPr>
          <p:cNvPr id="8" name="TextBox 7">
            <a:extLst>
              <a:ext uri="{FF2B5EF4-FFF2-40B4-BE49-F238E27FC236}">
                <a16:creationId xmlns:a16="http://schemas.microsoft.com/office/drawing/2014/main" id="{1B17277F-5B85-41EF-9714-B02B61EB8485}"/>
              </a:ext>
            </a:extLst>
          </p:cNvPr>
          <p:cNvSpPr txBox="1"/>
          <p:nvPr/>
        </p:nvSpPr>
        <p:spPr>
          <a:xfrm>
            <a:off x="77869" y="583849"/>
            <a:ext cx="8508192" cy="6001643"/>
          </a:xfrm>
          <a:prstGeom prst="rect">
            <a:avLst/>
          </a:prstGeom>
        </p:spPr>
        <p:txBody>
          <a:bodyPr wrap="square">
            <a:spAutoFit/>
          </a:bodyPr>
          <a:lstStyle>
            <a:defPPr>
              <a:defRPr lang="ru-RU"/>
            </a:defPPr>
            <a:lvl1pPr>
              <a:defRPr b="1">
                <a:latin typeface="Montserrat" charset="0"/>
                <a:ea typeface="Montserrat" charset="0"/>
                <a:cs typeface="Montserrat" charset="0"/>
              </a:defRPr>
            </a:lvl1pPr>
          </a:lstStyle>
          <a:p>
            <a:pPr marL="285750" indent="-285750">
              <a:buFont typeface="Arial" panose="020B0604020202020204" pitchFamily="34" charset="0"/>
              <a:buChar char="•"/>
            </a:pPr>
            <a:r>
              <a:rPr lang="en-CA" sz="2400" dirty="0"/>
              <a:t>In this case study, we will assume that you work as an AI/ML consultant. </a:t>
            </a:r>
          </a:p>
          <a:p>
            <a:pPr marL="285750" indent="-285750">
              <a:buFont typeface="Arial" panose="020B0604020202020204" pitchFamily="34" charset="0"/>
              <a:buChar char="•"/>
            </a:pPr>
            <a:r>
              <a:rPr lang="en-CA" sz="2400" dirty="0"/>
              <a:t>You have been hired by a steel manufacturing company in San Diego and you have been tasked to automate the process of detecting and localizing defects found in Steel manufacturing.</a:t>
            </a:r>
          </a:p>
          <a:p>
            <a:pPr marL="285750" indent="-285750">
              <a:buFont typeface="Arial" panose="020B0604020202020204" pitchFamily="34" charset="0"/>
              <a:buChar char="•"/>
            </a:pPr>
            <a:r>
              <a:rPr lang="en-CA" sz="2400" dirty="0"/>
              <a:t>Detecting defects would help in improving the quality of manufacturing as well as in reducing the waste due to production defects.</a:t>
            </a:r>
          </a:p>
          <a:p>
            <a:pPr marL="285750" indent="-285750">
              <a:buFont typeface="Arial" panose="020B0604020202020204" pitchFamily="34" charset="0"/>
              <a:buChar char="•"/>
            </a:pPr>
            <a:r>
              <a:rPr lang="en-CA" sz="2400" dirty="0"/>
              <a:t>The team has collected images of steel surfaces and have approached you to develop a model that could detect and localize defects in real-time. </a:t>
            </a:r>
          </a:p>
          <a:p>
            <a:pPr marL="285750" indent="-285750">
              <a:buFont typeface="Arial" panose="020B0604020202020204" pitchFamily="34" charset="0"/>
              <a:buChar char="•"/>
            </a:pPr>
            <a:r>
              <a:rPr lang="en-CA" sz="2400" dirty="0"/>
              <a:t>You have been provided with 12600 images that contain 4 types of defects, along with their location in the steel surface.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62288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FBDBEC-A2B4-4D4A-98B4-F173BD4C5291}"/>
              </a:ext>
            </a:extLst>
          </p:cNvPr>
          <p:cNvPicPr>
            <a:picLocks noChangeAspect="1"/>
          </p:cNvPicPr>
          <p:nvPr/>
        </p:nvPicPr>
        <p:blipFill>
          <a:blip r:embed="rId2"/>
          <a:stretch>
            <a:fillRect/>
          </a:stretch>
        </p:blipFill>
        <p:spPr>
          <a:xfrm>
            <a:off x="0" y="-6350"/>
            <a:ext cx="12182475" cy="6838950"/>
          </a:xfrm>
          <a:prstGeom prst="rect">
            <a:avLst/>
          </a:prstGeom>
        </p:spPr>
      </p:pic>
      <p:sp>
        <p:nvSpPr>
          <p:cNvPr id="6" name="Прямоугольник 11">
            <a:extLst>
              <a:ext uri="{FF2B5EF4-FFF2-40B4-BE49-F238E27FC236}">
                <a16:creationId xmlns:a16="http://schemas.microsoft.com/office/drawing/2014/main" id="{9420DDB7-F11C-459F-A5B9-761CD9F03F7F}"/>
              </a:ext>
            </a:extLst>
          </p:cNvPr>
          <p:cNvSpPr/>
          <p:nvPr/>
        </p:nvSpPr>
        <p:spPr>
          <a:xfrm>
            <a:off x="661578" y="2695373"/>
            <a:ext cx="7539447" cy="702244"/>
          </a:xfrm>
          <a:prstGeom prst="rect">
            <a:avLst/>
          </a:prstGeom>
        </p:spPr>
        <p:txBody>
          <a:bodyPr wrap="square">
            <a:spAutoFit/>
          </a:bodyPr>
          <a:lstStyle/>
          <a:p>
            <a:pPr>
              <a:lnSpc>
                <a:spcPct val="150000"/>
              </a:lnSpc>
            </a:pPr>
            <a:br>
              <a:rPr lang="en-CA" sz="1400" b="1" dirty="0">
                <a:latin typeface="Montserrat" charset="0"/>
                <a:ea typeface="Montserrat" charset="0"/>
                <a:cs typeface="Montserrat" charset="0"/>
              </a:rPr>
            </a:br>
            <a:endParaRPr lang="en-CA" sz="1400" b="1" dirty="0">
              <a:latin typeface="Montserrat" charset="0"/>
              <a:ea typeface="Montserrat" charset="0"/>
              <a:cs typeface="Montserrat" charset="0"/>
            </a:endParaRPr>
          </a:p>
        </p:txBody>
      </p:sp>
      <p:sp>
        <p:nvSpPr>
          <p:cNvPr id="3" name="Rectangle: Rounded Corners 2">
            <a:extLst>
              <a:ext uri="{FF2B5EF4-FFF2-40B4-BE49-F238E27FC236}">
                <a16:creationId xmlns:a16="http://schemas.microsoft.com/office/drawing/2014/main" id="{14870710-970F-4C15-BDCC-2CE1CADD8394}"/>
              </a:ext>
            </a:extLst>
          </p:cNvPr>
          <p:cNvSpPr/>
          <p:nvPr/>
        </p:nvSpPr>
        <p:spPr>
          <a:xfrm>
            <a:off x="2481170" y="2904694"/>
            <a:ext cx="1863248" cy="1373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RESNET DEEP LEARNING CLASSIFIER MODEL</a:t>
            </a:r>
            <a:endParaRPr lang="en-US" dirty="0"/>
          </a:p>
        </p:txBody>
      </p:sp>
      <p:sp>
        <p:nvSpPr>
          <p:cNvPr id="7" name="Rectangle: Rounded Corners 6">
            <a:extLst>
              <a:ext uri="{FF2B5EF4-FFF2-40B4-BE49-F238E27FC236}">
                <a16:creationId xmlns:a16="http://schemas.microsoft.com/office/drawing/2014/main" id="{66E6D662-1C4B-4DA7-83C3-BB50FD16C72A}"/>
              </a:ext>
            </a:extLst>
          </p:cNvPr>
          <p:cNvSpPr/>
          <p:nvPr/>
        </p:nvSpPr>
        <p:spPr>
          <a:xfrm>
            <a:off x="4572549" y="1163633"/>
            <a:ext cx="1863248" cy="1373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RESUNET SEGMENTATION MODEL</a:t>
            </a:r>
            <a:endParaRPr lang="en-US" dirty="0"/>
          </a:p>
        </p:txBody>
      </p:sp>
      <p:pic>
        <p:nvPicPr>
          <p:cNvPr id="10" name="Picture 9" descr="A picture containing tree&#10;&#10;Description automatically generated">
            <a:extLst>
              <a:ext uri="{FF2B5EF4-FFF2-40B4-BE49-F238E27FC236}">
                <a16:creationId xmlns:a16="http://schemas.microsoft.com/office/drawing/2014/main" id="{7AD5184E-0837-41F4-B72C-70625D3B1E27}"/>
              </a:ext>
            </a:extLst>
          </p:cNvPr>
          <p:cNvPicPr>
            <a:picLocks noChangeAspect="1"/>
          </p:cNvPicPr>
          <p:nvPr/>
        </p:nvPicPr>
        <p:blipFill rotWithShape="1">
          <a:blip r:embed="rId3">
            <a:extLst>
              <a:ext uri="{28A0092B-C50C-407E-A947-70E740481C1C}">
                <a14:useLocalDpi xmlns:a14="http://schemas.microsoft.com/office/drawing/2010/main" val="0"/>
              </a:ext>
            </a:extLst>
          </a:blip>
          <a:srcRect l="30237" r="31641"/>
          <a:stretch/>
        </p:blipFill>
        <p:spPr>
          <a:xfrm>
            <a:off x="79958" y="3088479"/>
            <a:ext cx="1863248" cy="902208"/>
          </a:xfrm>
          <a:prstGeom prst="rect">
            <a:avLst/>
          </a:prstGeom>
        </p:spPr>
      </p:pic>
      <p:sp>
        <p:nvSpPr>
          <p:cNvPr id="11" name="Title 1">
            <a:extLst>
              <a:ext uri="{FF2B5EF4-FFF2-40B4-BE49-F238E27FC236}">
                <a16:creationId xmlns:a16="http://schemas.microsoft.com/office/drawing/2014/main" id="{3A10D7E2-15D8-4361-B963-8CBA1560DD54}"/>
              </a:ext>
            </a:extLst>
          </p:cNvPr>
          <p:cNvSpPr txBox="1">
            <a:spLocks/>
          </p:cNvSpPr>
          <p:nvPr/>
        </p:nvSpPr>
        <p:spPr>
          <a:xfrm>
            <a:off x="270700" y="197246"/>
            <a:ext cx="868777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dirty="0">
                <a:latin typeface="Montserrat"/>
              </a:rPr>
              <a:t>LAYERED DEEP LEARNING PIPELINE TO PERFORM CLASSIFICATION &amp; SEGMENTATION</a:t>
            </a:r>
          </a:p>
        </p:txBody>
      </p:sp>
      <p:sp>
        <p:nvSpPr>
          <p:cNvPr id="4" name="Arrow: Right 3">
            <a:extLst>
              <a:ext uri="{FF2B5EF4-FFF2-40B4-BE49-F238E27FC236}">
                <a16:creationId xmlns:a16="http://schemas.microsoft.com/office/drawing/2014/main" id="{30CA5A8F-8D86-407F-A813-E9BEC39775B4}"/>
              </a:ext>
            </a:extLst>
          </p:cNvPr>
          <p:cNvSpPr/>
          <p:nvPr/>
        </p:nvSpPr>
        <p:spPr>
          <a:xfrm>
            <a:off x="1946000" y="3424902"/>
            <a:ext cx="535170" cy="344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71163141-A2B3-4C0D-B0C3-4AA1D2D84364}"/>
              </a:ext>
            </a:extLst>
          </p:cNvPr>
          <p:cNvSpPr/>
          <p:nvPr/>
        </p:nvSpPr>
        <p:spPr>
          <a:xfrm rot="19327886">
            <a:off x="3559044" y="2258662"/>
            <a:ext cx="1101993" cy="344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7CA3781-783D-473C-8037-D4C0A217A689}"/>
              </a:ext>
            </a:extLst>
          </p:cNvPr>
          <p:cNvSpPr txBox="1"/>
          <p:nvPr/>
        </p:nvSpPr>
        <p:spPr>
          <a:xfrm>
            <a:off x="-49787" y="1873447"/>
            <a:ext cx="2648217" cy="1200329"/>
          </a:xfrm>
          <a:prstGeom prst="rect">
            <a:avLst/>
          </a:prstGeom>
          <a:noFill/>
        </p:spPr>
        <p:txBody>
          <a:bodyPr wrap="square" rtlCol="0">
            <a:spAutoFit/>
          </a:bodyPr>
          <a:lstStyle/>
          <a:p>
            <a:pPr algn="ctr"/>
            <a:r>
              <a:rPr lang="en-CA" b="1" dirty="0">
                <a:solidFill>
                  <a:srgbClr val="FF0000"/>
                </a:solidFill>
              </a:rPr>
              <a:t>INPUT IMAGES</a:t>
            </a:r>
            <a:endParaRPr lang="en-US" b="1" dirty="0">
              <a:solidFill>
                <a:srgbClr val="FF0000"/>
              </a:solidFill>
            </a:endParaRPr>
          </a:p>
          <a:p>
            <a:pPr algn="ctr"/>
            <a:r>
              <a:rPr lang="en-CA" b="1" dirty="0">
                <a:solidFill>
                  <a:srgbClr val="FF0000"/>
                </a:solidFill>
              </a:rPr>
              <a:t>FROM MANUFACTURING LINE OR MAINTENANCE DEPARTMENT</a:t>
            </a:r>
            <a:endParaRPr lang="en-US" b="1" dirty="0">
              <a:solidFill>
                <a:srgbClr val="FF0000"/>
              </a:solidFill>
            </a:endParaRPr>
          </a:p>
        </p:txBody>
      </p:sp>
      <p:sp>
        <p:nvSpPr>
          <p:cNvPr id="16" name="Arrow: Right 15">
            <a:extLst>
              <a:ext uri="{FF2B5EF4-FFF2-40B4-BE49-F238E27FC236}">
                <a16:creationId xmlns:a16="http://schemas.microsoft.com/office/drawing/2014/main" id="{465FBF97-6BA7-4159-B5B7-691134DF1674}"/>
              </a:ext>
            </a:extLst>
          </p:cNvPr>
          <p:cNvSpPr/>
          <p:nvPr/>
        </p:nvSpPr>
        <p:spPr>
          <a:xfrm rot="2077176">
            <a:off x="3670348" y="4560855"/>
            <a:ext cx="1101993" cy="344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3D270BC-02A8-4DEA-9369-BEC76DBBEE22}"/>
              </a:ext>
            </a:extLst>
          </p:cNvPr>
          <p:cNvSpPr txBox="1"/>
          <p:nvPr/>
        </p:nvSpPr>
        <p:spPr>
          <a:xfrm>
            <a:off x="3036742" y="4617870"/>
            <a:ext cx="1217092" cy="646331"/>
          </a:xfrm>
          <a:prstGeom prst="rect">
            <a:avLst/>
          </a:prstGeom>
          <a:noFill/>
        </p:spPr>
        <p:txBody>
          <a:bodyPr wrap="square" rtlCol="0">
            <a:spAutoFit/>
          </a:bodyPr>
          <a:lstStyle/>
          <a:p>
            <a:pPr algn="ctr"/>
            <a:r>
              <a:rPr lang="en-CA" b="1" dirty="0">
                <a:solidFill>
                  <a:srgbClr val="FF0000"/>
                </a:solidFill>
              </a:rPr>
              <a:t>DEFECT FREE </a:t>
            </a:r>
            <a:endParaRPr lang="en-US" b="1" dirty="0">
              <a:solidFill>
                <a:srgbClr val="FF0000"/>
              </a:solidFill>
            </a:endParaRPr>
          </a:p>
        </p:txBody>
      </p:sp>
      <p:sp>
        <p:nvSpPr>
          <p:cNvPr id="19" name="TextBox 18">
            <a:extLst>
              <a:ext uri="{FF2B5EF4-FFF2-40B4-BE49-F238E27FC236}">
                <a16:creationId xmlns:a16="http://schemas.microsoft.com/office/drawing/2014/main" id="{F42F959B-705C-4836-8586-4525859F6700}"/>
              </a:ext>
            </a:extLst>
          </p:cNvPr>
          <p:cNvSpPr txBox="1"/>
          <p:nvPr/>
        </p:nvSpPr>
        <p:spPr>
          <a:xfrm>
            <a:off x="2840185" y="1690178"/>
            <a:ext cx="1679530" cy="646331"/>
          </a:xfrm>
          <a:prstGeom prst="rect">
            <a:avLst/>
          </a:prstGeom>
          <a:noFill/>
        </p:spPr>
        <p:txBody>
          <a:bodyPr wrap="square" rtlCol="0">
            <a:spAutoFit/>
          </a:bodyPr>
          <a:lstStyle/>
          <a:p>
            <a:pPr algn="ctr"/>
            <a:r>
              <a:rPr lang="en-CA" b="1" dirty="0">
                <a:solidFill>
                  <a:srgbClr val="FF0000"/>
                </a:solidFill>
              </a:rPr>
              <a:t>DEFECT DETECTED</a:t>
            </a:r>
            <a:endParaRPr lang="en-US" b="1" dirty="0">
              <a:solidFill>
                <a:srgbClr val="FF0000"/>
              </a:solidFill>
            </a:endParaRPr>
          </a:p>
        </p:txBody>
      </p:sp>
      <p:sp>
        <p:nvSpPr>
          <p:cNvPr id="21" name="Arrow: Right 20">
            <a:extLst>
              <a:ext uri="{FF2B5EF4-FFF2-40B4-BE49-F238E27FC236}">
                <a16:creationId xmlns:a16="http://schemas.microsoft.com/office/drawing/2014/main" id="{0625581A-F5D3-4575-B41A-925803C1D852}"/>
              </a:ext>
            </a:extLst>
          </p:cNvPr>
          <p:cNvSpPr/>
          <p:nvPr/>
        </p:nvSpPr>
        <p:spPr>
          <a:xfrm>
            <a:off x="6435797" y="1637676"/>
            <a:ext cx="768661" cy="344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picture containing tree&#10;&#10;Description automatically generated">
            <a:extLst>
              <a:ext uri="{FF2B5EF4-FFF2-40B4-BE49-F238E27FC236}">
                <a16:creationId xmlns:a16="http://schemas.microsoft.com/office/drawing/2014/main" id="{654121AD-58A4-481A-84DF-F3BE859FB013}"/>
              </a:ext>
            </a:extLst>
          </p:cNvPr>
          <p:cNvPicPr>
            <a:picLocks noChangeAspect="1"/>
          </p:cNvPicPr>
          <p:nvPr/>
        </p:nvPicPr>
        <p:blipFill rotWithShape="1">
          <a:blip r:embed="rId3">
            <a:extLst>
              <a:ext uri="{28A0092B-C50C-407E-A947-70E740481C1C}">
                <a14:useLocalDpi xmlns:a14="http://schemas.microsoft.com/office/drawing/2010/main" val="0"/>
              </a:ext>
            </a:extLst>
          </a:blip>
          <a:srcRect l="30237" r="31641"/>
          <a:stretch/>
        </p:blipFill>
        <p:spPr>
          <a:xfrm>
            <a:off x="7204458" y="1322381"/>
            <a:ext cx="1863248" cy="902208"/>
          </a:xfrm>
          <a:prstGeom prst="rect">
            <a:avLst/>
          </a:prstGeom>
        </p:spPr>
      </p:pic>
      <p:sp>
        <p:nvSpPr>
          <p:cNvPr id="26" name="Freeform: Shape 25">
            <a:extLst>
              <a:ext uri="{FF2B5EF4-FFF2-40B4-BE49-F238E27FC236}">
                <a16:creationId xmlns:a16="http://schemas.microsoft.com/office/drawing/2014/main" id="{2B7BA1E0-576A-4654-9CCC-8AD4A185D897}"/>
              </a:ext>
            </a:extLst>
          </p:cNvPr>
          <p:cNvSpPr/>
          <p:nvPr/>
        </p:nvSpPr>
        <p:spPr>
          <a:xfrm>
            <a:off x="7710046" y="1317656"/>
            <a:ext cx="349904" cy="492125"/>
          </a:xfrm>
          <a:custGeom>
            <a:avLst/>
            <a:gdLst>
              <a:gd name="connsiteX0" fmla="*/ 92469 w 349904"/>
              <a:gd name="connsiteY0" fmla="*/ 22225 h 492125"/>
              <a:gd name="connsiteX1" fmla="*/ 92469 w 349904"/>
              <a:gd name="connsiteY1" fmla="*/ 22225 h 492125"/>
              <a:gd name="connsiteX2" fmla="*/ 63894 w 349904"/>
              <a:gd name="connsiteY2" fmla="*/ 63500 h 492125"/>
              <a:gd name="connsiteX3" fmla="*/ 57544 w 349904"/>
              <a:gd name="connsiteY3" fmla="*/ 73025 h 492125"/>
              <a:gd name="connsiteX4" fmla="*/ 54369 w 349904"/>
              <a:gd name="connsiteY4" fmla="*/ 82550 h 492125"/>
              <a:gd name="connsiteX5" fmla="*/ 48019 w 349904"/>
              <a:gd name="connsiteY5" fmla="*/ 92075 h 492125"/>
              <a:gd name="connsiteX6" fmla="*/ 44844 w 349904"/>
              <a:gd name="connsiteY6" fmla="*/ 101600 h 492125"/>
              <a:gd name="connsiteX7" fmla="*/ 38494 w 349904"/>
              <a:gd name="connsiteY7" fmla="*/ 139700 h 492125"/>
              <a:gd name="connsiteX8" fmla="*/ 35319 w 349904"/>
              <a:gd name="connsiteY8" fmla="*/ 203200 h 492125"/>
              <a:gd name="connsiteX9" fmla="*/ 32144 w 349904"/>
              <a:gd name="connsiteY9" fmla="*/ 212725 h 492125"/>
              <a:gd name="connsiteX10" fmla="*/ 22619 w 349904"/>
              <a:gd name="connsiteY10" fmla="*/ 219075 h 492125"/>
              <a:gd name="connsiteX11" fmla="*/ 13094 w 349904"/>
              <a:gd name="connsiteY11" fmla="*/ 238125 h 492125"/>
              <a:gd name="connsiteX12" fmla="*/ 3569 w 349904"/>
              <a:gd name="connsiteY12" fmla="*/ 244475 h 492125"/>
              <a:gd name="connsiteX13" fmla="*/ 3569 w 349904"/>
              <a:gd name="connsiteY13" fmla="*/ 285750 h 492125"/>
              <a:gd name="connsiteX14" fmla="*/ 9919 w 349904"/>
              <a:gd name="connsiteY14" fmla="*/ 295275 h 492125"/>
              <a:gd name="connsiteX15" fmla="*/ 16269 w 349904"/>
              <a:gd name="connsiteY15" fmla="*/ 314325 h 492125"/>
              <a:gd name="connsiteX16" fmla="*/ 22619 w 349904"/>
              <a:gd name="connsiteY16" fmla="*/ 323850 h 492125"/>
              <a:gd name="connsiteX17" fmla="*/ 25794 w 349904"/>
              <a:gd name="connsiteY17" fmla="*/ 333375 h 492125"/>
              <a:gd name="connsiteX18" fmla="*/ 38494 w 349904"/>
              <a:gd name="connsiteY18" fmla="*/ 352425 h 492125"/>
              <a:gd name="connsiteX19" fmla="*/ 41669 w 349904"/>
              <a:gd name="connsiteY19" fmla="*/ 361950 h 492125"/>
              <a:gd name="connsiteX20" fmla="*/ 60719 w 349904"/>
              <a:gd name="connsiteY20" fmla="*/ 381000 h 492125"/>
              <a:gd name="connsiteX21" fmla="*/ 67069 w 349904"/>
              <a:gd name="connsiteY21" fmla="*/ 390525 h 492125"/>
              <a:gd name="connsiteX22" fmla="*/ 86119 w 349904"/>
              <a:gd name="connsiteY22" fmla="*/ 396875 h 492125"/>
              <a:gd name="connsiteX23" fmla="*/ 111519 w 349904"/>
              <a:gd name="connsiteY23" fmla="*/ 393700 h 492125"/>
              <a:gd name="connsiteX24" fmla="*/ 127394 w 349904"/>
              <a:gd name="connsiteY24" fmla="*/ 390525 h 492125"/>
              <a:gd name="connsiteX25" fmla="*/ 140094 w 349904"/>
              <a:gd name="connsiteY25" fmla="*/ 393700 h 492125"/>
              <a:gd name="connsiteX26" fmla="*/ 149619 w 349904"/>
              <a:gd name="connsiteY26" fmla="*/ 403225 h 492125"/>
              <a:gd name="connsiteX27" fmla="*/ 152794 w 349904"/>
              <a:gd name="connsiteY27" fmla="*/ 412750 h 492125"/>
              <a:gd name="connsiteX28" fmla="*/ 159144 w 349904"/>
              <a:gd name="connsiteY28" fmla="*/ 422275 h 492125"/>
              <a:gd name="connsiteX29" fmla="*/ 162319 w 349904"/>
              <a:gd name="connsiteY29" fmla="*/ 469900 h 492125"/>
              <a:gd name="connsiteX30" fmla="*/ 171844 w 349904"/>
              <a:gd name="connsiteY30" fmla="*/ 476250 h 492125"/>
              <a:gd name="connsiteX31" fmla="*/ 187719 w 349904"/>
              <a:gd name="connsiteY31" fmla="*/ 492125 h 492125"/>
              <a:gd name="connsiteX32" fmla="*/ 206769 w 349904"/>
              <a:gd name="connsiteY32" fmla="*/ 476250 h 492125"/>
              <a:gd name="connsiteX33" fmla="*/ 209944 w 349904"/>
              <a:gd name="connsiteY33" fmla="*/ 466725 h 492125"/>
              <a:gd name="connsiteX34" fmla="*/ 213119 w 349904"/>
              <a:gd name="connsiteY34" fmla="*/ 454025 h 492125"/>
              <a:gd name="connsiteX35" fmla="*/ 222644 w 349904"/>
              <a:gd name="connsiteY35" fmla="*/ 412750 h 492125"/>
              <a:gd name="connsiteX36" fmla="*/ 228994 w 349904"/>
              <a:gd name="connsiteY36" fmla="*/ 403225 h 492125"/>
              <a:gd name="connsiteX37" fmla="*/ 257569 w 349904"/>
              <a:gd name="connsiteY37" fmla="*/ 393700 h 492125"/>
              <a:gd name="connsiteX38" fmla="*/ 263919 w 349904"/>
              <a:gd name="connsiteY38" fmla="*/ 384175 h 492125"/>
              <a:gd name="connsiteX39" fmla="*/ 273444 w 349904"/>
              <a:gd name="connsiteY39" fmla="*/ 377825 h 492125"/>
              <a:gd name="connsiteX40" fmla="*/ 276619 w 349904"/>
              <a:gd name="connsiteY40" fmla="*/ 368300 h 492125"/>
              <a:gd name="connsiteX41" fmla="*/ 282969 w 349904"/>
              <a:gd name="connsiteY41" fmla="*/ 358775 h 492125"/>
              <a:gd name="connsiteX42" fmla="*/ 286144 w 349904"/>
              <a:gd name="connsiteY42" fmla="*/ 349250 h 492125"/>
              <a:gd name="connsiteX43" fmla="*/ 295669 w 349904"/>
              <a:gd name="connsiteY43" fmla="*/ 339725 h 492125"/>
              <a:gd name="connsiteX44" fmla="*/ 324244 w 349904"/>
              <a:gd name="connsiteY44" fmla="*/ 323850 h 492125"/>
              <a:gd name="connsiteX45" fmla="*/ 330594 w 349904"/>
              <a:gd name="connsiteY45" fmla="*/ 314325 h 492125"/>
              <a:gd name="connsiteX46" fmla="*/ 330594 w 349904"/>
              <a:gd name="connsiteY46" fmla="*/ 279400 h 492125"/>
              <a:gd name="connsiteX47" fmla="*/ 311544 w 349904"/>
              <a:gd name="connsiteY47" fmla="*/ 269875 h 492125"/>
              <a:gd name="connsiteX48" fmla="*/ 295669 w 349904"/>
              <a:gd name="connsiteY48" fmla="*/ 273050 h 492125"/>
              <a:gd name="connsiteX49" fmla="*/ 286144 w 349904"/>
              <a:gd name="connsiteY49" fmla="*/ 282575 h 492125"/>
              <a:gd name="connsiteX50" fmla="*/ 267094 w 349904"/>
              <a:gd name="connsiteY50" fmla="*/ 292100 h 492125"/>
              <a:gd name="connsiteX51" fmla="*/ 251219 w 349904"/>
              <a:gd name="connsiteY51" fmla="*/ 288925 h 492125"/>
              <a:gd name="connsiteX52" fmla="*/ 232169 w 349904"/>
              <a:gd name="connsiteY52" fmla="*/ 273050 h 492125"/>
              <a:gd name="connsiteX53" fmla="*/ 222644 w 349904"/>
              <a:gd name="connsiteY53" fmla="*/ 269875 h 492125"/>
              <a:gd name="connsiteX54" fmla="*/ 213119 w 349904"/>
              <a:gd name="connsiteY54" fmla="*/ 263525 h 492125"/>
              <a:gd name="connsiteX55" fmla="*/ 190894 w 349904"/>
              <a:gd name="connsiteY55" fmla="*/ 238125 h 492125"/>
              <a:gd name="connsiteX56" fmla="*/ 162319 w 349904"/>
              <a:gd name="connsiteY56" fmla="*/ 247650 h 492125"/>
              <a:gd name="connsiteX57" fmla="*/ 152794 w 349904"/>
              <a:gd name="connsiteY57" fmla="*/ 241300 h 492125"/>
              <a:gd name="connsiteX58" fmla="*/ 143269 w 349904"/>
              <a:gd name="connsiteY58" fmla="*/ 231775 h 492125"/>
              <a:gd name="connsiteX59" fmla="*/ 140094 w 349904"/>
              <a:gd name="connsiteY59" fmla="*/ 222250 h 492125"/>
              <a:gd name="connsiteX60" fmla="*/ 155969 w 349904"/>
              <a:gd name="connsiteY60" fmla="*/ 193675 h 492125"/>
              <a:gd name="connsiteX61" fmla="*/ 168669 w 349904"/>
              <a:gd name="connsiteY61" fmla="*/ 174625 h 492125"/>
              <a:gd name="connsiteX62" fmla="*/ 175019 w 349904"/>
              <a:gd name="connsiteY62" fmla="*/ 165100 h 492125"/>
              <a:gd name="connsiteX63" fmla="*/ 184544 w 349904"/>
              <a:gd name="connsiteY63" fmla="*/ 155575 h 492125"/>
              <a:gd name="connsiteX64" fmla="*/ 190894 w 349904"/>
              <a:gd name="connsiteY64" fmla="*/ 136525 h 492125"/>
              <a:gd name="connsiteX65" fmla="*/ 194069 w 349904"/>
              <a:gd name="connsiteY65" fmla="*/ 95250 h 492125"/>
              <a:gd name="connsiteX66" fmla="*/ 213119 w 349904"/>
              <a:gd name="connsiteY66" fmla="*/ 82550 h 492125"/>
              <a:gd name="connsiteX67" fmla="*/ 222644 w 349904"/>
              <a:gd name="connsiteY67" fmla="*/ 76200 h 492125"/>
              <a:gd name="connsiteX68" fmla="*/ 232169 w 349904"/>
              <a:gd name="connsiteY68" fmla="*/ 73025 h 492125"/>
              <a:gd name="connsiteX69" fmla="*/ 241694 w 349904"/>
              <a:gd name="connsiteY69" fmla="*/ 66675 h 492125"/>
              <a:gd name="connsiteX70" fmla="*/ 260744 w 349904"/>
              <a:gd name="connsiteY70" fmla="*/ 60325 h 492125"/>
              <a:gd name="connsiteX71" fmla="*/ 270269 w 349904"/>
              <a:gd name="connsiteY71" fmla="*/ 57150 h 492125"/>
              <a:gd name="connsiteX72" fmla="*/ 289319 w 349904"/>
              <a:gd name="connsiteY72" fmla="*/ 47625 h 492125"/>
              <a:gd name="connsiteX73" fmla="*/ 314719 w 349904"/>
              <a:gd name="connsiteY73" fmla="*/ 53975 h 492125"/>
              <a:gd name="connsiteX74" fmla="*/ 333769 w 349904"/>
              <a:gd name="connsiteY74" fmla="*/ 69850 h 492125"/>
              <a:gd name="connsiteX75" fmla="*/ 343294 w 349904"/>
              <a:gd name="connsiteY75" fmla="*/ 76200 h 492125"/>
              <a:gd name="connsiteX76" fmla="*/ 349644 w 349904"/>
              <a:gd name="connsiteY76" fmla="*/ 66675 h 492125"/>
              <a:gd name="connsiteX77" fmla="*/ 330594 w 349904"/>
              <a:gd name="connsiteY77" fmla="*/ 47625 h 492125"/>
              <a:gd name="connsiteX78" fmla="*/ 321069 w 349904"/>
              <a:gd name="connsiteY78" fmla="*/ 38100 h 492125"/>
              <a:gd name="connsiteX79" fmla="*/ 302019 w 349904"/>
              <a:gd name="connsiteY79" fmla="*/ 22225 h 492125"/>
              <a:gd name="connsiteX80" fmla="*/ 292494 w 349904"/>
              <a:gd name="connsiteY80" fmla="*/ 19050 h 492125"/>
              <a:gd name="connsiteX81" fmla="*/ 273444 w 349904"/>
              <a:gd name="connsiteY81" fmla="*/ 3175 h 492125"/>
              <a:gd name="connsiteX82" fmla="*/ 263919 w 349904"/>
              <a:gd name="connsiteY82" fmla="*/ 0 h 492125"/>
              <a:gd name="connsiteX83" fmla="*/ 200419 w 349904"/>
              <a:gd name="connsiteY83" fmla="*/ 9525 h 492125"/>
              <a:gd name="connsiteX84" fmla="*/ 190894 w 349904"/>
              <a:gd name="connsiteY84" fmla="*/ 15875 h 492125"/>
              <a:gd name="connsiteX85" fmla="*/ 108344 w 349904"/>
              <a:gd name="connsiteY85" fmla="*/ 15875 h 492125"/>
              <a:gd name="connsiteX86" fmla="*/ 89294 w 349904"/>
              <a:gd name="connsiteY86" fmla="*/ 22225 h 492125"/>
              <a:gd name="connsiteX87" fmla="*/ 92469 w 349904"/>
              <a:gd name="connsiteY87" fmla="*/ 22225 h 49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49904" h="492125">
                <a:moveTo>
                  <a:pt x="92469" y="22225"/>
                </a:moveTo>
                <a:lnTo>
                  <a:pt x="92469" y="22225"/>
                </a:lnTo>
                <a:cubicBezTo>
                  <a:pt x="68056" y="57101"/>
                  <a:pt x="77410" y="43226"/>
                  <a:pt x="63894" y="63500"/>
                </a:cubicBezTo>
                <a:cubicBezTo>
                  <a:pt x="61777" y="66675"/>
                  <a:pt x="58751" y="69405"/>
                  <a:pt x="57544" y="73025"/>
                </a:cubicBezTo>
                <a:cubicBezTo>
                  <a:pt x="56486" y="76200"/>
                  <a:pt x="55866" y="79557"/>
                  <a:pt x="54369" y="82550"/>
                </a:cubicBezTo>
                <a:cubicBezTo>
                  <a:pt x="52662" y="85963"/>
                  <a:pt x="49726" y="88662"/>
                  <a:pt x="48019" y="92075"/>
                </a:cubicBezTo>
                <a:cubicBezTo>
                  <a:pt x="46522" y="95068"/>
                  <a:pt x="45656" y="98353"/>
                  <a:pt x="44844" y="101600"/>
                </a:cubicBezTo>
                <a:cubicBezTo>
                  <a:pt x="41749" y="113980"/>
                  <a:pt x="40286" y="127155"/>
                  <a:pt x="38494" y="139700"/>
                </a:cubicBezTo>
                <a:cubicBezTo>
                  <a:pt x="37436" y="160867"/>
                  <a:pt x="37155" y="182087"/>
                  <a:pt x="35319" y="203200"/>
                </a:cubicBezTo>
                <a:cubicBezTo>
                  <a:pt x="35029" y="206534"/>
                  <a:pt x="34235" y="210112"/>
                  <a:pt x="32144" y="212725"/>
                </a:cubicBezTo>
                <a:cubicBezTo>
                  <a:pt x="29760" y="215705"/>
                  <a:pt x="25794" y="216958"/>
                  <a:pt x="22619" y="219075"/>
                </a:cubicBezTo>
                <a:cubicBezTo>
                  <a:pt x="20037" y="226822"/>
                  <a:pt x="19249" y="231970"/>
                  <a:pt x="13094" y="238125"/>
                </a:cubicBezTo>
                <a:cubicBezTo>
                  <a:pt x="10396" y="240823"/>
                  <a:pt x="6744" y="242358"/>
                  <a:pt x="3569" y="244475"/>
                </a:cubicBezTo>
                <a:cubicBezTo>
                  <a:pt x="-64" y="262638"/>
                  <a:pt x="-2198" y="264606"/>
                  <a:pt x="3569" y="285750"/>
                </a:cubicBezTo>
                <a:cubicBezTo>
                  <a:pt x="4573" y="289431"/>
                  <a:pt x="8369" y="291788"/>
                  <a:pt x="9919" y="295275"/>
                </a:cubicBezTo>
                <a:cubicBezTo>
                  <a:pt x="12637" y="301392"/>
                  <a:pt x="12556" y="308756"/>
                  <a:pt x="16269" y="314325"/>
                </a:cubicBezTo>
                <a:cubicBezTo>
                  <a:pt x="18386" y="317500"/>
                  <a:pt x="20912" y="320437"/>
                  <a:pt x="22619" y="323850"/>
                </a:cubicBezTo>
                <a:cubicBezTo>
                  <a:pt x="24116" y="326843"/>
                  <a:pt x="24169" y="330449"/>
                  <a:pt x="25794" y="333375"/>
                </a:cubicBezTo>
                <a:cubicBezTo>
                  <a:pt x="29500" y="340046"/>
                  <a:pt x="36081" y="345185"/>
                  <a:pt x="38494" y="352425"/>
                </a:cubicBezTo>
                <a:cubicBezTo>
                  <a:pt x="39552" y="355600"/>
                  <a:pt x="39614" y="359308"/>
                  <a:pt x="41669" y="361950"/>
                </a:cubicBezTo>
                <a:cubicBezTo>
                  <a:pt x="47182" y="369039"/>
                  <a:pt x="55738" y="373528"/>
                  <a:pt x="60719" y="381000"/>
                </a:cubicBezTo>
                <a:cubicBezTo>
                  <a:pt x="62836" y="384175"/>
                  <a:pt x="63833" y="388503"/>
                  <a:pt x="67069" y="390525"/>
                </a:cubicBezTo>
                <a:cubicBezTo>
                  <a:pt x="72745" y="394073"/>
                  <a:pt x="86119" y="396875"/>
                  <a:pt x="86119" y="396875"/>
                </a:cubicBezTo>
                <a:cubicBezTo>
                  <a:pt x="94586" y="395817"/>
                  <a:pt x="103086" y="394997"/>
                  <a:pt x="111519" y="393700"/>
                </a:cubicBezTo>
                <a:cubicBezTo>
                  <a:pt x="116853" y="392879"/>
                  <a:pt x="121998" y="390525"/>
                  <a:pt x="127394" y="390525"/>
                </a:cubicBezTo>
                <a:cubicBezTo>
                  <a:pt x="131758" y="390525"/>
                  <a:pt x="135861" y="392642"/>
                  <a:pt x="140094" y="393700"/>
                </a:cubicBezTo>
                <a:cubicBezTo>
                  <a:pt x="143269" y="396875"/>
                  <a:pt x="147128" y="399489"/>
                  <a:pt x="149619" y="403225"/>
                </a:cubicBezTo>
                <a:cubicBezTo>
                  <a:pt x="151475" y="406010"/>
                  <a:pt x="151297" y="409757"/>
                  <a:pt x="152794" y="412750"/>
                </a:cubicBezTo>
                <a:cubicBezTo>
                  <a:pt x="154501" y="416163"/>
                  <a:pt x="157027" y="419100"/>
                  <a:pt x="159144" y="422275"/>
                </a:cubicBezTo>
                <a:cubicBezTo>
                  <a:pt x="160202" y="438150"/>
                  <a:pt x="158675" y="454413"/>
                  <a:pt x="162319" y="469900"/>
                </a:cubicBezTo>
                <a:cubicBezTo>
                  <a:pt x="163193" y="473614"/>
                  <a:pt x="169146" y="473552"/>
                  <a:pt x="171844" y="476250"/>
                </a:cubicBezTo>
                <a:cubicBezTo>
                  <a:pt x="193011" y="497417"/>
                  <a:pt x="162319" y="475192"/>
                  <a:pt x="187719" y="492125"/>
                </a:cubicBezTo>
                <a:cubicBezTo>
                  <a:pt x="194747" y="487439"/>
                  <a:pt x="201880" y="483584"/>
                  <a:pt x="206769" y="476250"/>
                </a:cubicBezTo>
                <a:cubicBezTo>
                  <a:pt x="208625" y="473465"/>
                  <a:pt x="209025" y="469943"/>
                  <a:pt x="209944" y="466725"/>
                </a:cubicBezTo>
                <a:cubicBezTo>
                  <a:pt x="211143" y="462529"/>
                  <a:pt x="212338" y="458318"/>
                  <a:pt x="213119" y="454025"/>
                </a:cubicBezTo>
                <a:cubicBezTo>
                  <a:pt x="215132" y="442955"/>
                  <a:pt x="215814" y="422995"/>
                  <a:pt x="222644" y="412750"/>
                </a:cubicBezTo>
                <a:cubicBezTo>
                  <a:pt x="224761" y="409575"/>
                  <a:pt x="226296" y="405923"/>
                  <a:pt x="228994" y="403225"/>
                </a:cubicBezTo>
                <a:cubicBezTo>
                  <a:pt x="237923" y="394296"/>
                  <a:pt x="244797" y="395829"/>
                  <a:pt x="257569" y="393700"/>
                </a:cubicBezTo>
                <a:cubicBezTo>
                  <a:pt x="259686" y="390525"/>
                  <a:pt x="261221" y="386873"/>
                  <a:pt x="263919" y="384175"/>
                </a:cubicBezTo>
                <a:cubicBezTo>
                  <a:pt x="266617" y="381477"/>
                  <a:pt x="271060" y="380805"/>
                  <a:pt x="273444" y="377825"/>
                </a:cubicBezTo>
                <a:cubicBezTo>
                  <a:pt x="275535" y="375212"/>
                  <a:pt x="275122" y="371293"/>
                  <a:pt x="276619" y="368300"/>
                </a:cubicBezTo>
                <a:cubicBezTo>
                  <a:pt x="278326" y="364887"/>
                  <a:pt x="281262" y="362188"/>
                  <a:pt x="282969" y="358775"/>
                </a:cubicBezTo>
                <a:cubicBezTo>
                  <a:pt x="284466" y="355782"/>
                  <a:pt x="284288" y="352035"/>
                  <a:pt x="286144" y="349250"/>
                </a:cubicBezTo>
                <a:cubicBezTo>
                  <a:pt x="288635" y="345514"/>
                  <a:pt x="292125" y="342482"/>
                  <a:pt x="295669" y="339725"/>
                </a:cubicBezTo>
                <a:cubicBezTo>
                  <a:pt x="312045" y="326988"/>
                  <a:pt x="309873" y="328640"/>
                  <a:pt x="324244" y="323850"/>
                </a:cubicBezTo>
                <a:cubicBezTo>
                  <a:pt x="326361" y="320675"/>
                  <a:pt x="328887" y="317738"/>
                  <a:pt x="330594" y="314325"/>
                </a:cubicBezTo>
                <a:cubicBezTo>
                  <a:pt x="336051" y="303410"/>
                  <a:pt x="335245" y="291026"/>
                  <a:pt x="330594" y="279400"/>
                </a:cubicBezTo>
                <a:cubicBezTo>
                  <a:pt x="328700" y="274666"/>
                  <a:pt x="315554" y="271212"/>
                  <a:pt x="311544" y="269875"/>
                </a:cubicBezTo>
                <a:cubicBezTo>
                  <a:pt x="306252" y="270933"/>
                  <a:pt x="300496" y="270637"/>
                  <a:pt x="295669" y="273050"/>
                </a:cubicBezTo>
                <a:cubicBezTo>
                  <a:pt x="291653" y="275058"/>
                  <a:pt x="289593" y="279700"/>
                  <a:pt x="286144" y="282575"/>
                </a:cubicBezTo>
                <a:cubicBezTo>
                  <a:pt x="277938" y="289414"/>
                  <a:pt x="276640" y="288918"/>
                  <a:pt x="267094" y="292100"/>
                </a:cubicBezTo>
                <a:cubicBezTo>
                  <a:pt x="261802" y="291042"/>
                  <a:pt x="256272" y="290820"/>
                  <a:pt x="251219" y="288925"/>
                </a:cubicBezTo>
                <a:cubicBezTo>
                  <a:pt x="239347" y="284473"/>
                  <a:pt x="242757" y="280109"/>
                  <a:pt x="232169" y="273050"/>
                </a:cubicBezTo>
                <a:cubicBezTo>
                  <a:pt x="229384" y="271194"/>
                  <a:pt x="225637" y="271372"/>
                  <a:pt x="222644" y="269875"/>
                </a:cubicBezTo>
                <a:cubicBezTo>
                  <a:pt x="219231" y="268168"/>
                  <a:pt x="216294" y="265642"/>
                  <a:pt x="213119" y="263525"/>
                </a:cubicBezTo>
                <a:cubicBezTo>
                  <a:pt x="198302" y="241300"/>
                  <a:pt x="206769" y="248708"/>
                  <a:pt x="190894" y="238125"/>
                </a:cubicBezTo>
                <a:cubicBezTo>
                  <a:pt x="174521" y="249040"/>
                  <a:pt x="176689" y="254835"/>
                  <a:pt x="162319" y="247650"/>
                </a:cubicBezTo>
                <a:cubicBezTo>
                  <a:pt x="158906" y="245943"/>
                  <a:pt x="155725" y="243743"/>
                  <a:pt x="152794" y="241300"/>
                </a:cubicBezTo>
                <a:cubicBezTo>
                  <a:pt x="149345" y="238425"/>
                  <a:pt x="146444" y="234950"/>
                  <a:pt x="143269" y="231775"/>
                </a:cubicBezTo>
                <a:cubicBezTo>
                  <a:pt x="142211" y="228600"/>
                  <a:pt x="140094" y="225597"/>
                  <a:pt x="140094" y="222250"/>
                </a:cubicBezTo>
                <a:cubicBezTo>
                  <a:pt x="140094" y="213867"/>
                  <a:pt x="154156" y="196394"/>
                  <a:pt x="155969" y="193675"/>
                </a:cubicBezTo>
                <a:lnTo>
                  <a:pt x="168669" y="174625"/>
                </a:lnTo>
                <a:cubicBezTo>
                  <a:pt x="170786" y="171450"/>
                  <a:pt x="172321" y="167798"/>
                  <a:pt x="175019" y="165100"/>
                </a:cubicBezTo>
                <a:lnTo>
                  <a:pt x="184544" y="155575"/>
                </a:lnTo>
                <a:cubicBezTo>
                  <a:pt x="186661" y="149225"/>
                  <a:pt x="190381" y="143199"/>
                  <a:pt x="190894" y="136525"/>
                </a:cubicBezTo>
                <a:cubicBezTo>
                  <a:pt x="191952" y="122767"/>
                  <a:pt x="190722" y="108637"/>
                  <a:pt x="194069" y="95250"/>
                </a:cubicBezTo>
                <a:cubicBezTo>
                  <a:pt x="196648" y="84932"/>
                  <a:pt x="206275" y="85972"/>
                  <a:pt x="213119" y="82550"/>
                </a:cubicBezTo>
                <a:cubicBezTo>
                  <a:pt x="216532" y="80843"/>
                  <a:pt x="219231" y="77907"/>
                  <a:pt x="222644" y="76200"/>
                </a:cubicBezTo>
                <a:cubicBezTo>
                  <a:pt x="225637" y="74703"/>
                  <a:pt x="229176" y="74522"/>
                  <a:pt x="232169" y="73025"/>
                </a:cubicBezTo>
                <a:cubicBezTo>
                  <a:pt x="235582" y="71318"/>
                  <a:pt x="238207" y="68225"/>
                  <a:pt x="241694" y="66675"/>
                </a:cubicBezTo>
                <a:cubicBezTo>
                  <a:pt x="247811" y="63957"/>
                  <a:pt x="254394" y="62442"/>
                  <a:pt x="260744" y="60325"/>
                </a:cubicBezTo>
                <a:cubicBezTo>
                  <a:pt x="263919" y="59267"/>
                  <a:pt x="267484" y="59006"/>
                  <a:pt x="270269" y="57150"/>
                </a:cubicBezTo>
                <a:cubicBezTo>
                  <a:pt x="282579" y="48944"/>
                  <a:pt x="276174" y="52007"/>
                  <a:pt x="289319" y="47625"/>
                </a:cubicBezTo>
                <a:cubicBezTo>
                  <a:pt x="295357" y="48833"/>
                  <a:pt x="308210" y="50721"/>
                  <a:pt x="314719" y="53975"/>
                </a:cubicBezTo>
                <a:cubicBezTo>
                  <a:pt x="326543" y="59887"/>
                  <a:pt x="323236" y="61073"/>
                  <a:pt x="333769" y="69850"/>
                </a:cubicBezTo>
                <a:cubicBezTo>
                  <a:pt x="336700" y="72293"/>
                  <a:pt x="340119" y="74083"/>
                  <a:pt x="343294" y="76200"/>
                </a:cubicBezTo>
                <a:cubicBezTo>
                  <a:pt x="345411" y="73025"/>
                  <a:pt x="351194" y="70162"/>
                  <a:pt x="349644" y="66675"/>
                </a:cubicBezTo>
                <a:cubicBezTo>
                  <a:pt x="345997" y="58469"/>
                  <a:pt x="336944" y="53975"/>
                  <a:pt x="330594" y="47625"/>
                </a:cubicBezTo>
                <a:lnTo>
                  <a:pt x="321069" y="38100"/>
                </a:lnTo>
                <a:cubicBezTo>
                  <a:pt x="314047" y="31078"/>
                  <a:pt x="310860" y="26645"/>
                  <a:pt x="302019" y="22225"/>
                </a:cubicBezTo>
                <a:cubicBezTo>
                  <a:pt x="299026" y="20728"/>
                  <a:pt x="295669" y="20108"/>
                  <a:pt x="292494" y="19050"/>
                </a:cubicBezTo>
                <a:cubicBezTo>
                  <a:pt x="285472" y="12028"/>
                  <a:pt x="282285" y="7595"/>
                  <a:pt x="273444" y="3175"/>
                </a:cubicBezTo>
                <a:cubicBezTo>
                  <a:pt x="270451" y="1678"/>
                  <a:pt x="267094" y="1058"/>
                  <a:pt x="263919" y="0"/>
                </a:cubicBezTo>
                <a:cubicBezTo>
                  <a:pt x="253981" y="710"/>
                  <a:pt x="215002" y="-197"/>
                  <a:pt x="200419" y="9525"/>
                </a:cubicBezTo>
                <a:lnTo>
                  <a:pt x="190894" y="15875"/>
                </a:lnTo>
                <a:cubicBezTo>
                  <a:pt x="154720" y="11353"/>
                  <a:pt x="155772" y="9947"/>
                  <a:pt x="108344" y="15875"/>
                </a:cubicBezTo>
                <a:cubicBezTo>
                  <a:pt x="101702" y="16705"/>
                  <a:pt x="94863" y="18512"/>
                  <a:pt x="89294" y="22225"/>
                </a:cubicBezTo>
                <a:lnTo>
                  <a:pt x="92469" y="22225"/>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1C1E71B-92A8-460F-93A5-E4D80FFF1190}"/>
              </a:ext>
            </a:extLst>
          </p:cNvPr>
          <p:cNvSpPr/>
          <p:nvPr/>
        </p:nvSpPr>
        <p:spPr>
          <a:xfrm>
            <a:off x="7697740" y="1965356"/>
            <a:ext cx="501734" cy="269875"/>
          </a:xfrm>
          <a:custGeom>
            <a:avLst/>
            <a:gdLst>
              <a:gd name="connsiteX0" fmla="*/ 260350 w 501734"/>
              <a:gd name="connsiteY0" fmla="*/ 85725 h 269875"/>
              <a:gd name="connsiteX1" fmla="*/ 260350 w 501734"/>
              <a:gd name="connsiteY1" fmla="*/ 85725 h 269875"/>
              <a:gd name="connsiteX2" fmla="*/ 301625 w 501734"/>
              <a:gd name="connsiteY2" fmla="*/ 82550 h 269875"/>
              <a:gd name="connsiteX3" fmla="*/ 320675 w 501734"/>
              <a:gd name="connsiteY3" fmla="*/ 73025 h 269875"/>
              <a:gd name="connsiteX4" fmla="*/ 330200 w 501734"/>
              <a:gd name="connsiteY4" fmla="*/ 69850 h 269875"/>
              <a:gd name="connsiteX5" fmla="*/ 352425 w 501734"/>
              <a:gd name="connsiteY5" fmla="*/ 76200 h 269875"/>
              <a:gd name="connsiteX6" fmla="*/ 365125 w 501734"/>
              <a:gd name="connsiteY6" fmla="*/ 82550 h 269875"/>
              <a:gd name="connsiteX7" fmla="*/ 377825 w 501734"/>
              <a:gd name="connsiteY7" fmla="*/ 69850 h 269875"/>
              <a:gd name="connsiteX8" fmla="*/ 387350 w 501734"/>
              <a:gd name="connsiteY8" fmla="*/ 63500 h 269875"/>
              <a:gd name="connsiteX9" fmla="*/ 390525 w 501734"/>
              <a:gd name="connsiteY9" fmla="*/ 53975 h 269875"/>
              <a:gd name="connsiteX10" fmla="*/ 396875 w 501734"/>
              <a:gd name="connsiteY10" fmla="*/ 25400 h 269875"/>
              <a:gd name="connsiteX11" fmla="*/ 400050 w 501734"/>
              <a:gd name="connsiteY11" fmla="*/ 15875 h 269875"/>
              <a:gd name="connsiteX12" fmla="*/ 434975 w 501734"/>
              <a:gd name="connsiteY12" fmla="*/ 0 h 269875"/>
              <a:gd name="connsiteX13" fmla="*/ 473075 w 501734"/>
              <a:gd name="connsiteY13" fmla="*/ 3175 h 269875"/>
              <a:gd name="connsiteX14" fmla="*/ 482600 w 501734"/>
              <a:gd name="connsiteY14" fmla="*/ 6350 h 269875"/>
              <a:gd name="connsiteX15" fmla="*/ 492125 w 501734"/>
              <a:gd name="connsiteY15" fmla="*/ 15875 h 269875"/>
              <a:gd name="connsiteX16" fmla="*/ 495300 w 501734"/>
              <a:gd name="connsiteY16" fmla="*/ 25400 h 269875"/>
              <a:gd name="connsiteX17" fmla="*/ 501650 w 501734"/>
              <a:gd name="connsiteY17" fmla="*/ 34925 h 269875"/>
              <a:gd name="connsiteX18" fmla="*/ 479425 w 501734"/>
              <a:gd name="connsiteY18" fmla="*/ 60325 h 269875"/>
              <a:gd name="connsiteX19" fmla="*/ 450850 w 501734"/>
              <a:gd name="connsiteY19" fmla="*/ 85725 h 269875"/>
              <a:gd name="connsiteX20" fmla="*/ 444500 w 501734"/>
              <a:gd name="connsiteY20" fmla="*/ 95250 h 269875"/>
              <a:gd name="connsiteX21" fmla="*/ 425450 w 501734"/>
              <a:gd name="connsiteY21" fmla="*/ 101600 h 269875"/>
              <a:gd name="connsiteX22" fmla="*/ 403225 w 501734"/>
              <a:gd name="connsiteY22" fmla="*/ 107950 h 269875"/>
              <a:gd name="connsiteX23" fmla="*/ 396875 w 501734"/>
              <a:gd name="connsiteY23" fmla="*/ 117475 h 269875"/>
              <a:gd name="connsiteX24" fmla="*/ 377825 w 501734"/>
              <a:gd name="connsiteY24" fmla="*/ 136525 h 269875"/>
              <a:gd name="connsiteX25" fmla="*/ 365125 w 501734"/>
              <a:gd name="connsiteY25" fmla="*/ 155575 h 269875"/>
              <a:gd name="connsiteX26" fmla="*/ 346075 w 501734"/>
              <a:gd name="connsiteY26" fmla="*/ 165100 h 269875"/>
              <a:gd name="connsiteX27" fmla="*/ 307975 w 501734"/>
              <a:gd name="connsiteY27" fmla="*/ 158750 h 269875"/>
              <a:gd name="connsiteX28" fmla="*/ 298450 w 501734"/>
              <a:gd name="connsiteY28" fmla="*/ 152400 h 269875"/>
              <a:gd name="connsiteX29" fmla="*/ 292100 w 501734"/>
              <a:gd name="connsiteY29" fmla="*/ 142875 h 269875"/>
              <a:gd name="connsiteX30" fmla="*/ 282575 w 501734"/>
              <a:gd name="connsiteY30" fmla="*/ 139700 h 269875"/>
              <a:gd name="connsiteX31" fmla="*/ 273050 w 501734"/>
              <a:gd name="connsiteY31" fmla="*/ 130175 h 269875"/>
              <a:gd name="connsiteX32" fmla="*/ 263525 w 501734"/>
              <a:gd name="connsiteY32" fmla="*/ 136525 h 269875"/>
              <a:gd name="connsiteX33" fmla="*/ 257175 w 501734"/>
              <a:gd name="connsiteY33" fmla="*/ 146050 h 269875"/>
              <a:gd name="connsiteX34" fmla="*/ 238125 w 501734"/>
              <a:gd name="connsiteY34" fmla="*/ 158750 h 269875"/>
              <a:gd name="connsiteX35" fmla="*/ 234950 w 501734"/>
              <a:gd name="connsiteY35" fmla="*/ 187325 h 269875"/>
              <a:gd name="connsiteX36" fmla="*/ 244475 w 501734"/>
              <a:gd name="connsiteY36" fmla="*/ 193675 h 269875"/>
              <a:gd name="connsiteX37" fmla="*/ 241300 w 501734"/>
              <a:gd name="connsiteY37" fmla="*/ 257175 h 269875"/>
              <a:gd name="connsiteX38" fmla="*/ 234950 w 501734"/>
              <a:gd name="connsiteY38" fmla="*/ 266700 h 269875"/>
              <a:gd name="connsiteX39" fmla="*/ 225425 w 501734"/>
              <a:gd name="connsiteY39" fmla="*/ 269875 h 269875"/>
              <a:gd name="connsiteX40" fmla="*/ 193675 w 501734"/>
              <a:gd name="connsiteY40" fmla="*/ 266700 h 269875"/>
              <a:gd name="connsiteX41" fmla="*/ 174625 w 501734"/>
              <a:gd name="connsiteY41" fmla="*/ 257175 h 269875"/>
              <a:gd name="connsiteX42" fmla="*/ 165100 w 501734"/>
              <a:gd name="connsiteY42" fmla="*/ 254000 h 269875"/>
              <a:gd name="connsiteX43" fmla="*/ 196850 w 501734"/>
              <a:gd name="connsiteY43" fmla="*/ 88900 h 269875"/>
              <a:gd name="connsiteX44" fmla="*/ 209550 w 501734"/>
              <a:gd name="connsiteY44" fmla="*/ 69850 h 269875"/>
              <a:gd name="connsiteX45" fmla="*/ 206375 w 501734"/>
              <a:gd name="connsiteY45" fmla="*/ 57150 h 269875"/>
              <a:gd name="connsiteX46" fmla="*/ 196850 w 501734"/>
              <a:gd name="connsiteY46" fmla="*/ 53975 h 269875"/>
              <a:gd name="connsiteX47" fmla="*/ 180975 w 501734"/>
              <a:gd name="connsiteY47" fmla="*/ 50800 h 269875"/>
              <a:gd name="connsiteX48" fmla="*/ 161925 w 501734"/>
              <a:gd name="connsiteY48" fmla="*/ 44450 h 269875"/>
              <a:gd name="connsiteX49" fmla="*/ 146050 w 501734"/>
              <a:gd name="connsiteY49" fmla="*/ 47625 h 269875"/>
              <a:gd name="connsiteX50" fmla="*/ 114300 w 501734"/>
              <a:gd name="connsiteY50" fmla="*/ 85725 h 269875"/>
              <a:gd name="connsiteX51" fmla="*/ 107950 w 501734"/>
              <a:gd name="connsiteY51" fmla="*/ 95250 h 269875"/>
              <a:gd name="connsiteX52" fmla="*/ 104775 w 501734"/>
              <a:gd name="connsiteY52" fmla="*/ 104775 h 269875"/>
              <a:gd name="connsiteX53" fmla="*/ 82550 w 501734"/>
              <a:gd name="connsiteY53" fmla="*/ 133350 h 269875"/>
              <a:gd name="connsiteX54" fmla="*/ 73025 w 501734"/>
              <a:gd name="connsiteY54" fmla="*/ 139700 h 269875"/>
              <a:gd name="connsiteX55" fmla="*/ 41275 w 501734"/>
              <a:gd name="connsiteY55" fmla="*/ 133350 h 269875"/>
              <a:gd name="connsiteX56" fmla="*/ 34925 w 501734"/>
              <a:gd name="connsiteY56" fmla="*/ 123825 h 269875"/>
              <a:gd name="connsiteX57" fmla="*/ 15875 w 501734"/>
              <a:gd name="connsiteY57" fmla="*/ 111125 h 269875"/>
              <a:gd name="connsiteX58" fmla="*/ 0 w 501734"/>
              <a:gd name="connsiteY58" fmla="*/ 82550 h 269875"/>
              <a:gd name="connsiteX59" fmla="*/ 9525 w 501734"/>
              <a:gd name="connsiteY59" fmla="*/ 76200 h 269875"/>
              <a:gd name="connsiteX60" fmla="*/ 28575 w 501734"/>
              <a:gd name="connsiteY60" fmla="*/ 60325 h 269875"/>
              <a:gd name="connsiteX61" fmla="*/ 50800 w 501734"/>
              <a:gd name="connsiteY61" fmla="*/ 44450 h 269875"/>
              <a:gd name="connsiteX62" fmla="*/ 57150 w 501734"/>
              <a:gd name="connsiteY62" fmla="*/ 34925 h 269875"/>
              <a:gd name="connsiteX63" fmla="*/ 79375 w 501734"/>
              <a:gd name="connsiteY63" fmla="*/ 22225 h 269875"/>
              <a:gd name="connsiteX64" fmla="*/ 88900 w 501734"/>
              <a:gd name="connsiteY64" fmla="*/ 19050 h 269875"/>
              <a:gd name="connsiteX65" fmla="*/ 107950 w 501734"/>
              <a:gd name="connsiteY65" fmla="*/ 6350 h 269875"/>
              <a:gd name="connsiteX66" fmla="*/ 127000 w 501734"/>
              <a:gd name="connsiteY66" fmla="*/ 0 h 269875"/>
              <a:gd name="connsiteX67" fmla="*/ 158750 w 501734"/>
              <a:gd name="connsiteY67" fmla="*/ 3175 h 269875"/>
              <a:gd name="connsiteX68" fmla="*/ 187325 w 501734"/>
              <a:gd name="connsiteY68" fmla="*/ 9525 h 269875"/>
              <a:gd name="connsiteX69" fmla="*/ 206375 w 501734"/>
              <a:gd name="connsiteY69" fmla="*/ 15875 h 269875"/>
              <a:gd name="connsiteX70" fmla="*/ 215900 w 501734"/>
              <a:gd name="connsiteY70" fmla="*/ 22225 h 269875"/>
              <a:gd name="connsiteX71" fmla="*/ 228600 w 501734"/>
              <a:gd name="connsiteY71" fmla="*/ 34925 h 269875"/>
              <a:gd name="connsiteX72" fmla="*/ 234950 w 501734"/>
              <a:gd name="connsiteY72" fmla="*/ 44450 h 269875"/>
              <a:gd name="connsiteX73" fmla="*/ 263525 w 501734"/>
              <a:gd name="connsiteY73" fmla="*/ 69850 h 269875"/>
              <a:gd name="connsiteX74" fmla="*/ 282575 w 501734"/>
              <a:gd name="connsiteY74" fmla="*/ 82550 h 269875"/>
              <a:gd name="connsiteX75" fmla="*/ 292100 w 501734"/>
              <a:gd name="connsiteY75" fmla="*/ 92075 h 269875"/>
              <a:gd name="connsiteX76" fmla="*/ 323850 w 501734"/>
              <a:gd name="connsiteY76" fmla="*/ 85725 h 269875"/>
              <a:gd name="connsiteX77" fmla="*/ 260350 w 501734"/>
              <a:gd name="connsiteY77" fmla="*/ 85725 h 26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01734" h="269875">
                <a:moveTo>
                  <a:pt x="260350" y="85725"/>
                </a:moveTo>
                <a:lnTo>
                  <a:pt x="260350" y="85725"/>
                </a:lnTo>
                <a:cubicBezTo>
                  <a:pt x="274108" y="84667"/>
                  <a:pt x="287933" y="84262"/>
                  <a:pt x="301625" y="82550"/>
                </a:cubicBezTo>
                <a:cubicBezTo>
                  <a:pt x="312266" y="81220"/>
                  <a:pt x="311221" y="77752"/>
                  <a:pt x="320675" y="73025"/>
                </a:cubicBezTo>
                <a:cubicBezTo>
                  <a:pt x="323668" y="71528"/>
                  <a:pt x="327025" y="70908"/>
                  <a:pt x="330200" y="69850"/>
                </a:cubicBezTo>
                <a:cubicBezTo>
                  <a:pt x="336645" y="71461"/>
                  <a:pt x="346048" y="73467"/>
                  <a:pt x="352425" y="76200"/>
                </a:cubicBezTo>
                <a:cubicBezTo>
                  <a:pt x="356775" y="78064"/>
                  <a:pt x="360892" y="80433"/>
                  <a:pt x="365125" y="82550"/>
                </a:cubicBezTo>
                <a:cubicBezTo>
                  <a:pt x="385907" y="75623"/>
                  <a:pt x="365510" y="85244"/>
                  <a:pt x="377825" y="69850"/>
                </a:cubicBezTo>
                <a:cubicBezTo>
                  <a:pt x="380209" y="66870"/>
                  <a:pt x="384175" y="65617"/>
                  <a:pt x="387350" y="63500"/>
                </a:cubicBezTo>
                <a:cubicBezTo>
                  <a:pt x="388408" y="60325"/>
                  <a:pt x="389713" y="57222"/>
                  <a:pt x="390525" y="53975"/>
                </a:cubicBezTo>
                <a:cubicBezTo>
                  <a:pt x="397072" y="27786"/>
                  <a:pt x="390356" y="48215"/>
                  <a:pt x="396875" y="25400"/>
                </a:cubicBezTo>
                <a:cubicBezTo>
                  <a:pt x="397794" y="22182"/>
                  <a:pt x="397683" y="18242"/>
                  <a:pt x="400050" y="15875"/>
                </a:cubicBezTo>
                <a:cubicBezTo>
                  <a:pt x="413782" y="2143"/>
                  <a:pt x="418552" y="3285"/>
                  <a:pt x="434975" y="0"/>
                </a:cubicBezTo>
                <a:cubicBezTo>
                  <a:pt x="447675" y="1058"/>
                  <a:pt x="460443" y="1491"/>
                  <a:pt x="473075" y="3175"/>
                </a:cubicBezTo>
                <a:cubicBezTo>
                  <a:pt x="476392" y="3617"/>
                  <a:pt x="479815" y="4494"/>
                  <a:pt x="482600" y="6350"/>
                </a:cubicBezTo>
                <a:cubicBezTo>
                  <a:pt x="486336" y="8841"/>
                  <a:pt x="488950" y="12700"/>
                  <a:pt x="492125" y="15875"/>
                </a:cubicBezTo>
                <a:cubicBezTo>
                  <a:pt x="493183" y="19050"/>
                  <a:pt x="493803" y="22407"/>
                  <a:pt x="495300" y="25400"/>
                </a:cubicBezTo>
                <a:cubicBezTo>
                  <a:pt x="497007" y="28813"/>
                  <a:pt x="502478" y="31200"/>
                  <a:pt x="501650" y="34925"/>
                </a:cubicBezTo>
                <a:cubicBezTo>
                  <a:pt x="497189" y="55001"/>
                  <a:pt x="490122" y="50816"/>
                  <a:pt x="479425" y="60325"/>
                </a:cubicBezTo>
                <a:cubicBezTo>
                  <a:pt x="446803" y="89323"/>
                  <a:pt x="472468" y="71313"/>
                  <a:pt x="450850" y="85725"/>
                </a:cubicBezTo>
                <a:cubicBezTo>
                  <a:pt x="448733" y="88900"/>
                  <a:pt x="447736" y="93228"/>
                  <a:pt x="444500" y="95250"/>
                </a:cubicBezTo>
                <a:cubicBezTo>
                  <a:pt x="438824" y="98798"/>
                  <a:pt x="431944" y="99977"/>
                  <a:pt x="425450" y="101600"/>
                </a:cubicBezTo>
                <a:cubicBezTo>
                  <a:pt x="409503" y="105587"/>
                  <a:pt x="416890" y="103395"/>
                  <a:pt x="403225" y="107950"/>
                </a:cubicBezTo>
                <a:cubicBezTo>
                  <a:pt x="401108" y="111125"/>
                  <a:pt x="399410" y="114623"/>
                  <a:pt x="396875" y="117475"/>
                </a:cubicBezTo>
                <a:cubicBezTo>
                  <a:pt x="390909" y="124187"/>
                  <a:pt x="382806" y="129053"/>
                  <a:pt x="377825" y="136525"/>
                </a:cubicBezTo>
                <a:cubicBezTo>
                  <a:pt x="373592" y="142875"/>
                  <a:pt x="372365" y="153162"/>
                  <a:pt x="365125" y="155575"/>
                </a:cubicBezTo>
                <a:cubicBezTo>
                  <a:pt x="351980" y="159957"/>
                  <a:pt x="358385" y="156894"/>
                  <a:pt x="346075" y="165100"/>
                </a:cubicBezTo>
                <a:cubicBezTo>
                  <a:pt x="337021" y="164094"/>
                  <a:pt x="318613" y="164069"/>
                  <a:pt x="307975" y="158750"/>
                </a:cubicBezTo>
                <a:cubicBezTo>
                  <a:pt x="304562" y="157043"/>
                  <a:pt x="301625" y="154517"/>
                  <a:pt x="298450" y="152400"/>
                </a:cubicBezTo>
                <a:cubicBezTo>
                  <a:pt x="296333" y="149225"/>
                  <a:pt x="295080" y="145259"/>
                  <a:pt x="292100" y="142875"/>
                </a:cubicBezTo>
                <a:cubicBezTo>
                  <a:pt x="289487" y="140784"/>
                  <a:pt x="285360" y="141556"/>
                  <a:pt x="282575" y="139700"/>
                </a:cubicBezTo>
                <a:cubicBezTo>
                  <a:pt x="278839" y="137209"/>
                  <a:pt x="276225" y="133350"/>
                  <a:pt x="273050" y="130175"/>
                </a:cubicBezTo>
                <a:cubicBezTo>
                  <a:pt x="269875" y="132292"/>
                  <a:pt x="266223" y="133827"/>
                  <a:pt x="263525" y="136525"/>
                </a:cubicBezTo>
                <a:cubicBezTo>
                  <a:pt x="260827" y="139223"/>
                  <a:pt x="260047" y="143537"/>
                  <a:pt x="257175" y="146050"/>
                </a:cubicBezTo>
                <a:cubicBezTo>
                  <a:pt x="251432" y="151076"/>
                  <a:pt x="238125" y="158750"/>
                  <a:pt x="238125" y="158750"/>
                </a:cubicBezTo>
                <a:cubicBezTo>
                  <a:pt x="235075" y="167901"/>
                  <a:pt x="227479" y="177987"/>
                  <a:pt x="234950" y="187325"/>
                </a:cubicBezTo>
                <a:cubicBezTo>
                  <a:pt x="237334" y="190305"/>
                  <a:pt x="241300" y="191558"/>
                  <a:pt x="244475" y="193675"/>
                </a:cubicBezTo>
                <a:cubicBezTo>
                  <a:pt x="243417" y="214842"/>
                  <a:pt x="244041" y="236160"/>
                  <a:pt x="241300" y="257175"/>
                </a:cubicBezTo>
                <a:cubicBezTo>
                  <a:pt x="240806" y="260959"/>
                  <a:pt x="237930" y="264316"/>
                  <a:pt x="234950" y="266700"/>
                </a:cubicBezTo>
                <a:cubicBezTo>
                  <a:pt x="232337" y="268791"/>
                  <a:pt x="228600" y="268817"/>
                  <a:pt x="225425" y="269875"/>
                </a:cubicBezTo>
                <a:cubicBezTo>
                  <a:pt x="214842" y="268817"/>
                  <a:pt x="204187" y="268317"/>
                  <a:pt x="193675" y="266700"/>
                </a:cubicBezTo>
                <a:cubicBezTo>
                  <a:pt x="182148" y="264927"/>
                  <a:pt x="185090" y="262408"/>
                  <a:pt x="174625" y="257175"/>
                </a:cubicBezTo>
                <a:cubicBezTo>
                  <a:pt x="171632" y="255678"/>
                  <a:pt x="168275" y="255058"/>
                  <a:pt x="165100" y="254000"/>
                </a:cubicBezTo>
                <a:cubicBezTo>
                  <a:pt x="129499" y="200598"/>
                  <a:pt x="152740" y="240528"/>
                  <a:pt x="196850" y="88900"/>
                </a:cubicBezTo>
                <a:cubicBezTo>
                  <a:pt x="198982" y="81572"/>
                  <a:pt x="209550" y="69850"/>
                  <a:pt x="209550" y="69850"/>
                </a:cubicBezTo>
                <a:cubicBezTo>
                  <a:pt x="208492" y="65617"/>
                  <a:pt x="209101" y="60557"/>
                  <a:pt x="206375" y="57150"/>
                </a:cubicBezTo>
                <a:cubicBezTo>
                  <a:pt x="204284" y="54537"/>
                  <a:pt x="200097" y="54787"/>
                  <a:pt x="196850" y="53975"/>
                </a:cubicBezTo>
                <a:cubicBezTo>
                  <a:pt x="191615" y="52666"/>
                  <a:pt x="186181" y="52220"/>
                  <a:pt x="180975" y="50800"/>
                </a:cubicBezTo>
                <a:cubicBezTo>
                  <a:pt x="174517" y="49039"/>
                  <a:pt x="161925" y="44450"/>
                  <a:pt x="161925" y="44450"/>
                </a:cubicBezTo>
                <a:cubicBezTo>
                  <a:pt x="156633" y="45508"/>
                  <a:pt x="150603" y="44728"/>
                  <a:pt x="146050" y="47625"/>
                </a:cubicBezTo>
                <a:cubicBezTo>
                  <a:pt x="131897" y="56632"/>
                  <a:pt x="123234" y="72324"/>
                  <a:pt x="114300" y="85725"/>
                </a:cubicBezTo>
                <a:cubicBezTo>
                  <a:pt x="112183" y="88900"/>
                  <a:pt x="109157" y="91630"/>
                  <a:pt x="107950" y="95250"/>
                </a:cubicBezTo>
                <a:cubicBezTo>
                  <a:pt x="106892" y="98425"/>
                  <a:pt x="106400" y="101849"/>
                  <a:pt x="104775" y="104775"/>
                </a:cubicBezTo>
                <a:cubicBezTo>
                  <a:pt x="98671" y="115762"/>
                  <a:pt x="92125" y="125371"/>
                  <a:pt x="82550" y="133350"/>
                </a:cubicBezTo>
                <a:cubicBezTo>
                  <a:pt x="79619" y="135793"/>
                  <a:pt x="76200" y="137583"/>
                  <a:pt x="73025" y="139700"/>
                </a:cubicBezTo>
                <a:cubicBezTo>
                  <a:pt x="72962" y="139690"/>
                  <a:pt x="44433" y="135455"/>
                  <a:pt x="41275" y="133350"/>
                </a:cubicBezTo>
                <a:cubicBezTo>
                  <a:pt x="38100" y="131233"/>
                  <a:pt x="37797" y="126338"/>
                  <a:pt x="34925" y="123825"/>
                </a:cubicBezTo>
                <a:cubicBezTo>
                  <a:pt x="29182" y="118799"/>
                  <a:pt x="15875" y="111125"/>
                  <a:pt x="15875" y="111125"/>
                </a:cubicBezTo>
                <a:cubicBezTo>
                  <a:pt x="1319" y="89290"/>
                  <a:pt x="5588" y="99315"/>
                  <a:pt x="0" y="82550"/>
                </a:cubicBezTo>
                <a:cubicBezTo>
                  <a:pt x="3175" y="80433"/>
                  <a:pt x="6594" y="78643"/>
                  <a:pt x="9525" y="76200"/>
                </a:cubicBezTo>
                <a:cubicBezTo>
                  <a:pt x="33971" y="55828"/>
                  <a:pt x="4926" y="76091"/>
                  <a:pt x="28575" y="60325"/>
                </a:cubicBezTo>
                <a:cubicBezTo>
                  <a:pt x="43287" y="38257"/>
                  <a:pt x="23615" y="63868"/>
                  <a:pt x="50800" y="44450"/>
                </a:cubicBezTo>
                <a:cubicBezTo>
                  <a:pt x="53905" y="42232"/>
                  <a:pt x="54452" y="37623"/>
                  <a:pt x="57150" y="34925"/>
                </a:cubicBezTo>
                <a:cubicBezTo>
                  <a:pt x="61136" y="30939"/>
                  <a:pt x="75017" y="24093"/>
                  <a:pt x="79375" y="22225"/>
                </a:cubicBezTo>
                <a:cubicBezTo>
                  <a:pt x="82451" y="20907"/>
                  <a:pt x="85974" y="20675"/>
                  <a:pt x="88900" y="19050"/>
                </a:cubicBezTo>
                <a:cubicBezTo>
                  <a:pt x="95571" y="15344"/>
                  <a:pt x="100710" y="8763"/>
                  <a:pt x="107950" y="6350"/>
                </a:cubicBezTo>
                <a:lnTo>
                  <a:pt x="127000" y="0"/>
                </a:lnTo>
                <a:cubicBezTo>
                  <a:pt x="137583" y="1058"/>
                  <a:pt x="148207" y="1769"/>
                  <a:pt x="158750" y="3175"/>
                </a:cubicBezTo>
                <a:cubicBezTo>
                  <a:pt x="164188" y="3900"/>
                  <a:pt x="181289" y="7714"/>
                  <a:pt x="187325" y="9525"/>
                </a:cubicBezTo>
                <a:cubicBezTo>
                  <a:pt x="193736" y="11448"/>
                  <a:pt x="200806" y="12162"/>
                  <a:pt x="206375" y="15875"/>
                </a:cubicBezTo>
                <a:lnTo>
                  <a:pt x="215900" y="22225"/>
                </a:lnTo>
                <a:cubicBezTo>
                  <a:pt x="222827" y="43007"/>
                  <a:pt x="213206" y="22610"/>
                  <a:pt x="228600" y="34925"/>
                </a:cubicBezTo>
                <a:cubicBezTo>
                  <a:pt x="231580" y="37309"/>
                  <a:pt x="232415" y="41598"/>
                  <a:pt x="234950" y="44450"/>
                </a:cubicBezTo>
                <a:cubicBezTo>
                  <a:pt x="270235" y="84146"/>
                  <a:pt x="240776" y="50892"/>
                  <a:pt x="263525" y="69850"/>
                </a:cubicBezTo>
                <a:cubicBezTo>
                  <a:pt x="279380" y="83063"/>
                  <a:pt x="265836" y="76970"/>
                  <a:pt x="282575" y="82550"/>
                </a:cubicBezTo>
                <a:cubicBezTo>
                  <a:pt x="285750" y="85725"/>
                  <a:pt x="287662" y="91392"/>
                  <a:pt x="292100" y="92075"/>
                </a:cubicBezTo>
                <a:cubicBezTo>
                  <a:pt x="324903" y="97122"/>
                  <a:pt x="323850" y="98708"/>
                  <a:pt x="323850" y="85725"/>
                </a:cubicBezTo>
                <a:lnTo>
                  <a:pt x="260350" y="85725"/>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5FE64157-6177-478A-8651-60B5BC26AFCE}"/>
              </a:ext>
            </a:extLst>
          </p:cNvPr>
          <p:cNvSpPr/>
          <p:nvPr/>
        </p:nvSpPr>
        <p:spPr>
          <a:xfrm>
            <a:off x="4650599" y="4418799"/>
            <a:ext cx="1863248" cy="1373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END</a:t>
            </a:r>
            <a:endParaRPr lang="en-US" dirty="0"/>
          </a:p>
        </p:txBody>
      </p:sp>
      <p:sp>
        <p:nvSpPr>
          <p:cNvPr id="29" name="TextBox 28">
            <a:extLst>
              <a:ext uri="{FF2B5EF4-FFF2-40B4-BE49-F238E27FC236}">
                <a16:creationId xmlns:a16="http://schemas.microsoft.com/office/drawing/2014/main" id="{6320F4BD-A70C-47C4-BDA8-7141F0ABB526}"/>
              </a:ext>
            </a:extLst>
          </p:cNvPr>
          <p:cNvSpPr txBox="1"/>
          <p:nvPr/>
        </p:nvSpPr>
        <p:spPr>
          <a:xfrm>
            <a:off x="6820127" y="2383831"/>
            <a:ext cx="2351950" cy="923330"/>
          </a:xfrm>
          <a:prstGeom prst="rect">
            <a:avLst/>
          </a:prstGeom>
          <a:noFill/>
        </p:spPr>
        <p:txBody>
          <a:bodyPr wrap="square" rtlCol="0">
            <a:spAutoFit/>
          </a:bodyPr>
          <a:lstStyle/>
          <a:p>
            <a:pPr algn="ctr"/>
            <a:r>
              <a:rPr lang="en-CA" b="1" dirty="0">
                <a:solidFill>
                  <a:srgbClr val="FF0000"/>
                </a:solidFill>
              </a:rPr>
              <a:t>DETECT DEFECT LOCATION ON THE PIXEL LEVEL</a:t>
            </a:r>
            <a:endParaRPr lang="en-US" b="1" dirty="0">
              <a:solidFill>
                <a:srgbClr val="FF0000"/>
              </a:solidFill>
            </a:endParaRPr>
          </a:p>
        </p:txBody>
      </p:sp>
    </p:spTree>
    <p:extLst>
      <p:ext uri="{BB962C8B-B14F-4D97-AF65-F5344CB8AC3E}">
        <p14:creationId xmlns:p14="http://schemas.microsoft.com/office/powerpoint/2010/main" val="313994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0CE1B320-CD86-4A6D-B4ED-46BA98E16012}"/>
              </a:ext>
            </a:extLst>
          </p:cNvPr>
          <p:cNvPicPr>
            <a:picLocks noChangeAspect="1"/>
          </p:cNvPicPr>
          <p:nvPr/>
        </p:nvPicPr>
        <p:blipFill>
          <a:blip r:embed="rId2"/>
          <a:stretch>
            <a:fillRect/>
          </a:stretch>
        </p:blipFill>
        <p:spPr>
          <a:xfrm>
            <a:off x="-9525" y="0"/>
            <a:ext cx="12201525" cy="6838950"/>
          </a:xfrm>
          <a:prstGeom prst="rect">
            <a:avLst/>
          </a:prstGeom>
        </p:spPr>
      </p:pic>
      <p:sp>
        <p:nvSpPr>
          <p:cNvPr id="5" name="Title 1">
            <a:extLst>
              <a:ext uri="{FF2B5EF4-FFF2-40B4-BE49-F238E27FC236}">
                <a16:creationId xmlns:a16="http://schemas.microsoft.com/office/drawing/2014/main" id="{5A91BD01-1C37-4E47-B0DA-21C130FA5AE8}"/>
              </a:ext>
            </a:extLst>
          </p:cNvPr>
          <p:cNvSpPr txBox="1">
            <a:spLocks/>
          </p:cNvSpPr>
          <p:nvPr/>
        </p:nvSpPr>
        <p:spPr>
          <a:xfrm>
            <a:off x="270700" y="197246"/>
            <a:ext cx="868777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dirty="0">
                <a:latin typeface="Montserrat"/>
              </a:rPr>
              <a:t>CONVOLUTIONAL NEURAL NETWORKS (REVIEW)</a:t>
            </a:r>
          </a:p>
        </p:txBody>
      </p:sp>
      <p:pic>
        <p:nvPicPr>
          <p:cNvPr id="3" name="Picture 2">
            <a:extLst>
              <a:ext uri="{FF2B5EF4-FFF2-40B4-BE49-F238E27FC236}">
                <a16:creationId xmlns:a16="http://schemas.microsoft.com/office/drawing/2014/main" id="{F387269B-0A99-45AE-AD64-211BBAE63195}"/>
              </a:ext>
            </a:extLst>
          </p:cNvPr>
          <p:cNvPicPr>
            <a:picLocks noChangeAspect="1"/>
          </p:cNvPicPr>
          <p:nvPr/>
        </p:nvPicPr>
        <p:blipFill rotWithShape="1">
          <a:blip r:embed="rId3"/>
          <a:srcRect l="51887"/>
          <a:stretch/>
        </p:blipFill>
        <p:spPr>
          <a:xfrm>
            <a:off x="82451" y="4116134"/>
            <a:ext cx="2458326" cy="817935"/>
          </a:xfrm>
          <a:prstGeom prst="rect">
            <a:avLst/>
          </a:prstGeom>
        </p:spPr>
      </p:pic>
      <p:pic>
        <p:nvPicPr>
          <p:cNvPr id="8" name="Picture 7">
            <a:extLst>
              <a:ext uri="{FF2B5EF4-FFF2-40B4-BE49-F238E27FC236}">
                <a16:creationId xmlns:a16="http://schemas.microsoft.com/office/drawing/2014/main" id="{750A7F3B-786F-4B3A-8EF0-782571A0845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540776" y="3777197"/>
            <a:ext cx="6160980" cy="2614078"/>
          </a:xfrm>
          <a:prstGeom prst="rect">
            <a:avLst/>
          </a:prstGeom>
        </p:spPr>
      </p:pic>
      <p:pic>
        <p:nvPicPr>
          <p:cNvPr id="39" name="Picture 38" descr="A picture containing tree&#10;&#10;Description automatically generated">
            <a:extLst>
              <a:ext uri="{FF2B5EF4-FFF2-40B4-BE49-F238E27FC236}">
                <a16:creationId xmlns:a16="http://schemas.microsoft.com/office/drawing/2014/main" id="{D6D775B0-53FE-4729-A615-CBDD2F789F81}"/>
              </a:ext>
            </a:extLst>
          </p:cNvPr>
          <p:cNvPicPr>
            <a:picLocks noChangeAspect="1"/>
          </p:cNvPicPr>
          <p:nvPr/>
        </p:nvPicPr>
        <p:blipFill rotWithShape="1">
          <a:blip r:embed="rId5">
            <a:extLst>
              <a:ext uri="{28A0092B-C50C-407E-A947-70E740481C1C}">
                <a14:useLocalDpi xmlns:a14="http://schemas.microsoft.com/office/drawing/2010/main" val="0"/>
              </a:ext>
            </a:extLst>
          </a:blip>
          <a:srcRect l="24763" r="31641"/>
          <a:stretch/>
        </p:blipFill>
        <p:spPr>
          <a:xfrm>
            <a:off x="82449" y="5032210"/>
            <a:ext cx="2458327" cy="902208"/>
          </a:xfrm>
          <a:prstGeom prst="rect">
            <a:avLst/>
          </a:prstGeom>
        </p:spPr>
      </p:pic>
      <p:sp>
        <p:nvSpPr>
          <p:cNvPr id="41" name="Прямоугольник 11">
            <a:extLst>
              <a:ext uri="{FF2B5EF4-FFF2-40B4-BE49-F238E27FC236}">
                <a16:creationId xmlns:a16="http://schemas.microsoft.com/office/drawing/2014/main" id="{74A4310C-7987-4D64-8274-D038F886B8C3}"/>
              </a:ext>
            </a:extLst>
          </p:cNvPr>
          <p:cNvSpPr/>
          <p:nvPr/>
        </p:nvSpPr>
        <p:spPr>
          <a:xfrm>
            <a:off x="270700" y="1173581"/>
            <a:ext cx="8968550" cy="2554545"/>
          </a:xfrm>
          <a:prstGeom prst="rect">
            <a:avLst/>
          </a:prstGeom>
        </p:spPr>
        <p:txBody>
          <a:bodyPr wrap="square">
            <a:spAutoFit/>
          </a:bodyPr>
          <a:lstStyle/>
          <a:p>
            <a:pPr marL="285750" indent="-285750">
              <a:buFont typeface="Arial" panose="020B0604020202020204" pitchFamily="34" charset="0"/>
              <a:buChar char="•"/>
            </a:pPr>
            <a:r>
              <a:rPr lang="en-CA" sz="2000" b="1" dirty="0">
                <a:latin typeface="Montserrat" charset="0"/>
              </a:rPr>
              <a:t>The first CNN layers are used to extract high level general features. </a:t>
            </a:r>
          </a:p>
          <a:p>
            <a:pPr marL="285750" indent="-285750">
              <a:buFont typeface="Arial" panose="020B0604020202020204" pitchFamily="34" charset="0"/>
              <a:buChar char="•"/>
            </a:pPr>
            <a:r>
              <a:rPr lang="en-CA" sz="2000" b="1" dirty="0">
                <a:latin typeface="Montserrat" charset="0"/>
              </a:rPr>
              <a:t>The last couple of layers are used to perform classification (on a specific task).</a:t>
            </a:r>
          </a:p>
          <a:p>
            <a:pPr marL="285750" indent="-285750">
              <a:buFont typeface="Arial" panose="020B0604020202020204" pitchFamily="34" charset="0"/>
              <a:buChar char="•"/>
            </a:pPr>
            <a:r>
              <a:rPr lang="en-CA" sz="2000" b="1" dirty="0">
                <a:latin typeface="Montserrat" charset="0"/>
              </a:rPr>
              <a:t>Local respective fields scan the image first searching for simple shapes such as edges/lines </a:t>
            </a:r>
          </a:p>
          <a:p>
            <a:pPr marL="285750" indent="-285750">
              <a:buFont typeface="Arial" panose="020B0604020202020204" pitchFamily="34" charset="0"/>
              <a:buChar char="•"/>
            </a:pPr>
            <a:r>
              <a:rPr lang="en-CA" sz="2000" b="1" dirty="0">
                <a:latin typeface="Montserrat" charset="0"/>
              </a:rPr>
              <a:t>These edges are then picked up by the subsequent layer to form more complex features.</a:t>
            </a:r>
          </a:p>
        </p:txBody>
      </p:sp>
    </p:spTree>
    <p:extLst>
      <p:ext uri="{BB962C8B-B14F-4D97-AF65-F5344CB8AC3E}">
        <p14:creationId xmlns:p14="http://schemas.microsoft.com/office/powerpoint/2010/main" val="55238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FBDBEC-A2B4-4D4A-98B4-F173BD4C5291}"/>
              </a:ext>
            </a:extLst>
          </p:cNvPr>
          <p:cNvPicPr>
            <a:picLocks noChangeAspect="1"/>
          </p:cNvPicPr>
          <p:nvPr/>
        </p:nvPicPr>
        <p:blipFill>
          <a:blip r:embed="rId2"/>
          <a:stretch>
            <a:fillRect/>
          </a:stretch>
        </p:blipFill>
        <p:spPr>
          <a:xfrm>
            <a:off x="0" y="-6350"/>
            <a:ext cx="12182475" cy="6838950"/>
          </a:xfrm>
          <a:prstGeom prst="rect">
            <a:avLst/>
          </a:prstGeom>
        </p:spPr>
      </p:pic>
      <p:sp>
        <p:nvSpPr>
          <p:cNvPr id="6" name="Прямоугольник 11">
            <a:extLst>
              <a:ext uri="{FF2B5EF4-FFF2-40B4-BE49-F238E27FC236}">
                <a16:creationId xmlns:a16="http://schemas.microsoft.com/office/drawing/2014/main" id="{9420DDB7-F11C-459F-A5B9-761CD9F03F7F}"/>
              </a:ext>
            </a:extLst>
          </p:cNvPr>
          <p:cNvSpPr/>
          <p:nvPr/>
        </p:nvSpPr>
        <p:spPr>
          <a:xfrm>
            <a:off x="661578" y="2695373"/>
            <a:ext cx="7539447" cy="702244"/>
          </a:xfrm>
          <a:prstGeom prst="rect">
            <a:avLst/>
          </a:prstGeom>
        </p:spPr>
        <p:txBody>
          <a:bodyPr wrap="square">
            <a:spAutoFit/>
          </a:bodyPr>
          <a:lstStyle/>
          <a:p>
            <a:pPr>
              <a:lnSpc>
                <a:spcPct val="150000"/>
              </a:lnSpc>
            </a:pPr>
            <a:br>
              <a:rPr lang="en-CA" sz="1400" b="1" dirty="0">
                <a:latin typeface="Montserrat" charset="0"/>
                <a:ea typeface="Montserrat" charset="0"/>
                <a:cs typeface="Montserrat" charset="0"/>
              </a:rPr>
            </a:br>
            <a:endParaRPr lang="en-CA" sz="1400" b="1" dirty="0">
              <a:latin typeface="Montserrat" charset="0"/>
              <a:ea typeface="Montserrat" charset="0"/>
              <a:cs typeface="Montserrat" charset="0"/>
            </a:endParaRPr>
          </a:p>
        </p:txBody>
      </p:sp>
      <p:sp>
        <p:nvSpPr>
          <p:cNvPr id="5" name="Title 1">
            <a:extLst>
              <a:ext uri="{FF2B5EF4-FFF2-40B4-BE49-F238E27FC236}">
                <a16:creationId xmlns:a16="http://schemas.microsoft.com/office/drawing/2014/main" id="{5A91BD01-1C37-4E47-B0DA-21C130FA5AE8}"/>
              </a:ext>
            </a:extLst>
          </p:cNvPr>
          <p:cNvSpPr txBox="1">
            <a:spLocks/>
          </p:cNvSpPr>
          <p:nvPr/>
        </p:nvSpPr>
        <p:spPr>
          <a:xfrm>
            <a:off x="270700" y="197246"/>
            <a:ext cx="868777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dirty="0">
                <a:latin typeface="Montserrat"/>
              </a:rPr>
              <a:t>RESNET (RESIDUAL NETWORK) (REVIEW)</a:t>
            </a:r>
          </a:p>
        </p:txBody>
      </p:sp>
      <p:sp>
        <p:nvSpPr>
          <p:cNvPr id="7" name="TextBox 6">
            <a:extLst>
              <a:ext uri="{FF2B5EF4-FFF2-40B4-BE49-F238E27FC236}">
                <a16:creationId xmlns:a16="http://schemas.microsoft.com/office/drawing/2014/main" id="{68FF237B-544F-4F69-B3B3-277C08C3407C}"/>
              </a:ext>
            </a:extLst>
          </p:cNvPr>
          <p:cNvSpPr txBox="1"/>
          <p:nvPr/>
        </p:nvSpPr>
        <p:spPr>
          <a:xfrm>
            <a:off x="175450" y="971198"/>
            <a:ext cx="9035225" cy="4708981"/>
          </a:xfrm>
          <a:prstGeom prst="rect">
            <a:avLst/>
          </a:prstGeom>
        </p:spPr>
        <p:txBody>
          <a:bodyPr wrap="square">
            <a:spAutoFit/>
          </a:bodyPr>
          <a:lstStyle>
            <a:defPPr>
              <a:defRPr lang="ru-RU"/>
            </a:defPPr>
            <a:lvl1pPr>
              <a:defRPr b="1">
                <a:latin typeface="Montserrat" charset="0"/>
                <a:ea typeface="Montserrat" charset="0"/>
                <a:cs typeface="Montserrat" charset="0"/>
              </a:defRPr>
            </a:lvl1pPr>
          </a:lstStyle>
          <a:p>
            <a:pPr marL="285750" indent="-285750">
              <a:buFont typeface="Arial" panose="020B0604020202020204" pitchFamily="34" charset="0"/>
              <a:buChar char="•"/>
            </a:pPr>
            <a:r>
              <a:rPr lang="en-CA" sz="2000" dirty="0"/>
              <a:t>As CNNs grow deeper, vanishing gradient tend to occur which negatively impact network performance.</a:t>
            </a:r>
          </a:p>
          <a:p>
            <a:pPr marL="285750" indent="-285750">
              <a:buFont typeface="Arial" panose="020B0604020202020204" pitchFamily="34" charset="0"/>
              <a:buChar char="•"/>
            </a:pPr>
            <a:r>
              <a:rPr lang="en-CA" sz="2000" dirty="0"/>
              <a:t>Vanishing gradient problem occurs when the gradient is back-propagated to earlier layers which results in a very small gradient. </a:t>
            </a:r>
          </a:p>
          <a:p>
            <a:pPr marL="285750" indent="-285750">
              <a:buFont typeface="Arial" panose="020B0604020202020204" pitchFamily="34" charset="0"/>
              <a:buChar char="•"/>
            </a:pPr>
            <a:r>
              <a:rPr lang="en-CA" sz="2000" dirty="0"/>
              <a:t>Residual Neural Network includes “skip connection” feature which enables training of 152 layers without vanishing gradient issues. </a:t>
            </a:r>
          </a:p>
          <a:p>
            <a:pPr marL="285750" indent="-285750">
              <a:buFont typeface="Arial" panose="020B0604020202020204" pitchFamily="34" charset="0"/>
              <a:buChar char="•"/>
            </a:pPr>
            <a:r>
              <a:rPr lang="en-CA" sz="2000" dirty="0"/>
              <a:t>Resnet works by adding “identity mappings” on top of the CNN. </a:t>
            </a:r>
          </a:p>
          <a:p>
            <a:pPr marL="285750" indent="-285750">
              <a:buFont typeface="Arial" panose="020B0604020202020204" pitchFamily="34" charset="0"/>
              <a:buChar char="•"/>
            </a:pPr>
            <a:r>
              <a:rPr lang="en-CA" sz="2000" dirty="0"/>
              <a:t>ImageNet contains 11 million images and 11,000 categories. </a:t>
            </a:r>
          </a:p>
          <a:p>
            <a:pPr marL="285750" indent="-285750">
              <a:buFont typeface="Arial" panose="020B0604020202020204" pitchFamily="34" charset="0"/>
              <a:buChar char="•"/>
            </a:pPr>
            <a:r>
              <a:rPr lang="en-CA" sz="2000" dirty="0"/>
              <a:t>ImageNet is used to train </a:t>
            </a:r>
            <a:r>
              <a:rPr lang="en-CA" sz="2000" dirty="0" err="1"/>
              <a:t>ResNet</a:t>
            </a:r>
            <a:r>
              <a:rPr lang="en-CA" sz="2000" dirty="0"/>
              <a:t> deep network.</a:t>
            </a:r>
          </a:p>
          <a:p>
            <a:pPr marL="285750" indent="-285750">
              <a:buFont typeface="Arial" panose="020B0604020202020204" pitchFamily="34" charset="0"/>
              <a:buChar char="•"/>
            </a:pPr>
            <a:endParaRPr lang="en-CA" sz="2000" dirty="0"/>
          </a:p>
          <a:p>
            <a:endParaRPr lang="en-CA" sz="2000" dirty="0"/>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endParaRPr lang="en-CA" sz="2000" b="1" dirty="0">
              <a:latin typeface="Montserrat" charset="0"/>
            </a:endParaRP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endParaRPr lang="en-US" sz="2000" dirty="0"/>
          </a:p>
        </p:txBody>
      </p:sp>
      <p:pic>
        <p:nvPicPr>
          <p:cNvPr id="2050" name="Picture 2">
            <a:extLst>
              <a:ext uri="{FF2B5EF4-FFF2-40B4-BE49-F238E27FC236}">
                <a16:creationId xmlns:a16="http://schemas.microsoft.com/office/drawing/2014/main" id="{C6A86035-C019-4DE9-B97A-D44532FCEF5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2947" y="4241007"/>
            <a:ext cx="4135568" cy="241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0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350459-CD9E-4719-AA3B-E61E9F15B62C}"/>
              </a:ext>
            </a:extLst>
          </p:cNvPr>
          <p:cNvPicPr>
            <a:picLocks noChangeAspect="1"/>
          </p:cNvPicPr>
          <p:nvPr/>
        </p:nvPicPr>
        <p:blipFill>
          <a:blip r:embed="rId2"/>
          <a:stretch>
            <a:fillRect/>
          </a:stretch>
        </p:blipFill>
        <p:spPr>
          <a:xfrm>
            <a:off x="0" y="-6350"/>
            <a:ext cx="12182475" cy="6838950"/>
          </a:xfrm>
          <a:prstGeom prst="rect">
            <a:avLst/>
          </a:prstGeom>
        </p:spPr>
      </p:pic>
      <p:sp>
        <p:nvSpPr>
          <p:cNvPr id="4" name="Прямоугольник 4">
            <a:extLst>
              <a:ext uri="{FF2B5EF4-FFF2-40B4-BE49-F238E27FC236}">
                <a16:creationId xmlns:a16="http://schemas.microsoft.com/office/drawing/2014/main" id="{F3715F86-D507-B24B-8477-1F017E764E13}"/>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US" sz="2800" b="1" dirty="0">
                <a:latin typeface="Montserrat"/>
                <a:ea typeface="+mj-ea"/>
                <a:cs typeface="+mj-cs"/>
              </a:rPr>
              <a:t>TRANSFER LEARNING? (REVIEW)</a:t>
            </a:r>
            <a:endParaRPr lang="ru-RU" sz="2800" b="1" dirty="0">
              <a:ea typeface="+mj-ea"/>
              <a:cs typeface="+mj-cs"/>
            </a:endParaRPr>
          </a:p>
        </p:txBody>
      </p:sp>
      <p:sp>
        <p:nvSpPr>
          <p:cNvPr id="5" name="Прямоугольник 11">
            <a:extLst>
              <a:ext uri="{FF2B5EF4-FFF2-40B4-BE49-F238E27FC236}">
                <a16:creationId xmlns:a16="http://schemas.microsoft.com/office/drawing/2014/main" id="{E0BB9A4E-AF0C-1A40-BA1B-F5F0A01B0FA2}"/>
              </a:ext>
            </a:extLst>
          </p:cNvPr>
          <p:cNvSpPr/>
          <p:nvPr/>
        </p:nvSpPr>
        <p:spPr>
          <a:xfrm>
            <a:off x="279602" y="918326"/>
            <a:ext cx="8826297" cy="1938992"/>
          </a:xfrm>
          <a:prstGeom prst="rect">
            <a:avLst/>
          </a:prstGeom>
        </p:spPr>
        <p:txBody>
          <a:bodyPr wrap="square">
            <a:spAutoFit/>
          </a:bodyPr>
          <a:lstStyle/>
          <a:p>
            <a:pPr marL="285750" indent="-285750">
              <a:buFont typeface="Arial" panose="020B0604020202020204" pitchFamily="34" charset="0"/>
              <a:buChar char="•"/>
            </a:pPr>
            <a:r>
              <a:rPr lang="en-CA" sz="2000" b="1" dirty="0">
                <a:latin typeface="Montserrat" charset="0"/>
              </a:rPr>
              <a:t>Transfer learning is a machine learning technique in which a network that has been trained to perform a specific task is being reused (repurposed) as a starting point for another similar task.</a:t>
            </a:r>
          </a:p>
          <a:p>
            <a:pPr marL="285750" indent="-285750">
              <a:buFont typeface="Arial" panose="020B0604020202020204" pitchFamily="34" charset="0"/>
              <a:buChar char="•"/>
            </a:pPr>
            <a:r>
              <a:rPr lang="en-CA" sz="2000" b="1" dirty="0">
                <a:latin typeface="Montserrat" charset="0"/>
              </a:rPr>
              <a:t>Transfer learning is widely used since starting from a pre-trained models can dramatically reduce the computational time required if training is performed from scratch. </a:t>
            </a:r>
          </a:p>
        </p:txBody>
      </p:sp>
      <p:sp>
        <p:nvSpPr>
          <p:cNvPr id="6" name="Rectangle 5">
            <a:extLst>
              <a:ext uri="{FF2B5EF4-FFF2-40B4-BE49-F238E27FC236}">
                <a16:creationId xmlns:a16="http://schemas.microsoft.com/office/drawing/2014/main" id="{BDBA6998-F4BD-A349-9AC4-64ABF2BB778E}"/>
              </a:ext>
            </a:extLst>
          </p:cNvPr>
          <p:cNvSpPr/>
          <p:nvPr/>
        </p:nvSpPr>
        <p:spPr>
          <a:xfrm>
            <a:off x="533400" y="5276532"/>
            <a:ext cx="7747000" cy="1223412"/>
          </a:xfrm>
          <a:prstGeom prst="rect">
            <a:avLst/>
          </a:prstGeom>
        </p:spPr>
        <p:txBody>
          <a:bodyPr wrap="square">
            <a:spAutoFit/>
          </a:bodyPr>
          <a:lstStyle/>
          <a:p>
            <a:pPr marL="171450" indent="-171450">
              <a:buFont typeface="Arial" panose="020B0604020202020204" pitchFamily="34" charset="0"/>
              <a:buChar char="•"/>
            </a:pPr>
            <a:r>
              <a:rPr lang="en-CA" sz="1050" dirty="0"/>
              <a:t>Photo Credit: https://commons.wikimedia.org/wiki/File:Lillehammer_2016_-_Figure_Skating_Men_Short_Program_-_Camden_Pulkinen_2.jpg</a:t>
            </a:r>
          </a:p>
          <a:p>
            <a:pPr marL="171450" indent="-171450">
              <a:buFont typeface="Arial" panose="020B0604020202020204" pitchFamily="34" charset="0"/>
              <a:buChar char="•"/>
            </a:pPr>
            <a:r>
              <a:rPr lang="en-CA" sz="1050" dirty="0"/>
              <a:t>Photo Credit: https://commons.wikimedia.org/wiki/Alpine_skiing#/media/File:Andrej_%C5%A0porn_at_the_2010_Winter_Olympic_downhill.jpg</a:t>
            </a:r>
          </a:p>
          <a:p>
            <a:pPr marL="171450" indent="-171450">
              <a:buFont typeface="Arial" panose="020B0604020202020204" pitchFamily="34" charset="0"/>
              <a:buChar char="•"/>
            </a:pPr>
            <a:r>
              <a:rPr lang="en-CA" sz="1050" dirty="0"/>
              <a:t>Citations: Olga </a:t>
            </a:r>
            <a:r>
              <a:rPr lang="en-CA" sz="1050" dirty="0" err="1"/>
              <a:t>Russakovsky</a:t>
            </a:r>
            <a:r>
              <a:rPr lang="en-CA" sz="1050" i="1" dirty="0"/>
              <a:t>, </a:t>
            </a:r>
            <a:r>
              <a:rPr lang="en-CA" sz="1050" i="1" dirty="0" err="1"/>
              <a:t>Jia</a:t>
            </a:r>
            <a:r>
              <a:rPr lang="en-CA" sz="1050" i="1" dirty="0"/>
              <a:t> Deng</a:t>
            </a:r>
            <a:r>
              <a:rPr lang="en-CA" sz="1050" dirty="0"/>
              <a:t>, </a:t>
            </a:r>
            <a:r>
              <a:rPr lang="en-CA" sz="1050" dirty="0" err="1"/>
              <a:t>Hao</a:t>
            </a:r>
            <a:r>
              <a:rPr lang="en-CA" sz="1050" dirty="0"/>
              <a:t> Su, Jonathan Krause, Sanjeev </a:t>
            </a:r>
            <a:r>
              <a:rPr lang="en-CA" sz="1050" dirty="0" err="1"/>
              <a:t>Satheesh</a:t>
            </a:r>
            <a:r>
              <a:rPr lang="en-CA" sz="1050" dirty="0"/>
              <a:t>, Sean Ma, </a:t>
            </a:r>
            <a:r>
              <a:rPr lang="en-CA" sz="1050" dirty="0" err="1"/>
              <a:t>Zhiheng</a:t>
            </a:r>
            <a:r>
              <a:rPr lang="en-CA" sz="1050" dirty="0"/>
              <a:t> Huang, Andrej </a:t>
            </a:r>
            <a:r>
              <a:rPr lang="en-CA" sz="1050" dirty="0" err="1"/>
              <a:t>Karpathy</a:t>
            </a:r>
            <a:r>
              <a:rPr lang="en-CA" sz="1050" dirty="0"/>
              <a:t>, Aditya Khosla, Michael Bernstein, Alexander C. Berg and Li </a:t>
            </a:r>
            <a:r>
              <a:rPr lang="en-CA" sz="1050" dirty="0" err="1"/>
              <a:t>Fei-Fei</a:t>
            </a:r>
            <a:r>
              <a:rPr lang="en-CA" sz="1050" dirty="0"/>
              <a:t>. </a:t>
            </a:r>
          </a:p>
          <a:p>
            <a:pPr marL="171450" indent="-171450">
              <a:buFont typeface="Arial" panose="020B0604020202020204" pitchFamily="34" charset="0"/>
              <a:buChar char="•"/>
            </a:pPr>
            <a:r>
              <a:rPr lang="en-CA" sz="1050" dirty="0"/>
              <a:t>ImageNet Large Scale Visual Recognition Challenge. arXiv:1409.0575, 2014.</a:t>
            </a:r>
          </a:p>
        </p:txBody>
      </p:sp>
      <p:pic>
        <p:nvPicPr>
          <p:cNvPr id="7" name="Picture 3" descr="Image result for skating">
            <a:extLst>
              <a:ext uri="{FF2B5EF4-FFF2-40B4-BE49-F238E27FC236}">
                <a16:creationId xmlns:a16="http://schemas.microsoft.com/office/drawing/2014/main" id="{54E99F11-15AA-5948-A7AB-14EE583A37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597025" y="3142618"/>
            <a:ext cx="1232194" cy="18486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https://upload.wikimedia.org/wikipedia/commons/thumb/7/7b/Andrej_%C5%A0porn_at_the_2010_Winter_Olympic_downhill.jpg/1024px-Andrej_%C5%A0porn_at_the_2010_Winter_Olympic_downhill.jpg">
            <a:extLst>
              <a:ext uri="{FF2B5EF4-FFF2-40B4-BE49-F238E27FC236}">
                <a16:creationId xmlns:a16="http://schemas.microsoft.com/office/drawing/2014/main" id="{7CBB837E-9DA7-9F4B-BC43-2691727153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4832" y="3142618"/>
            <a:ext cx="2468031" cy="1848614"/>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a:extLst>
              <a:ext uri="{FF2B5EF4-FFF2-40B4-BE49-F238E27FC236}">
                <a16:creationId xmlns:a16="http://schemas.microsoft.com/office/drawing/2014/main" id="{8782AA3F-F446-3444-8B27-901E1198D349}"/>
              </a:ext>
            </a:extLst>
          </p:cNvPr>
          <p:cNvSpPr/>
          <p:nvPr/>
        </p:nvSpPr>
        <p:spPr>
          <a:xfrm>
            <a:off x="2856342" y="3704391"/>
            <a:ext cx="2828489"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0" name="TextBox 9">
            <a:extLst>
              <a:ext uri="{FF2B5EF4-FFF2-40B4-BE49-F238E27FC236}">
                <a16:creationId xmlns:a16="http://schemas.microsoft.com/office/drawing/2014/main" id="{3111A0E0-BFFD-5345-93E8-A931757953A7}"/>
              </a:ext>
            </a:extLst>
          </p:cNvPr>
          <p:cNvSpPr txBox="1"/>
          <p:nvPr/>
        </p:nvSpPr>
        <p:spPr>
          <a:xfrm>
            <a:off x="3023738" y="3410093"/>
            <a:ext cx="2493696" cy="369332"/>
          </a:xfrm>
          <a:prstGeom prst="rect">
            <a:avLst/>
          </a:prstGeom>
          <a:noFill/>
        </p:spPr>
        <p:txBody>
          <a:bodyPr wrap="none" rtlCol="0">
            <a:spAutoFit/>
          </a:bodyPr>
          <a:lstStyle/>
          <a:p>
            <a:r>
              <a:rPr lang="en-CA" b="1" dirty="0">
                <a:solidFill>
                  <a:srgbClr val="002060"/>
                </a:solidFill>
              </a:rPr>
              <a:t>KNOWLEDGE TRANSFER</a:t>
            </a:r>
          </a:p>
        </p:txBody>
      </p:sp>
    </p:spTree>
    <p:extLst>
      <p:ext uri="{BB962C8B-B14F-4D97-AF65-F5344CB8AC3E}">
        <p14:creationId xmlns:p14="http://schemas.microsoft.com/office/powerpoint/2010/main" val="273393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715131-5C57-4759-8A63-5550D9B56197}"/>
              </a:ext>
            </a:extLst>
          </p:cNvPr>
          <p:cNvPicPr>
            <a:picLocks noChangeAspect="1"/>
          </p:cNvPicPr>
          <p:nvPr/>
        </p:nvPicPr>
        <p:blipFill>
          <a:blip r:embed="rId2"/>
          <a:stretch>
            <a:fillRect/>
          </a:stretch>
        </p:blipFill>
        <p:spPr>
          <a:xfrm>
            <a:off x="0" y="-6350"/>
            <a:ext cx="12182475" cy="6838950"/>
          </a:xfrm>
          <a:prstGeom prst="rect">
            <a:avLst/>
          </a:prstGeom>
        </p:spPr>
      </p:pic>
      <p:pic>
        <p:nvPicPr>
          <p:cNvPr id="4" name="Picture 3">
            <a:extLst>
              <a:ext uri="{FF2B5EF4-FFF2-40B4-BE49-F238E27FC236}">
                <a16:creationId xmlns:a16="http://schemas.microsoft.com/office/drawing/2014/main" id="{DA987AA5-899C-4E36-8E39-0A32787E1A6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525" y="1202593"/>
            <a:ext cx="8867015" cy="4623675"/>
          </a:xfrm>
          <a:prstGeom prst="rect">
            <a:avLst/>
          </a:prstGeom>
        </p:spPr>
      </p:pic>
      <p:sp>
        <p:nvSpPr>
          <p:cNvPr id="6" name="Прямоугольник 4">
            <a:extLst>
              <a:ext uri="{FF2B5EF4-FFF2-40B4-BE49-F238E27FC236}">
                <a16:creationId xmlns:a16="http://schemas.microsoft.com/office/drawing/2014/main" id="{1337C973-B93E-4C7F-8D0F-EB5FABB1555E}"/>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US" sz="2800" b="1" dirty="0">
                <a:latin typeface="Montserrat"/>
                <a:ea typeface="+mj-ea"/>
                <a:cs typeface="+mj-cs"/>
              </a:rPr>
              <a:t>TRANSFER LEARNING PROCESS </a:t>
            </a:r>
            <a:r>
              <a:rPr lang="en-US" sz="2800" b="1" dirty="0">
                <a:latin typeface="Montserrat"/>
              </a:rPr>
              <a:t>(REVIEW)</a:t>
            </a:r>
            <a:r>
              <a:rPr lang="en-US" sz="2800" b="1" dirty="0">
                <a:latin typeface="Montserrat"/>
                <a:ea typeface="+mj-ea"/>
                <a:cs typeface="+mj-cs"/>
              </a:rPr>
              <a:t> </a:t>
            </a:r>
            <a:endParaRPr lang="ru-RU" sz="2800" b="1" dirty="0">
              <a:ea typeface="+mj-ea"/>
              <a:cs typeface="+mj-cs"/>
            </a:endParaRPr>
          </a:p>
        </p:txBody>
      </p:sp>
    </p:spTree>
    <p:extLst>
      <p:ext uri="{BB962C8B-B14F-4D97-AF65-F5344CB8AC3E}">
        <p14:creationId xmlns:p14="http://schemas.microsoft.com/office/powerpoint/2010/main" val="373742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715131-5C57-4759-8A63-5550D9B56197}"/>
              </a:ext>
            </a:extLst>
          </p:cNvPr>
          <p:cNvPicPr>
            <a:picLocks noChangeAspect="1"/>
          </p:cNvPicPr>
          <p:nvPr/>
        </p:nvPicPr>
        <p:blipFill>
          <a:blip r:embed="rId2"/>
          <a:stretch>
            <a:fillRect/>
          </a:stretch>
        </p:blipFill>
        <p:spPr>
          <a:xfrm>
            <a:off x="0" y="-6350"/>
            <a:ext cx="12182475" cy="6838950"/>
          </a:xfrm>
          <a:prstGeom prst="rect">
            <a:avLst/>
          </a:prstGeom>
        </p:spPr>
      </p:pic>
      <p:sp>
        <p:nvSpPr>
          <p:cNvPr id="6" name="Прямоугольник 4">
            <a:extLst>
              <a:ext uri="{FF2B5EF4-FFF2-40B4-BE49-F238E27FC236}">
                <a16:creationId xmlns:a16="http://schemas.microsoft.com/office/drawing/2014/main" id="{1337C973-B93E-4C7F-8D0F-EB5FABB1555E}"/>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ea typeface="+mj-ea"/>
                <a:cs typeface="+mj-cs"/>
              </a:rPr>
              <a:t>TRANSFER LEARNING TRAINING STRATEGIES</a:t>
            </a:r>
          </a:p>
        </p:txBody>
      </p:sp>
      <p:sp>
        <p:nvSpPr>
          <p:cNvPr id="7" name="Прямоугольник 11">
            <a:extLst>
              <a:ext uri="{FF2B5EF4-FFF2-40B4-BE49-F238E27FC236}">
                <a16:creationId xmlns:a16="http://schemas.microsoft.com/office/drawing/2014/main" id="{DB960CA1-5877-4EF5-95FA-35B9DE38F9F8}"/>
              </a:ext>
            </a:extLst>
          </p:cNvPr>
          <p:cNvSpPr/>
          <p:nvPr/>
        </p:nvSpPr>
        <p:spPr>
          <a:xfrm>
            <a:off x="225628" y="838187"/>
            <a:ext cx="8702472" cy="5016758"/>
          </a:xfrm>
          <a:prstGeom prst="rect">
            <a:avLst/>
          </a:prstGeom>
        </p:spPr>
        <p:txBody>
          <a:bodyPr wrap="square">
            <a:spAutoFit/>
          </a:bodyPr>
          <a:lstStyle/>
          <a:p>
            <a:pPr marL="285750" indent="-285750">
              <a:buFont typeface="Arial" panose="020B0604020202020204" pitchFamily="34" charset="0"/>
              <a:buChar char="•"/>
            </a:pPr>
            <a:r>
              <a:rPr lang="en-CA" sz="2000" b="1" dirty="0">
                <a:latin typeface="Montserrat" charset="0"/>
              </a:rPr>
              <a:t>Strategy #1 Steps: </a:t>
            </a:r>
          </a:p>
          <a:p>
            <a:pPr marL="800100" lvl="1" indent="-342900">
              <a:buFont typeface="Courier New" panose="02070309020205020404" pitchFamily="49" charset="0"/>
              <a:buChar char="o"/>
            </a:pPr>
            <a:r>
              <a:rPr lang="en-CA" sz="2000" b="1" dirty="0">
                <a:latin typeface="Montserrat" charset="0"/>
              </a:rPr>
              <a:t>Freeze the trained CNN network weights from the first layers. </a:t>
            </a:r>
          </a:p>
          <a:p>
            <a:pPr marL="800100" lvl="1" indent="-342900">
              <a:buFont typeface="Courier New" panose="02070309020205020404" pitchFamily="49" charset="0"/>
              <a:buChar char="o"/>
            </a:pPr>
            <a:r>
              <a:rPr lang="en-CA" sz="2000" b="1" dirty="0">
                <a:latin typeface="Montserrat" charset="0"/>
              </a:rPr>
              <a:t>Only train the newly added dense layers (with randomly initialized weights).</a:t>
            </a:r>
          </a:p>
          <a:p>
            <a:pPr marL="285750" indent="-285750">
              <a:buFont typeface="Arial" panose="020B0604020202020204" pitchFamily="34" charset="0"/>
              <a:buChar char="•"/>
            </a:pPr>
            <a:r>
              <a:rPr lang="en-CA" sz="2000" b="1" dirty="0">
                <a:latin typeface="Montserrat" charset="0"/>
              </a:rPr>
              <a:t>Strategy #2 Steps: </a:t>
            </a:r>
          </a:p>
          <a:p>
            <a:pPr marL="800100" lvl="1" indent="-342900">
              <a:buFont typeface="Courier New" panose="02070309020205020404" pitchFamily="49" charset="0"/>
              <a:buChar char="o"/>
            </a:pPr>
            <a:r>
              <a:rPr lang="en-CA" sz="2000" b="1" dirty="0">
                <a:latin typeface="Montserrat" charset="0"/>
              </a:rPr>
              <a:t>Initialize the CNN network with the pre-trained weights </a:t>
            </a:r>
          </a:p>
          <a:p>
            <a:pPr marL="800100" lvl="1" indent="-342900">
              <a:buFont typeface="Courier New" panose="02070309020205020404" pitchFamily="49" charset="0"/>
              <a:buChar char="o"/>
            </a:pPr>
            <a:r>
              <a:rPr lang="en-CA" sz="2000" b="1" dirty="0">
                <a:latin typeface="Montserrat" charset="0"/>
              </a:rPr>
              <a:t>Retrain the entire CNN network while setting the learning rate to be very small, this is critical to ensure that you do not aggressively change the trained weights.</a:t>
            </a:r>
          </a:p>
          <a:p>
            <a:pPr marL="285750" indent="-285750">
              <a:buFont typeface="Arial" panose="020B0604020202020204" pitchFamily="34" charset="0"/>
              <a:buChar char="•"/>
            </a:pPr>
            <a:r>
              <a:rPr lang="en-CA" sz="2000" b="1" dirty="0">
                <a:latin typeface="Montserrat" charset="0"/>
                <a:ea typeface="Montserrat" charset="0"/>
                <a:cs typeface="Montserrat" charset="0"/>
              </a:rPr>
              <a:t>Transfer learning advantages are:</a:t>
            </a:r>
          </a:p>
          <a:p>
            <a:pPr marL="800100" lvl="1" indent="-342900">
              <a:buFont typeface="Courier New" panose="02070309020205020404" pitchFamily="49" charset="0"/>
              <a:buChar char="o"/>
            </a:pPr>
            <a:r>
              <a:rPr lang="en-CA" sz="2000" b="1" dirty="0">
                <a:latin typeface="Montserrat" charset="0"/>
                <a:ea typeface="Montserrat" charset="0"/>
                <a:cs typeface="Montserrat" charset="0"/>
              </a:rPr>
              <a:t>Provides fast training progress, you don’t have to start from scratch using randomly initialized weights</a:t>
            </a:r>
          </a:p>
          <a:p>
            <a:pPr marL="800100" lvl="1" indent="-342900">
              <a:buFont typeface="Courier New" panose="02070309020205020404" pitchFamily="49" charset="0"/>
              <a:buChar char="o"/>
            </a:pPr>
            <a:r>
              <a:rPr lang="en-CA" sz="2000" b="1" dirty="0">
                <a:latin typeface="Montserrat" charset="0"/>
                <a:ea typeface="Montserrat" charset="0"/>
                <a:cs typeface="Montserrat" charset="0"/>
              </a:rPr>
              <a:t>You can use small training dataset to achieve incredible results</a:t>
            </a:r>
          </a:p>
          <a:p>
            <a:pPr marL="285750" indent="-285750">
              <a:buFont typeface="Arial" panose="020B0604020202020204" pitchFamily="34" charset="0"/>
              <a:buChar char="•"/>
            </a:pPr>
            <a:endParaRPr lang="en-CA" sz="2000" b="1" dirty="0">
              <a:latin typeface="Montserrat" charset="0"/>
            </a:endParaRPr>
          </a:p>
        </p:txBody>
      </p:sp>
    </p:spTree>
    <p:extLst>
      <p:ext uri="{BB962C8B-B14F-4D97-AF65-F5344CB8AC3E}">
        <p14:creationId xmlns:p14="http://schemas.microsoft.com/office/powerpoint/2010/main" val="130896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715131-5C57-4759-8A63-5550D9B56197}"/>
              </a:ext>
            </a:extLst>
          </p:cNvPr>
          <p:cNvPicPr>
            <a:picLocks noChangeAspect="1"/>
          </p:cNvPicPr>
          <p:nvPr/>
        </p:nvPicPr>
        <p:blipFill>
          <a:blip r:embed="rId2"/>
          <a:stretch>
            <a:fillRect/>
          </a:stretch>
        </p:blipFill>
        <p:spPr>
          <a:xfrm>
            <a:off x="0" y="0"/>
            <a:ext cx="12182475" cy="6838950"/>
          </a:xfrm>
          <a:prstGeom prst="rect">
            <a:avLst/>
          </a:prstGeom>
        </p:spPr>
      </p:pic>
      <p:sp>
        <p:nvSpPr>
          <p:cNvPr id="6" name="Прямоугольник 4">
            <a:extLst>
              <a:ext uri="{FF2B5EF4-FFF2-40B4-BE49-F238E27FC236}">
                <a16:creationId xmlns:a16="http://schemas.microsoft.com/office/drawing/2014/main" id="{1337C973-B93E-4C7F-8D0F-EB5FABB1555E}"/>
              </a:ext>
            </a:extLst>
          </p:cNvPr>
          <p:cNvSpPr/>
          <p:nvPr/>
        </p:nvSpPr>
        <p:spPr>
          <a:xfrm>
            <a:off x="225628" y="358056"/>
            <a:ext cx="12175089" cy="480131"/>
          </a:xfrm>
          <a:prstGeom prst="rect">
            <a:avLst/>
          </a:prstGeom>
        </p:spPr>
        <p:txBody>
          <a:bodyPr vert="horz" lIns="68580" tIns="34290" rIns="68580" bIns="34290" rtlCol="0" anchor="ctr">
            <a:normAutofit/>
          </a:bodyPr>
          <a:lstStyle/>
          <a:p>
            <a:pPr>
              <a:lnSpc>
                <a:spcPct val="90000"/>
              </a:lnSpc>
              <a:spcBef>
                <a:spcPct val="0"/>
              </a:spcBef>
            </a:pPr>
            <a:r>
              <a:rPr lang="en-CA" sz="2800" b="1" dirty="0">
                <a:latin typeface="Montserrat"/>
                <a:ea typeface="+mj-ea"/>
                <a:cs typeface="+mj-cs"/>
              </a:rPr>
              <a:t>WHAT IS IMAGE SEGMENTATION?</a:t>
            </a:r>
          </a:p>
        </p:txBody>
      </p:sp>
      <p:sp>
        <p:nvSpPr>
          <p:cNvPr id="9" name="Прямоугольник 11">
            <a:extLst>
              <a:ext uri="{FF2B5EF4-FFF2-40B4-BE49-F238E27FC236}">
                <a16:creationId xmlns:a16="http://schemas.microsoft.com/office/drawing/2014/main" id="{BF6258F5-1037-2B49-8D9A-4DD2F7ACA4C9}"/>
              </a:ext>
            </a:extLst>
          </p:cNvPr>
          <p:cNvSpPr/>
          <p:nvPr/>
        </p:nvSpPr>
        <p:spPr>
          <a:xfrm>
            <a:off x="225628" y="899709"/>
            <a:ext cx="8658313" cy="4093428"/>
          </a:xfrm>
          <a:prstGeom prst="rect">
            <a:avLst/>
          </a:prstGeom>
        </p:spPr>
        <p:txBody>
          <a:bodyPr wrap="square">
            <a:spAutoFit/>
          </a:bodyPr>
          <a:lstStyle/>
          <a:p>
            <a:pPr marL="285750" indent="-285750">
              <a:buFont typeface="Arial" panose="020B0604020202020204" pitchFamily="34" charset="0"/>
              <a:buChar char="•"/>
            </a:pPr>
            <a:r>
              <a:rPr lang="en-CA" sz="2000" b="1" dirty="0">
                <a:latin typeface="Montserrat" charset="0"/>
              </a:rPr>
              <a:t>The goal of image segmentation is to understand and extract information from images at the pixel-level. </a:t>
            </a:r>
          </a:p>
          <a:p>
            <a:pPr marL="285750" indent="-285750">
              <a:buFont typeface="Arial" panose="020B0604020202020204" pitchFamily="34" charset="0"/>
              <a:buChar char="•"/>
            </a:pPr>
            <a:r>
              <a:rPr lang="en-CA" sz="2000" b="1" dirty="0">
                <a:latin typeface="Montserrat" charset="0"/>
              </a:rPr>
              <a:t>Image Segmentation can be used for object recognition and localization which offers tremendous value in many applications such as medical imaging and self-driving cars etc.</a:t>
            </a:r>
          </a:p>
          <a:p>
            <a:pPr marL="285750" indent="-285750">
              <a:buFont typeface="Arial" panose="020B0604020202020204" pitchFamily="34" charset="0"/>
              <a:buChar char="•"/>
            </a:pPr>
            <a:r>
              <a:rPr lang="en-CA" sz="2000" b="1" dirty="0">
                <a:latin typeface="Montserrat" charset="0"/>
              </a:rPr>
              <a:t>The goal of image segmentation is to train a neural network to produce pixel-wise mask of the image.</a:t>
            </a:r>
          </a:p>
          <a:p>
            <a:pPr marL="285750" indent="-285750">
              <a:buFont typeface="Arial" panose="020B0604020202020204" pitchFamily="34" charset="0"/>
              <a:buChar char="•"/>
            </a:pPr>
            <a:r>
              <a:rPr lang="en-CA" sz="2000" b="1" dirty="0">
                <a:latin typeface="Montserrat" charset="0"/>
              </a:rPr>
              <a:t>Modern image segmentation techniques are based on deep learning approach which makes use of common architectures such as CNN, FCNs (Fully Convolution Networks) and Deep Encoders-Decoders.</a:t>
            </a:r>
          </a:p>
          <a:p>
            <a:pPr marL="285750" indent="-285750">
              <a:buFont typeface="Arial" panose="020B0604020202020204" pitchFamily="34" charset="0"/>
              <a:buChar char="•"/>
            </a:pPr>
            <a:r>
              <a:rPr lang="en-CA" sz="2000" b="1" dirty="0">
                <a:latin typeface="Montserrat" charset="0"/>
              </a:rPr>
              <a:t>You will be using </a:t>
            </a:r>
            <a:r>
              <a:rPr lang="en-CA" sz="2000" b="1" dirty="0" err="1">
                <a:latin typeface="Montserrat" charset="0"/>
              </a:rPr>
              <a:t>ResUNet</a:t>
            </a:r>
            <a:r>
              <a:rPr lang="en-CA" sz="2000" b="1" dirty="0">
                <a:latin typeface="Montserrat" charset="0"/>
              </a:rPr>
              <a:t> architecture to solve the current task. </a:t>
            </a:r>
          </a:p>
        </p:txBody>
      </p:sp>
      <p:pic>
        <p:nvPicPr>
          <p:cNvPr id="7" name="Picture 6">
            <a:extLst>
              <a:ext uri="{FF2B5EF4-FFF2-40B4-BE49-F238E27FC236}">
                <a16:creationId xmlns:a16="http://schemas.microsoft.com/office/drawing/2014/main" id="{891036A9-D8E7-4D00-BC12-E64549CD2239}"/>
              </a:ext>
            </a:extLst>
          </p:cNvPr>
          <p:cNvPicPr>
            <a:picLocks noChangeAspect="1"/>
          </p:cNvPicPr>
          <p:nvPr/>
        </p:nvPicPr>
        <p:blipFill rotWithShape="1">
          <a:blip r:embed="rId3">
            <a:extLst>
              <a:ext uri="{28A0092B-C50C-407E-A947-70E740481C1C}">
                <a14:useLocalDpi xmlns:a14="http://schemas.microsoft.com/office/drawing/2010/main" val="0"/>
              </a:ext>
            </a:extLst>
          </a:blip>
          <a:srcRect l="8805" t="24134" r="9945" b="25288"/>
          <a:stretch/>
        </p:blipFill>
        <p:spPr>
          <a:xfrm>
            <a:off x="81236" y="5300914"/>
            <a:ext cx="2449538" cy="557939"/>
          </a:xfrm>
          <a:prstGeom prst="rect">
            <a:avLst/>
          </a:prstGeom>
        </p:spPr>
      </p:pic>
      <p:pic>
        <p:nvPicPr>
          <p:cNvPr id="8" name="Picture 7">
            <a:extLst>
              <a:ext uri="{FF2B5EF4-FFF2-40B4-BE49-F238E27FC236}">
                <a16:creationId xmlns:a16="http://schemas.microsoft.com/office/drawing/2014/main" id="{B7032B5B-7654-4130-92F2-5649F1287C10}"/>
              </a:ext>
            </a:extLst>
          </p:cNvPr>
          <p:cNvPicPr>
            <a:picLocks noChangeAspect="1"/>
          </p:cNvPicPr>
          <p:nvPr/>
        </p:nvPicPr>
        <p:blipFill rotWithShape="1">
          <a:blip r:embed="rId4">
            <a:extLst>
              <a:ext uri="{28A0092B-C50C-407E-A947-70E740481C1C}">
                <a14:useLocalDpi xmlns:a14="http://schemas.microsoft.com/office/drawing/2010/main" val="0"/>
              </a:ext>
            </a:extLst>
          </a:blip>
          <a:srcRect l="9310" t="18339" r="6046" b="17055"/>
          <a:stretch/>
        </p:blipFill>
        <p:spPr>
          <a:xfrm>
            <a:off x="5165486" y="5300914"/>
            <a:ext cx="3192652" cy="557939"/>
          </a:xfrm>
          <a:prstGeom prst="rect">
            <a:avLst/>
          </a:prstGeom>
        </p:spPr>
      </p:pic>
      <p:sp>
        <p:nvSpPr>
          <p:cNvPr id="10" name="Rectangle 9">
            <a:extLst>
              <a:ext uri="{FF2B5EF4-FFF2-40B4-BE49-F238E27FC236}">
                <a16:creationId xmlns:a16="http://schemas.microsoft.com/office/drawing/2014/main" id="{A5BDB4FE-13DD-46CC-84AD-F1BF0209DB58}"/>
              </a:ext>
            </a:extLst>
          </p:cNvPr>
          <p:cNvSpPr/>
          <p:nvPr/>
        </p:nvSpPr>
        <p:spPr>
          <a:xfrm>
            <a:off x="3189452" y="5024143"/>
            <a:ext cx="1317356" cy="1100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ResUNet</a:t>
            </a:r>
            <a:endParaRPr lang="en-US" dirty="0"/>
          </a:p>
        </p:txBody>
      </p:sp>
      <p:sp>
        <p:nvSpPr>
          <p:cNvPr id="11" name="Right Arrow 9">
            <a:extLst>
              <a:ext uri="{FF2B5EF4-FFF2-40B4-BE49-F238E27FC236}">
                <a16:creationId xmlns:a16="http://schemas.microsoft.com/office/drawing/2014/main" id="{AABF78AF-AA0C-4CAF-A62C-8CEF88386D6A}"/>
              </a:ext>
            </a:extLst>
          </p:cNvPr>
          <p:cNvSpPr/>
          <p:nvPr/>
        </p:nvSpPr>
        <p:spPr>
          <a:xfrm flipV="1">
            <a:off x="2673731" y="5473983"/>
            <a:ext cx="372764" cy="200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0">
            <a:extLst>
              <a:ext uri="{FF2B5EF4-FFF2-40B4-BE49-F238E27FC236}">
                <a16:creationId xmlns:a16="http://schemas.microsoft.com/office/drawing/2014/main" id="{34F59F87-5D00-490A-9B05-5ACFEAF38A46}"/>
              </a:ext>
            </a:extLst>
          </p:cNvPr>
          <p:cNvSpPr/>
          <p:nvPr/>
        </p:nvSpPr>
        <p:spPr>
          <a:xfrm flipV="1">
            <a:off x="4685039" y="5473983"/>
            <a:ext cx="372764" cy="200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80669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4868</TotalTime>
  <Words>1633</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Montserrat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R.M. Mohamed</cp:lastModifiedBy>
  <cp:revision>145</cp:revision>
  <dcterms:created xsi:type="dcterms:W3CDTF">2019-05-23T09:27:58Z</dcterms:created>
  <dcterms:modified xsi:type="dcterms:W3CDTF">2020-06-09T01:51:26Z</dcterms:modified>
</cp:coreProperties>
</file>