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3746DC-6587-4510-B9CD-2FA907A6B2BC}">
          <p14:sldIdLst>
            <p14:sldId id="257"/>
            <p14:sldId id="259"/>
          </p14:sldIdLst>
        </p14:section>
        <p14:section name="Backup" id="{5382AB5E-A604-44D4-91E2-519B5968F5F5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196B24"/>
    <a:srgbClr val="0078D4"/>
    <a:srgbClr val="FFB900"/>
    <a:srgbClr val="0F7B0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99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B041-19BD-9C77-B9C3-AAA6B7AE0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5059E-B7FA-C3CA-6104-839ACEDD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F2CD-A6EB-E94E-82E4-26DA4429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E373-7B2D-64EB-EFF6-76CADC66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E399-D235-9526-78F0-AFB2729B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676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194D-4551-3712-254E-1B23A926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9BF2A-1A21-7099-6013-DFFB6A89C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BC5B-3D92-483B-A5FB-E26BE1DD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BEA59-9DA0-CE5F-416E-7DC153DD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1AD0F-DACE-D324-D5C5-BD9E8B23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075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F908D-766B-467D-A9E8-6FBF761FC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0D86E-05E9-060A-3027-1CC21B215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EE24A-A155-BAC5-3A36-A3FD88CB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464C-1256-814B-57C3-60EEBEBF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C44B2-9CDD-45F5-0C53-644A0578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333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C36E-1785-85E5-B693-B36536F0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18F1-C73B-D342-AFD1-089727B7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E554B-E5A3-D8AB-2493-D26615A7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C9FE-8E49-5421-3B17-ACE3FD2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51BE8-B454-E7B8-F9AD-B44C352F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768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22C1-8575-2B8E-163F-7A0E3D6B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49C60-B4E3-B2A5-1654-288A4915F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8B15A-D8FF-A913-578B-E88691EF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12FA7-8DF1-9795-DE20-DFF705DF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70E84-F8C9-7620-7928-75137112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707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FAF6-39F4-7BA9-8C6A-641C463B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BABF1-7563-E37D-73DF-08CFB8B13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6B5FB-E14C-ECD5-AC3E-6FD5079FF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B5D6E-D321-BB8D-3890-9B8D8A9F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B0B8F-9276-27E3-76E6-7053CF2C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34515-4C9B-B5F4-2A54-63DB1655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310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E59E-56B1-1AC6-9A0D-C9424A99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9A971-DF2A-E19E-F8FA-8D127128B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63E97-F9F1-AC49-F5E2-405DB1DE8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04ADB-EBED-CCE9-5971-178826437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BF843-48CA-DE84-7B95-0B0258708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CBB3B-E0EB-6C53-5AB1-AC9710B0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05A13-2A85-4D53-CD4E-04C26694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53F53-1E86-778B-EE74-FC613088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531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BD80-3342-C05A-8638-3D64D59B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6C488-9FBE-F40E-BEE8-D7AF825E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C26F2-4B67-9D87-5BE4-5B5DDB96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8BB42-3FC9-F64D-7649-DD2AB839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923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19B52-C24E-80D0-C559-1035B239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A6CAA-5FE9-B94B-8D54-1DA287AA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D1EAE-FE7A-1129-ED84-9981E48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670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82CD-BE88-0F66-738D-3E74D269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E0D1-A338-F4D0-52AF-E23BC35B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F0D46-5634-D55D-3526-8B50EFFA4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5F233-5B3D-FDCB-347A-B66B26D3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C00F2-3ED7-5DC4-2CA8-0A3608FF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31876-9453-1B0A-2C51-110E2514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79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F1CE-596B-9186-F528-3D7F9D6A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5DF23-DF5A-BD97-5288-543C3C580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DA29-8A0B-558A-7D0E-1D3F38988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D61EA-3D26-9F5F-2F11-98B34021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E5100-FBF9-B8C0-D0CD-C216C71F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CC5D4-A73F-8BF1-85C8-479A69D3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308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3B12A-D458-EB90-5156-CE8C53BF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0BFF5-6359-D0FE-CA5F-FD68497F6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152BB-986E-78A7-2EAE-E49829E63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36679-2C71-4A37-9900-8E9E71191CDA}" type="datetimeFigureOut">
              <a:rPr lang="LID4096" smtClean="0"/>
              <a:t>05/29/2025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3D71-E8C6-5310-8EE4-E842967D0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494F-799A-9325-B710-946FE457E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008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0.svg"/><Relationship Id="rId10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0.svg"/><Relationship Id="rId10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18" Type="http://schemas.openxmlformats.org/officeDocument/2006/relationships/image" Target="../media/image43.png"/><Relationship Id="rId3" Type="http://schemas.openxmlformats.org/officeDocument/2006/relationships/image" Target="../media/image30.svg"/><Relationship Id="rId21" Type="http://schemas.openxmlformats.org/officeDocument/2006/relationships/image" Target="../media/image8.sv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" Type="http://schemas.openxmlformats.org/officeDocument/2006/relationships/image" Target="../media/image29.png"/><Relationship Id="rId16" Type="http://schemas.openxmlformats.org/officeDocument/2006/relationships/image" Target="../media/image41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18.sv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19" Type="http://schemas.openxmlformats.org/officeDocument/2006/relationships/image" Target="../media/image44.svg"/><Relationship Id="rId4" Type="http://schemas.openxmlformats.org/officeDocument/2006/relationships/image" Target="../media/image17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01A15920-0EEA-D061-E925-8B56C1F96DCA}"/>
              </a:ext>
            </a:extLst>
          </p:cNvPr>
          <p:cNvSpPr/>
          <p:nvPr/>
        </p:nvSpPr>
        <p:spPr>
          <a:xfrm>
            <a:off x="160020" y="53341"/>
            <a:ext cx="11470871" cy="6229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4486CD3-04B4-24F6-0891-575C30E98F10}"/>
              </a:ext>
            </a:extLst>
          </p:cNvPr>
          <p:cNvGrpSpPr/>
          <p:nvPr/>
        </p:nvGrpSpPr>
        <p:grpSpPr>
          <a:xfrm>
            <a:off x="480367" y="1166648"/>
            <a:ext cx="2377440" cy="1889783"/>
            <a:chOff x="816727" y="763333"/>
            <a:chExt cx="2377440" cy="1889783"/>
          </a:xfrm>
        </p:grpSpPr>
        <p:sp>
          <p:nvSpPr>
            <p:cNvPr id="4" name="Rounded Rectangle 178">
              <a:extLst>
                <a:ext uri="{FF2B5EF4-FFF2-40B4-BE49-F238E27FC236}">
                  <a16:creationId xmlns:a16="http://schemas.microsoft.com/office/drawing/2014/main" id="{ADF94A1A-1EA6-122E-E33C-4CEADA56629F}"/>
                </a:ext>
              </a:extLst>
            </p:cNvPr>
            <p:cNvSpPr/>
            <p:nvPr/>
          </p:nvSpPr>
          <p:spPr bwMode="auto">
            <a:xfrm>
              <a:off x="8167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ED0A4A-60D9-B659-1BDC-92AA80D6C431}"/>
                </a:ext>
              </a:extLst>
            </p:cNvPr>
            <p:cNvSpPr txBox="1"/>
            <p:nvPr/>
          </p:nvSpPr>
          <p:spPr>
            <a:xfrm>
              <a:off x="8167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Helpdesk app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E4ED82-38B4-FC59-D994-FFFDEADCFC8B}"/>
                </a:ext>
              </a:extLst>
            </p:cNvPr>
            <p:cNvCxnSpPr>
              <a:cxnSpLocks/>
            </p:cNvCxnSpPr>
            <p:nvPr/>
          </p:nvCxnSpPr>
          <p:spPr>
            <a:xfrm>
              <a:off x="816727" y="2653116"/>
              <a:ext cx="2377440" cy="0"/>
            </a:xfrm>
            <a:prstGeom prst="line">
              <a:avLst/>
            </a:prstGeom>
            <a:ln w="57150">
              <a:solidFill>
                <a:schemeClr val="accent3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05BB52-61A2-5423-C3E8-A804E499D417}"/>
              </a:ext>
            </a:extLst>
          </p:cNvPr>
          <p:cNvGrpSpPr/>
          <p:nvPr/>
        </p:nvGrpSpPr>
        <p:grpSpPr>
          <a:xfrm>
            <a:off x="5349215" y="505565"/>
            <a:ext cx="2377440" cy="1747051"/>
            <a:chOff x="3636127" y="792453"/>
            <a:chExt cx="2377440" cy="1747051"/>
          </a:xfrm>
        </p:grpSpPr>
        <p:sp>
          <p:nvSpPr>
            <p:cNvPr id="11" name="Rounded Rectangle 178">
              <a:extLst>
                <a:ext uri="{FF2B5EF4-FFF2-40B4-BE49-F238E27FC236}">
                  <a16:creationId xmlns:a16="http://schemas.microsoft.com/office/drawing/2014/main" id="{6B382BC0-4498-D68C-27B6-55B92ADBB383}"/>
                </a:ext>
              </a:extLst>
            </p:cNvPr>
            <p:cNvSpPr/>
            <p:nvPr/>
          </p:nvSpPr>
          <p:spPr bwMode="auto">
            <a:xfrm>
              <a:off x="3636127" y="1047464"/>
              <a:ext cx="2377440" cy="1463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F7F8AC-8420-885E-3C71-3FC692FC72EE}"/>
                </a:ext>
              </a:extLst>
            </p:cNvPr>
            <p:cNvSpPr txBox="1"/>
            <p:nvPr/>
          </p:nvSpPr>
          <p:spPr>
            <a:xfrm>
              <a:off x="3636127" y="79245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Verifier</a:t>
              </a:r>
              <a:r>
                <a:rPr lang="en-US" sz="1600" dirty="0"/>
                <a:t> endpoint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CD0DC1-B15E-FD1A-8793-712FA8E41DE9}"/>
                </a:ext>
              </a:extLst>
            </p:cNvPr>
            <p:cNvCxnSpPr>
              <a:cxnSpLocks/>
            </p:cNvCxnSpPr>
            <p:nvPr/>
          </p:nvCxnSpPr>
          <p:spPr>
            <a:xfrm>
              <a:off x="3636127" y="2539504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88BE9E-D3DB-8B88-9F4C-65CD6B64DA4A}"/>
              </a:ext>
            </a:extLst>
          </p:cNvPr>
          <p:cNvGrpSpPr/>
          <p:nvPr/>
        </p:nvGrpSpPr>
        <p:grpSpPr>
          <a:xfrm>
            <a:off x="5349215" y="2725862"/>
            <a:ext cx="2377440" cy="1372983"/>
            <a:chOff x="6379327" y="792453"/>
            <a:chExt cx="2377440" cy="1372983"/>
          </a:xfrm>
        </p:grpSpPr>
        <p:sp>
          <p:nvSpPr>
            <p:cNvPr id="14" name="Rounded Rectangle 178">
              <a:extLst>
                <a:ext uri="{FF2B5EF4-FFF2-40B4-BE49-F238E27FC236}">
                  <a16:creationId xmlns:a16="http://schemas.microsoft.com/office/drawing/2014/main" id="{ACD5032A-D995-E7E9-35D4-9CBD6A09E05B}"/>
                </a:ext>
              </a:extLst>
            </p:cNvPr>
            <p:cNvSpPr/>
            <p:nvPr/>
          </p:nvSpPr>
          <p:spPr bwMode="auto">
            <a:xfrm>
              <a:off x="6379327" y="1047464"/>
              <a:ext cx="2377440" cy="1097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0FCEBF-2412-F212-3377-48997C76107A}"/>
                </a:ext>
              </a:extLst>
            </p:cNvPr>
            <p:cNvSpPr txBox="1"/>
            <p:nvPr/>
          </p:nvSpPr>
          <p:spPr>
            <a:xfrm>
              <a:off x="6379327" y="79245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Status</a:t>
              </a:r>
              <a:r>
                <a:rPr lang="en-US" sz="1600" dirty="0"/>
                <a:t> endpoint</a:t>
              </a:r>
              <a:endParaRPr lang="en-US" sz="1600" b="1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C05E04-446D-6CCD-2FF6-2E724BCFBBC7}"/>
                </a:ext>
              </a:extLst>
            </p:cNvPr>
            <p:cNvCxnSpPr>
              <a:cxnSpLocks/>
            </p:cNvCxnSpPr>
            <p:nvPr/>
          </p:nvCxnSpPr>
          <p:spPr>
            <a:xfrm>
              <a:off x="6379327" y="216543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93B33-3A25-5CFB-A0D4-9684A4C62BB0}"/>
              </a:ext>
            </a:extLst>
          </p:cNvPr>
          <p:cNvGrpSpPr/>
          <p:nvPr/>
        </p:nvGrpSpPr>
        <p:grpSpPr>
          <a:xfrm>
            <a:off x="5349215" y="4617182"/>
            <a:ext cx="2377440" cy="1367159"/>
            <a:chOff x="9334193" y="798277"/>
            <a:chExt cx="2377440" cy="1367159"/>
          </a:xfrm>
        </p:grpSpPr>
        <p:sp>
          <p:nvSpPr>
            <p:cNvPr id="17" name="Rounded Rectangle 178">
              <a:extLst>
                <a:ext uri="{FF2B5EF4-FFF2-40B4-BE49-F238E27FC236}">
                  <a16:creationId xmlns:a16="http://schemas.microsoft.com/office/drawing/2014/main" id="{64E3D3E6-7B70-E9F9-03BF-2D889A12BC65}"/>
                </a:ext>
              </a:extLst>
            </p:cNvPr>
            <p:cNvSpPr/>
            <p:nvPr/>
          </p:nvSpPr>
          <p:spPr bwMode="auto">
            <a:xfrm>
              <a:off x="9334193" y="1047464"/>
              <a:ext cx="2377440" cy="1097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D18107-BFDA-3196-70BF-FA7F03DA8FEA}"/>
                </a:ext>
              </a:extLst>
            </p:cNvPr>
            <p:cNvSpPr txBox="1"/>
            <p:nvPr/>
          </p:nvSpPr>
          <p:spPr>
            <a:xfrm>
              <a:off x="9334193" y="798277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Callback</a:t>
              </a:r>
              <a:r>
                <a:rPr lang="en-US" sz="1600" dirty="0"/>
                <a:t> endpoint</a:t>
              </a:r>
              <a:endParaRPr lang="en-US" sz="1600" b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2B57B3-4652-C014-EA53-D72F9F91A079}"/>
                </a:ext>
              </a:extLst>
            </p:cNvPr>
            <p:cNvCxnSpPr>
              <a:cxnSpLocks/>
            </p:cNvCxnSpPr>
            <p:nvPr/>
          </p:nvCxnSpPr>
          <p:spPr>
            <a:xfrm>
              <a:off x="9334193" y="216543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178">
            <a:extLst>
              <a:ext uri="{FF2B5EF4-FFF2-40B4-BE49-F238E27FC236}">
                <a16:creationId xmlns:a16="http://schemas.microsoft.com/office/drawing/2014/main" id="{EA849121-2CCA-3426-DF13-B34DBC7EA7CD}"/>
              </a:ext>
            </a:extLst>
          </p:cNvPr>
          <p:cNvSpPr/>
          <p:nvPr/>
        </p:nvSpPr>
        <p:spPr bwMode="auto">
          <a:xfrm>
            <a:off x="9758455" y="722666"/>
            <a:ext cx="1550903" cy="52616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E3B2EE-ECF2-9EE1-7403-F514EFF8A647}"/>
              </a:ext>
            </a:extLst>
          </p:cNvPr>
          <p:cNvCxnSpPr>
            <a:cxnSpLocks/>
          </p:cNvCxnSpPr>
          <p:nvPr/>
        </p:nvCxnSpPr>
        <p:spPr>
          <a:xfrm>
            <a:off x="9756666" y="5963649"/>
            <a:ext cx="1554480" cy="0"/>
          </a:xfrm>
          <a:prstGeom prst="line">
            <a:avLst/>
          </a:prstGeom>
          <a:ln w="57150">
            <a:solidFill>
              <a:srgbClr val="0078D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1706EC-490E-3A36-B592-DEAF0998DAF0}"/>
              </a:ext>
            </a:extLst>
          </p:cNvPr>
          <p:cNvSpPr txBox="1"/>
          <p:nvPr/>
        </p:nvSpPr>
        <p:spPr>
          <a:xfrm>
            <a:off x="9759247" y="293370"/>
            <a:ext cx="15493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Microsoft Entra </a:t>
            </a:r>
            <a:r>
              <a:rPr lang="en-US" sz="1400" b="1" dirty="0"/>
              <a:t>Verified ID</a:t>
            </a:r>
            <a:endParaRPr lang="LID4096" sz="1400" b="1" dirty="0" err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647AF2-7CFF-6635-6978-3E5C4A2BADB9}"/>
              </a:ext>
            </a:extLst>
          </p:cNvPr>
          <p:cNvSpPr txBox="1"/>
          <p:nvPr/>
        </p:nvSpPr>
        <p:spPr>
          <a:xfrm>
            <a:off x="3258946" y="1548184"/>
            <a:ext cx="6853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Start</a:t>
            </a:r>
            <a:endParaRPr lang="LID4096" sz="1400" dirty="0" err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7BE7175-16BE-C984-5ADC-767365975715}"/>
              </a:ext>
            </a:extLst>
          </p:cNvPr>
          <p:cNvSpPr/>
          <p:nvPr/>
        </p:nvSpPr>
        <p:spPr>
          <a:xfrm>
            <a:off x="5666509" y="5284495"/>
            <a:ext cx="242451" cy="242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637D0BA-95E7-0F18-F07E-87D6D2A208A6}"/>
              </a:ext>
            </a:extLst>
          </p:cNvPr>
          <p:cNvCxnSpPr>
            <a:cxnSpLocks/>
            <a:stCxn id="49" idx="3"/>
            <a:endCxn id="102" idx="2"/>
          </p:cNvCxnSpPr>
          <p:nvPr/>
        </p:nvCxnSpPr>
        <p:spPr>
          <a:xfrm>
            <a:off x="5970614" y="1012421"/>
            <a:ext cx="4388110" cy="214184"/>
          </a:xfrm>
          <a:prstGeom prst="bentConnector3">
            <a:avLst>
              <a:gd name="adj1" fmla="val 42896"/>
            </a:avLst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FFA252A4-557C-68DC-E098-0778763D5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4854" y="5222840"/>
            <a:ext cx="365760" cy="365760"/>
          </a:xfrm>
          <a:prstGeom prst="rect">
            <a:avLst/>
          </a:prstGeom>
        </p:spPr>
      </p:pic>
      <p:pic>
        <p:nvPicPr>
          <p:cNvPr id="55" name="Graphic 54" descr="Badge 5 with solid fill">
            <a:extLst>
              <a:ext uri="{FF2B5EF4-FFF2-40B4-BE49-F238E27FC236}">
                <a16:creationId xmlns:a16="http://schemas.microsoft.com/office/drawing/2014/main" id="{7B20849E-E868-EC54-6BFD-7B12C4813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1026" y="5218168"/>
            <a:ext cx="365760" cy="365760"/>
          </a:xfrm>
          <a:prstGeom prst="rect">
            <a:avLst/>
          </a:prstGeom>
        </p:spPr>
      </p:pic>
      <p:pic>
        <p:nvPicPr>
          <p:cNvPr id="57" name="Graphic 56" descr="Badge 1 with solid fill">
            <a:extLst>
              <a:ext uri="{FF2B5EF4-FFF2-40B4-BE49-F238E27FC236}">
                <a16:creationId xmlns:a16="http://schemas.microsoft.com/office/drawing/2014/main" id="{A8CCF91A-A3D5-B08E-E416-58673E3227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9293" y="1595783"/>
            <a:ext cx="365760" cy="3657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4FD8AD0-5C84-533C-E0FE-F49871336E82}"/>
              </a:ext>
            </a:extLst>
          </p:cNvPr>
          <p:cNvSpPr txBox="1"/>
          <p:nvPr/>
        </p:nvSpPr>
        <p:spPr>
          <a:xfrm>
            <a:off x="8030122" y="959179"/>
            <a:ext cx="19377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Get access token</a:t>
            </a:r>
            <a:endParaRPr lang="LID4096" sz="1400" dirty="0" err="1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EB0E82D-E279-416C-183C-437841DF8C56}"/>
              </a:ext>
            </a:extLst>
          </p:cNvPr>
          <p:cNvCxnSpPr>
            <a:cxnSpLocks/>
            <a:stCxn id="51" idx="3"/>
            <a:endCxn id="107" idx="2"/>
          </p:cNvCxnSpPr>
          <p:nvPr/>
        </p:nvCxnSpPr>
        <p:spPr>
          <a:xfrm>
            <a:off x="5970614" y="1511458"/>
            <a:ext cx="4388110" cy="579804"/>
          </a:xfrm>
          <a:prstGeom prst="bentConnector3">
            <a:avLst>
              <a:gd name="adj1" fmla="val 42896"/>
            </a:avLst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2CC5522-0E6E-20A2-BD52-BE93853A5B69}"/>
              </a:ext>
            </a:extLst>
          </p:cNvPr>
          <p:cNvSpPr txBox="1"/>
          <p:nvPr/>
        </p:nvSpPr>
        <p:spPr>
          <a:xfrm>
            <a:off x="8030122" y="1842956"/>
            <a:ext cx="18086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Presentation request</a:t>
            </a:r>
            <a:endParaRPr lang="LID4096" sz="1400" dirty="0" err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64BC60-E4D9-F29E-BAC7-FC7A140582C7}"/>
              </a:ext>
            </a:extLst>
          </p:cNvPr>
          <p:cNvSpPr txBox="1"/>
          <p:nvPr/>
        </p:nvSpPr>
        <p:spPr>
          <a:xfrm>
            <a:off x="6012037" y="1930790"/>
            <a:ext cx="11849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Update cache</a:t>
            </a:r>
            <a:endParaRPr lang="LID4096" sz="1400" dirty="0" err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076B11-38F2-FFDD-5CFF-E75716C1052B}"/>
              </a:ext>
            </a:extLst>
          </p:cNvPr>
          <p:cNvSpPr txBox="1"/>
          <p:nvPr/>
        </p:nvSpPr>
        <p:spPr>
          <a:xfrm>
            <a:off x="6012037" y="3428249"/>
            <a:ext cx="19377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Read cache</a:t>
            </a:r>
            <a:endParaRPr lang="LID4096" sz="1400" dirty="0" err="1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EB19866-2778-D7CF-62DB-E699577BCD3A}"/>
              </a:ext>
            </a:extLst>
          </p:cNvPr>
          <p:cNvCxnSpPr>
            <a:cxnSpLocks/>
            <a:stCxn id="87" idx="3"/>
            <a:endCxn id="14" idx="1"/>
          </p:cNvCxnSpPr>
          <p:nvPr/>
        </p:nvCxnSpPr>
        <p:spPr>
          <a:xfrm>
            <a:off x="2064327" y="2581106"/>
            <a:ext cx="3284888" cy="9484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0DCB4D5-23B2-E99C-41EC-4B6514F1DCB0}"/>
              </a:ext>
            </a:extLst>
          </p:cNvPr>
          <p:cNvSpPr txBox="1"/>
          <p:nvPr/>
        </p:nvSpPr>
        <p:spPr>
          <a:xfrm>
            <a:off x="885222" y="2365662"/>
            <a:ext cx="117910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Check status </a:t>
            </a:r>
            <a:br>
              <a:rPr lang="en-US" sz="1400" dirty="0"/>
            </a:br>
            <a:r>
              <a:rPr lang="en-US" sz="1400" dirty="0"/>
              <a:t>and update UI</a:t>
            </a:r>
            <a:endParaRPr lang="LID4096" sz="1400" dirty="0" err="1"/>
          </a:p>
        </p:txBody>
      </p:sp>
      <p:pic>
        <p:nvPicPr>
          <p:cNvPr id="90" name="Graphic 89" descr="Database with solid fill">
            <a:extLst>
              <a:ext uri="{FF2B5EF4-FFF2-40B4-BE49-F238E27FC236}">
                <a16:creationId xmlns:a16="http://schemas.microsoft.com/office/drawing/2014/main" id="{7C9CBFF2-AC46-5077-6D3B-5617274F38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50574" y="3392353"/>
            <a:ext cx="274320" cy="27432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9524849-9AC1-3E40-7243-0E5FE7E87E90}"/>
              </a:ext>
            </a:extLst>
          </p:cNvPr>
          <p:cNvSpPr txBox="1"/>
          <p:nvPr/>
        </p:nvSpPr>
        <p:spPr>
          <a:xfrm>
            <a:off x="6012037" y="5297998"/>
            <a:ext cx="1181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Update cache</a:t>
            </a:r>
            <a:endParaRPr lang="LID4096" sz="1400" dirty="0" err="1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7074E59-8FBB-48BF-DAEB-E288876123FA}"/>
              </a:ext>
            </a:extLst>
          </p:cNvPr>
          <p:cNvCxnSpPr>
            <a:cxnSpLocks/>
            <a:stCxn id="55" idx="1"/>
            <a:endCxn id="17" idx="3"/>
          </p:cNvCxnSpPr>
          <p:nvPr/>
        </p:nvCxnSpPr>
        <p:spPr>
          <a:xfrm flipH="1">
            <a:off x="7726655" y="5401048"/>
            <a:ext cx="2624371" cy="13961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AA7BDD2-0FC1-8EEC-D5D7-5BDD259479D2}"/>
              </a:ext>
            </a:extLst>
          </p:cNvPr>
          <p:cNvSpPr txBox="1"/>
          <p:nvPr/>
        </p:nvSpPr>
        <p:spPr>
          <a:xfrm>
            <a:off x="8361995" y="5163157"/>
            <a:ext cx="10672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Notifications</a:t>
            </a:r>
            <a:endParaRPr lang="LID4096" sz="1400" dirty="0" err="1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F4D55ED-A59B-E7DB-6CB7-EB5911A1DCD3}"/>
              </a:ext>
            </a:extLst>
          </p:cNvPr>
          <p:cNvCxnSpPr>
            <a:cxnSpLocks/>
            <a:stCxn id="57" idx="3"/>
            <a:endCxn id="11" idx="1"/>
          </p:cNvCxnSpPr>
          <p:nvPr/>
        </p:nvCxnSpPr>
        <p:spPr>
          <a:xfrm flipV="1">
            <a:off x="2685053" y="1492096"/>
            <a:ext cx="2664162" cy="286567"/>
          </a:xfrm>
          <a:prstGeom prst="bentConnector3">
            <a:avLst>
              <a:gd name="adj1" fmla="val 50000"/>
            </a:avLst>
          </a:prstGeom>
          <a:ln w="9525">
            <a:solidFill>
              <a:schemeClr val="bg2">
                <a:lumMod val="2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B1B791C-9934-5E49-37A0-8732E890C9DE}"/>
              </a:ext>
            </a:extLst>
          </p:cNvPr>
          <p:cNvGrpSpPr/>
          <p:nvPr/>
        </p:nvGrpSpPr>
        <p:grpSpPr>
          <a:xfrm>
            <a:off x="3139168" y="2319493"/>
            <a:ext cx="457200" cy="457200"/>
            <a:chOff x="4022906" y="3893213"/>
            <a:chExt cx="457200" cy="4572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5372A8D-9AD6-E448-E5B2-44CCA8C302D7}"/>
                </a:ext>
              </a:extLst>
            </p:cNvPr>
            <p:cNvSpPr/>
            <p:nvPr/>
          </p:nvSpPr>
          <p:spPr>
            <a:xfrm>
              <a:off x="4120366" y="3990673"/>
              <a:ext cx="262281" cy="262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70" name="Graphic 69" descr="Stopwatch with solid fill">
              <a:extLst>
                <a:ext uri="{FF2B5EF4-FFF2-40B4-BE49-F238E27FC236}">
                  <a16:creationId xmlns:a16="http://schemas.microsoft.com/office/drawing/2014/main" id="{D710502A-827E-D28C-4B01-27E85C087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22906" y="3893213"/>
              <a:ext cx="457200" cy="457200"/>
            </a:xfrm>
            <a:prstGeom prst="rect">
              <a:avLst/>
            </a:prstGeom>
          </p:spPr>
        </p:pic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4A6F76A9-A04E-04DF-2A4A-F5660785097C}"/>
              </a:ext>
            </a:extLst>
          </p:cNvPr>
          <p:cNvSpPr/>
          <p:nvPr/>
        </p:nvSpPr>
        <p:spPr>
          <a:xfrm>
            <a:off x="5666509" y="1887383"/>
            <a:ext cx="242451" cy="242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BA8AE8-65CD-0EE4-2DBA-5C5959454031}"/>
              </a:ext>
            </a:extLst>
          </p:cNvPr>
          <p:cNvSpPr/>
          <p:nvPr/>
        </p:nvSpPr>
        <p:spPr>
          <a:xfrm>
            <a:off x="5666509" y="1399015"/>
            <a:ext cx="242451" cy="242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3E25E1B-27EC-5173-C171-BD482A327A96}"/>
              </a:ext>
            </a:extLst>
          </p:cNvPr>
          <p:cNvSpPr/>
          <p:nvPr/>
        </p:nvSpPr>
        <p:spPr>
          <a:xfrm>
            <a:off x="5666509" y="902406"/>
            <a:ext cx="242451" cy="242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9" name="Graphic 48" descr="Badge with solid fill">
            <a:extLst>
              <a:ext uri="{FF2B5EF4-FFF2-40B4-BE49-F238E27FC236}">
                <a16:creationId xmlns:a16="http://schemas.microsoft.com/office/drawing/2014/main" id="{07C21FE5-BD13-3898-F958-1FCF6FF565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04854" y="829541"/>
            <a:ext cx="365760" cy="365760"/>
          </a:xfrm>
          <a:prstGeom prst="rect">
            <a:avLst/>
          </a:prstGeom>
        </p:spPr>
      </p:pic>
      <p:pic>
        <p:nvPicPr>
          <p:cNvPr id="47" name="Graphic 46" descr="Badge 4 with solid fill">
            <a:extLst>
              <a:ext uri="{FF2B5EF4-FFF2-40B4-BE49-F238E27FC236}">
                <a16:creationId xmlns:a16="http://schemas.microsoft.com/office/drawing/2014/main" id="{7CE68B3B-55FA-061F-281C-509ED4C50A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04854" y="1827615"/>
            <a:ext cx="365760" cy="365760"/>
          </a:xfrm>
          <a:prstGeom prst="rect">
            <a:avLst/>
          </a:prstGeom>
        </p:spPr>
      </p:pic>
      <p:pic>
        <p:nvPicPr>
          <p:cNvPr id="51" name="Graphic 50" descr="Badge 3 with solid fill">
            <a:extLst>
              <a:ext uri="{FF2B5EF4-FFF2-40B4-BE49-F238E27FC236}">
                <a16:creationId xmlns:a16="http://schemas.microsoft.com/office/drawing/2014/main" id="{5FAE8CA3-6950-9F13-ECB4-47742E23F4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04854" y="1328578"/>
            <a:ext cx="365760" cy="36576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C216B91-6624-704F-ADF1-0057155A7104}"/>
              </a:ext>
            </a:extLst>
          </p:cNvPr>
          <p:cNvSpPr txBox="1"/>
          <p:nvPr/>
        </p:nvSpPr>
        <p:spPr>
          <a:xfrm>
            <a:off x="9895620" y="1354157"/>
            <a:ext cx="12765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App registration</a:t>
            </a:r>
            <a:endParaRPr lang="LID4096" sz="1400" dirty="0" err="1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C8728D6-6578-5B2B-5F34-99A9D8629EBB}"/>
              </a:ext>
            </a:extLst>
          </p:cNvPr>
          <p:cNvSpPr txBox="1"/>
          <p:nvPr/>
        </p:nvSpPr>
        <p:spPr>
          <a:xfrm>
            <a:off x="9895620" y="2288625"/>
            <a:ext cx="127657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Request Service API</a:t>
            </a:r>
            <a:endParaRPr lang="LID4096" sz="1400" dirty="0" err="1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4E4E52B-F01C-F23D-C2DD-DFB2F53B997F}"/>
              </a:ext>
            </a:extLst>
          </p:cNvPr>
          <p:cNvSpPr/>
          <p:nvPr/>
        </p:nvSpPr>
        <p:spPr>
          <a:xfrm>
            <a:off x="10358724" y="1180885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EA29BE-12E8-9356-55FC-231571BBF72E}"/>
              </a:ext>
            </a:extLst>
          </p:cNvPr>
          <p:cNvSpPr/>
          <p:nvPr/>
        </p:nvSpPr>
        <p:spPr>
          <a:xfrm>
            <a:off x="10396746" y="1085019"/>
            <a:ext cx="274320" cy="274320"/>
          </a:xfrm>
          <a:prstGeom prst="rect">
            <a:avLst/>
          </a:prstGeom>
          <a:blipFill rotWithShape="1"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LID4096">
              <a:solidFill>
                <a:schemeClr val="bg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3C81516-EB06-5078-4249-1F31AB6CBC75}"/>
              </a:ext>
            </a:extLst>
          </p:cNvPr>
          <p:cNvSpPr/>
          <p:nvPr/>
        </p:nvSpPr>
        <p:spPr>
          <a:xfrm>
            <a:off x="10358724" y="2045542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1F3B68D-A004-D5A2-0854-5C3E150E0F5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96746" y="1977629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5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8428C-78AE-C5F8-3BA8-41A60B88E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Connector: Elbow 55">
            <a:extLst>
              <a:ext uri="{FF2B5EF4-FFF2-40B4-BE49-F238E27FC236}">
                <a16:creationId xmlns:a16="http://schemas.microsoft.com/office/drawing/2014/main" id="{AFA3E8F4-AB33-FFE5-F8AB-FFD851EF9607}"/>
              </a:ext>
            </a:extLst>
          </p:cNvPr>
          <p:cNvCxnSpPr>
            <a:cxnSpLocks/>
            <a:stCxn id="96" idx="6"/>
            <a:endCxn id="98" idx="2"/>
          </p:cNvCxnSpPr>
          <p:nvPr/>
        </p:nvCxnSpPr>
        <p:spPr>
          <a:xfrm>
            <a:off x="7051541" y="3478886"/>
            <a:ext cx="1785503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7274BBD0-5CE7-2839-C337-F0D738E0D490}"/>
              </a:ext>
            </a:extLst>
          </p:cNvPr>
          <p:cNvSpPr/>
          <p:nvPr/>
        </p:nvSpPr>
        <p:spPr>
          <a:xfrm>
            <a:off x="6960101" y="3433166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3F9E046-7C7E-8005-90F1-22EF39FD5030}"/>
              </a:ext>
            </a:extLst>
          </p:cNvPr>
          <p:cNvSpPr/>
          <p:nvPr/>
        </p:nvSpPr>
        <p:spPr>
          <a:xfrm>
            <a:off x="2861873" y="2445517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33053-D290-8989-7355-633200922F52}"/>
              </a:ext>
            </a:extLst>
          </p:cNvPr>
          <p:cNvSpPr/>
          <p:nvPr/>
        </p:nvSpPr>
        <p:spPr>
          <a:xfrm>
            <a:off x="2861873" y="2943314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Rounded Rectangle 178">
            <a:extLst>
              <a:ext uri="{FF2B5EF4-FFF2-40B4-BE49-F238E27FC236}">
                <a16:creationId xmlns:a16="http://schemas.microsoft.com/office/drawing/2014/main" id="{A65E4E89-ED7F-CA2B-C091-8A68BB8BE1B0}"/>
              </a:ext>
            </a:extLst>
          </p:cNvPr>
          <p:cNvSpPr/>
          <p:nvPr/>
        </p:nvSpPr>
        <p:spPr bwMode="auto">
          <a:xfrm>
            <a:off x="8848934" y="4786760"/>
            <a:ext cx="2377440" cy="16056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sp>
        <p:nvSpPr>
          <p:cNvPr id="4" name="Rounded Rectangle 178">
            <a:extLst>
              <a:ext uri="{FF2B5EF4-FFF2-40B4-BE49-F238E27FC236}">
                <a16:creationId xmlns:a16="http://schemas.microsoft.com/office/drawing/2014/main" id="{796706AC-C820-4F87-9033-C94E993658AF}"/>
              </a:ext>
            </a:extLst>
          </p:cNvPr>
          <p:cNvSpPr/>
          <p:nvPr/>
        </p:nvSpPr>
        <p:spPr bwMode="auto">
          <a:xfrm>
            <a:off x="8833182" y="678508"/>
            <a:ext cx="2377440" cy="64858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A1B2BD-A313-5AAE-D6DE-A8963A53B7A7}"/>
              </a:ext>
            </a:extLst>
          </p:cNvPr>
          <p:cNvCxnSpPr>
            <a:cxnSpLocks/>
          </p:cNvCxnSpPr>
          <p:nvPr/>
        </p:nvCxnSpPr>
        <p:spPr>
          <a:xfrm>
            <a:off x="8833182" y="1327090"/>
            <a:ext cx="2377440" cy="0"/>
          </a:xfrm>
          <a:prstGeom prst="line">
            <a:avLst/>
          </a:prstGeom>
          <a:ln w="57150">
            <a:solidFill>
              <a:srgbClr val="FFB9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AABEE06-8211-113B-822E-178843CFB094}"/>
              </a:ext>
            </a:extLst>
          </p:cNvPr>
          <p:cNvGrpSpPr/>
          <p:nvPr/>
        </p:nvGrpSpPr>
        <p:grpSpPr>
          <a:xfrm>
            <a:off x="8833182" y="1923318"/>
            <a:ext cx="2382236" cy="1845400"/>
            <a:chOff x="8978649" y="1881858"/>
            <a:chExt cx="2382236" cy="1845400"/>
          </a:xfrm>
        </p:grpSpPr>
        <p:sp>
          <p:nvSpPr>
            <p:cNvPr id="16" name="Rounded Rectangle 178">
              <a:extLst>
                <a:ext uri="{FF2B5EF4-FFF2-40B4-BE49-F238E27FC236}">
                  <a16:creationId xmlns:a16="http://schemas.microsoft.com/office/drawing/2014/main" id="{5930BCA0-6947-F0CB-F81D-CD77826F99EE}"/>
                </a:ext>
              </a:extLst>
            </p:cNvPr>
            <p:cNvSpPr/>
            <p:nvPr/>
          </p:nvSpPr>
          <p:spPr bwMode="auto">
            <a:xfrm>
              <a:off x="8983445" y="2121606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A76577-E412-57F2-F5A4-467118E872D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649" y="3723648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08332B5-92C4-6AA4-6E34-EA8377104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4230" y="2756737"/>
              <a:ext cx="274320" cy="2743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F26743-AFB8-1074-5A71-DDA6A6B161C4}"/>
                </a:ext>
              </a:extLst>
            </p:cNvPr>
            <p:cNvSpPr txBox="1"/>
            <p:nvPr/>
          </p:nvSpPr>
          <p:spPr>
            <a:xfrm>
              <a:off x="9718145" y="2305380"/>
              <a:ext cx="1545439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/</a:t>
              </a:r>
              <a:r>
                <a:rPr lang="en-US" sz="1600" b="1" dirty="0"/>
                <a:t>Verify</a:t>
              </a:r>
              <a:br>
                <a:rPr lang="en-US" sz="1600" dirty="0"/>
              </a:br>
              <a:endParaRPr lang="en-US" sz="1600" dirty="0"/>
            </a:p>
            <a:p>
              <a:r>
                <a:rPr lang="en-US" sz="1600" dirty="0"/>
                <a:t>/</a:t>
              </a:r>
              <a:r>
                <a:rPr lang="en-US" sz="1600" b="1" dirty="0"/>
                <a:t>Status</a:t>
              </a:r>
            </a:p>
            <a:p>
              <a:endParaRPr lang="en-US" sz="1600" dirty="0"/>
            </a:p>
            <a:p>
              <a:r>
                <a:rPr lang="en-US" sz="1600" dirty="0"/>
                <a:t>/</a:t>
              </a:r>
              <a:r>
                <a:rPr lang="en-US" sz="1600" b="1" dirty="0"/>
                <a:t>Callback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C8C4E5-4908-6E05-F9D1-B9A7CF6070C1}"/>
                </a:ext>
              </a:extLst>
            </p:cNvPr>
            <p:cNvSpPr txBox="1"/>
            <p:nvPr/>
          </p:nvSpPr>
          <p:spPr>
            <a:xfrm>
              <a:off x="8978649" y="1881858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Logic App</a:t>
              </a:r>
              <a:endParaRPr lang="en-US" sz="1600" b="1" dirty="0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004C57-4500-ECB4-86D1-416EAA06F681}"/>
              </a:ext>
            </a:extLst>
          </p:cNvPr>
          <p:cNvCxnSpPr>
            <a:cxnSpLocks/>
          </p:cNvCxnSpPr>
          <p:nvPr/>
        </p:nvCxnSpPr>
        <p:spPr>
          <a:xfrm>
            <a:off x="8848934" y="6392412"/>
            <a:ext cx="2377440" cy="0"/>
          </a:xfrm>
          <a:prstGeom prst="line">
            <a:avLst/>
          </a:prstGeom>
          <a:ln w="57150">
            <a:solidFill>
              <a:srgbClr val="0070C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479F8AD-E509-4043-680B-6DB6A9E7D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62606" y="5455433"/>
            <a:ext cx="274320" cy="27432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3EC1C8A-86DA-E2E7-A1F6-A433B83B1C7F}"/>
              </a:ext>
            </a:extLst>
          </p:cNvPr>
          <p:cNvSpPr txBox="1"/>
          <p:nvPr/>
        </p:nvSpPr>
        <p:spPr>
          <a:xfrm>
            <a:off x="8848934" y="4541887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Microsoft Entra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2F737A-BA8B-F8CF-86B0-BD288F2C4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2977" y="864344"/>
            <a:ext cx="274320" cy="274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9419F8-DCED-6C3F-CA17-C7DCF1586D04}"/>
              </a:ext>
            </a:extLst>
          </p:cNvPr>
          <p:cNvSpPr txBox="1"/>
          <p:nvPr/>
        </p:nvSpPr>
        <p:spPr>
          <a:xfrm>
            <a:off x="8833182" y="425120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Azure Blob</a:t>
            </a:r>
            <a:endParaRPr 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A20E6-49A8-005D-F807-FA3309F4B2AF}"/>
              </a:ext>
            </a:extLst>
          </p:cNvPr>
          <p:cNvSpPr txBox="1"/>
          <p:nvPr/>
        </p:nvSpPr>
        <p:spPr>
          <a:xfrm>
            <a:off x="9408103" y="879687"/>
            <a:ext cx="16804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Cache (user state)</a:t>
            </a:r>
            <a:endParaRPr lang="en-US" sz="16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246E60-477F-6EE2-708E-3CBD7F8F8A4B}"/>
              </a:ext>
            </a:extLst>
          </p:cNvPr>
          <p:cNvCxnSpPr>
            <a:cxnSpLocks/>
          </p:cNvCxnSpPr>
          <p:nvPr/>
        </p:nvCxnSpPr>
        <p:spPr>
          <a:xfrm flipV="1">
            <a:off x="9120140" y="1349716"/>
            <a:ext cx="0" cy="821961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2ECD30B6-1953-D459-8A9B-6C26E88330F8}"/>
              </a:ext>
            </a:extLst>
          </p:cNvPr>
          <p:cNvSpPr/>
          <p:nvPr/>
        </p:nvSpPr>
        <p:spPr>
          <a:xfrm>
            <a:off x="8833182" y="5887010"/>
            <a:ext cx="246217" cy="2462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ADED074-EBE9-BE2F-01CE-C098574D5B53}"/>
              </a:ext>
            </a:extLst>
          </p:cNvPr>
          <p:cNvSpPr/>
          <p:nvPr/>
        </p:nvSpPr>
        <p:spPr>
          <a:xfrm>
            <a:off x="8857397" y="4906433"/>
            <a:ext cx="246217" cy="2462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50ECA4-B135-45EF-9D5D-89BA8C96F4DC}"/>
              </a:ext>
            </a:extLst>
          </p:cNvPr>
          <p:cNvSpPr/>
          <p:nvPr/>
        </p:nvSpPr>
        <p:spPr>
          <a:xfrm>
            <a:off x="5749903" y="3358420"/>
            <a:ext cx="248393" cy="2483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FD00CA-66A6-E745-ED8A-5C58813AF551}"/>
              </a:ext>
            </a:extLst>
          </p:cNvPr>
          <p:cNvSpPr txBox="1"/>
          <p:nvPr/>
        </p:nvSpPr>
        <p:spPr>
          <a:xfrm>
            <a:off x="9507606" y="5456423"/>
            <a:ext cx="13623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Verified ID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37E87F-3A5F-F09A-E682-F74AF02F492E}"/>
              </a:ext>
            </a:extLst>
          </p:cNvPr>
          <p:cNvSpPr/>
          <p:nvPr/>
        </p:nvSpPr>
        <p:spPr>
          <a:xfrm>
            <a:off x="396241" y="236221"/>
            <a:ext cx="11399519" cy="638555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A03BFCC-B67D-479D-4F2E-28B5CBAEEBBB}"/>
              </a:ext>
            </a:extLst>
          </p:cNvPr>
          <p:cNvCxnSpPr>
            <a:cxnSpLocks/>
            <a:stCxn id="78" idx="6"/>
            <a:endCxn id="83" idx="2"/>
          </p:cNvCxnSpPr>
          <p:nvPr/>
        </p:nvCxnSpPr>
        <p:spPr>
          <a:xfrm>
            <a:off x="2953313" y="2491237"/>
            <a:ext cx="5883731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BFB1A8D-8874-B2F5-BABB-DB0820E409F0}"/>
              </a:ext>
            </a:extLst>
          </p:cNvPr>
          <p:cNvSpPr/>
          <p:nvPr/>
        </p:nvSpPr>
        <p:spPr>
          <a:xfrm>
            <a:off x="10203337" y="2445517"/>
            <a:ext cx="91440" cy="914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6FBF81-C475-6D6B-AFBA-74879CFFEC70}"/>
              </a:ext>
            </a:extLst>
          </p:cNvPr>
          <p:cNvCxnSpPr>
            <a:cxnSpLocks/>
            <a:stCxn id="43" idx="6"/>
            <a:endCxn id="38" idx="3"/>
          </p:cNvCxnSpPr>
          <p:nvPr/>
        </p:nvCxnSpPr>
        <p:spPr>
          <a:xfrm>
            <a:off x="10294777" y="2491237"/>
            <a:ext cx="931597" cy="3098349"/>
          </a:xfrm>
          <a:prstGeom prst="bentConnector3">
            <a:avLst>
              <a:gd name="adj1" fmla="val 124539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CFD08F3C-DB22-744B-58B2-4CE6535BB5F9}"/>
              </a:ext>
            </a:extLst>
          </p:cNvPr>
          <p:cNvSpPr/>
          <p:nvPr/>
        </p:nvSpPr>
        <p:spPr>
          <a:xfrm>
            <a:off x="8837044" y="2445517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85" name="Connector: Elbow 55">
            <a:extLst>
              <a:ext uri="{FF2B5EF4-FFF2-40B4-BE49-F238E27FC236}">
                <a16:creationId xmlns:a16="http://schemas.microsoft.com/office/drawing/2014/main" id="{F97E87DE-6CE5-EEB7-9DD5-12046FA50DAB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>
            <a:off x="2953313" y="2989034"/>
            <a:ext cx="5883731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D2EDC3C7-1BAA-5D8F-0276-7DDCDB958655}"/>
              </a:ext>
            </a:extLst>
          </p:cNvPr>
          <p:cNvSpPr/>
          <p:nvPr/>
        </p:nvSpPr>
        <p:spPr>
          <a:xfrm>
            <a:off x="8837044" y="2943314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E636C3E-E275-F461-D8CD-529EDE757D3C}"/>
              </a:ext>
            </a:extLst>
          </p:cNvPr>
          <p:cNvGrpSpPr/>
          <p:nvPr/>
        </p:nvGrpSpPr>
        <p:grpSpPr>
          <a:xfrm>
            <a:off x="4708811" y="1923318"/>
            <a:ext cx="2377440" cy="1854852"/>
            <a:chOff x="5187383" y="1854048"/>
            <a:chExt cx="2377440" cy="18548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3E1F8F-B92F-59D0-B583-EE24A1AF61E8}"/>
                </a:ext>
              </a:extLst>
            </p:cNvPr>
            <p:cNvSpPr txBox="1"/>
            <p:nvPr/>
          </p:nvSpPr>
          <p:spPr>
            <a:xfrm>
              <a:off x="5187383" y="1854048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Azure APIM</a:t>
              </a:r>
              <a:endParaRPr lang="en-US" sz="1600" b="1" dirty="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1297C9F-8F4F-FB06-9D44-66D685D8E38D}"/>
                </a:ext>
              </a:extLst>
            </p:cNvPr>
            <p:cNvGrpSpPr/>
            <p:nvPr/>
          </p:nvGrpSpPr>
          <p:grpSpPr>
            <a:xfrm>
              <a:off x="5187383" y="2103248"/>
              <a:ext cx="2377440" cy="1605652"/>
              <a:chOff x="5334670" y="2056965"/>
              <a:chExt cx="2377440" cy="1605652"/>
            </a:xfrm>
          </p:grpSpPr>
          <p:sp>
            <p:nvSpPr>
              <p:cNvPr id="20" name="Rounded Rectangle 178">
                <a:extLst>
                  <a:ext uri="{FF2B5EF4-FFF2-40B4-BE49-F238E27FC236}">
                    <a16:creationId xmlns:a16="http://schemas.microsoft.com/office/drawing/2014/main" id="{42949A41-0D1B-D72B-1621-32572E48CB33}"/>
                  </a:ext>
                </a:extLst>
              </p:cNvPr>
              <p:cNvSpPr/>
              <p:nvPr/>
            </p:nvSpPr>
            <p:spPr bwMode="auto">
              <a:xfrm>
                <a:off x="5334670" y="2056965"/>
                <a:ext cx="2377440" cy="160565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2857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 dirty="0" err="1">
                  <a:solidFill>
                    <a:srgbClr val="FFFFFF"/>
                  </a:solidFill>
                  <a:cs typeface="Segoe UI" pitchFamily="34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E41F098-995F-F889-CDB9-953A61B5A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670" y="3662617"/>
                <a:ext cx="2377440" cy="0"/>
              </a:xfrm>
              <a:prstGeom prst="line">
                <a:avLst/>
              </a:prstGeom>
              <a:ln w="57150">
                <a:solidFill>
                  <a:srgbClr val="FFB900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8FB87BA-BB31-A6D2-B18F-AE8CFDF02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90526" y="270876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30CDA2-EEE3-58AA-4777-ABF3AA0BA07C}"/>
                  </a:ext>
                </a:extLst>
              </p:cNvPr>
              <p:cNvSpPr txBox="1"/>
              <p:nvPr/>
            </p:nvSpPr>
            <p:spPr>
              <a:xfrm>
                <a:off x="6116779" y="2244349"/>
                <a:ext cx="1545439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/verify</a:t>
                </a:r>
                <a:br>
                  <a:rPr lang="en-US" sz="1600" dirty="0"/>
                </a:br>
                <a:endParaRPr lang="en-US" sz="1600" dirty="0"/>
              </a:p>
              <a:p>
                <a:r>
                  <a:rPr lang="en-US" sz="1600" dirty="0"/>
                  <a:t>/Status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/Callback</a:t>
                </a: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F1EAC74-8571-27DE-6B52-942844FEF6F1}"/>
              </a:ext>
            </a:extLst>
          </p:cNvPr>
          <p:cNvGrpSpPr/>
          <p:nvPr/>
        </p:nvGrpSpPr>
        <p:grpSpPr>
          <a:xfrm>
            <a:off x="583517" y="1923318"/>
            <a:ext cx="2377440" cy="1854852"/>
            <a:chOff x="728984" y="1989847"/>
            <a:chExt cx="2377440" cy="1854852"/>
          </a:xfrm>
        </p:grpSpPr>
        <p:sp>
          <p:nvSpPr>
            <p:cNvPr id="26" name="Rounded Rectangle 178">
              <a:extLst>
                <a:ext uri="{FF2B5EF4-FFF2-40B4-BE49-F238E27FC236}">
                  <a16:creationId xmlns:a16="http://schemas.microsoft.com/office/drawing/2014/main" id="{F98438B5-48A8-34E7-C119-04B06100A70A}"/>
                </a:ext>
              </a:extLst>
            </p:cNvPr>
            <p:cNvSpPr/>
            <p:nvPr/>
          </p:nvSpPr>
          <p:spPr bwMode="auto">
            <a:xfrm>
              <a:off x="728984" y="2239047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grpSp>
          <p:nvGrpSpPr>
            <p:cNvPr id="30" name="Graphic 8">
              <a:extLst>
                <a:ext uri="{FF2B5EF4-FFF2-40B4-BE49-F238E27FC236}">
                  <a16:creationId xmlns:a16="http://schemas.microsoft.com/office/drawing/2014/main" id="{D37C8147-91A3-BF2D-D1C6-224C9017E99C}"/>
                </a:ext>
              </a:extLst>
            </p:cNvPr>
            <p:cNvGrpSpPr/>
            <p:nvPr/>
          </p:nvGrpSpPr>
          <p:grpSpPr>
            <a:xfrm>
              <a:off x="894969" y="2894050"/>
              <a:ext cx="365761" cy="294050"/>
              <a:chOff x="5275818" y="4121141"/>
              <a:chExt cx="365761" cy="29405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1A452C7-3131-F2C6-6E27-F939F30FF9BA}"/>
                  </a:ext>
                </a:extLst>
              </p:cNvPr>
              <p:cNvSpPr/>
              <p:nvPr/>
            </p:nvSpPr>
            <p:spPr>
              <a:xfrm>
                <a:off x="5275819" y="4199088"/>
                <a:ext cx="365760" cy="216103"/>
              </a:xfrm>
              <a:custGeom>
                <a:avLst/>
                <a:gdLst>
                  <a:gd name="connsiteX0" fmla="*/ 0 w 365760"/>
                  <a:gd name="connsiteY0" fmla="*/ 0 h 216103"/>
                  <a:gd name="connsiteX1" fmla="*/ 365760 w 365760"/>
                  <a:gd name="connsiteY1" fmla="*/ 0 h 216103"/>
                  <a:gd name="connsiteX2" fmla="*/ 365760 w 365760"/>
                  <a:gd name="connsiteY2" fmla="*/ 0 h 216103"/>
                  <a:gd name="connsiteX3" fmla="*/ 365760 w 365760"/>
                  <a:gd name="connsiteY3" fmla="*/ 203911 h 216103"/>
                  <a:gd name="connsiteX4" fmla="*/ 353568 w 365760"/>
                  <a:gd name="connsiteY4" fmla="*/ 216103 h 216103"/>
                  <a:gd name="connsiteX5" fmla="*/ 12192 w 365760"/>
                  <a:gd name="connsiteY5" fmla="*/ 216103 h 216103"/>
                  <a:gd name="connsiteX6" fmla="*/ 0 w 365760"/>
                  <a:gd name="connsiteY6" fmla="*/ 203911 h 216103"/>
                  <a:gd name="connsiteX7" fmla="*/ 0 w 365760"/>
                  <a:gd name="connsiteY7" fmla="*/ 0 h 216103"/>
                  <a:gd name="connsiteX8" fmla="*/ 0 w 365760"/>
                  <a:gd name="connsiteY8" fmla="*/ 0 h 21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760" h="216103">
                    <a:moveTo>
                      <a:pt x="0" y="0"/>
                    </a:moveTo>
                    <a:lnTo>
                      <a:pt x="365760" y="0"/>
                    </a:lnTo>
                    <a:lnTo>
                      <a:pt x="365760" y="0"/>
                    </a:lnTo>
                    <a:lnTo>
                      <a:pt x="365760" y="203911"/>
                    </a:lnTo>
                    <a:cubicBezTo>
                      <a:pt x="365760" y="210645"/>
                      <a:pt x="360302" y="216103"/>
                      <a:pt x="353568" y="216103"/>
                    </a:cubicBezTo>
                    <a:lnTo>
                      <a:pt x="12192" y="216103"/>
                    </a:lnTo>
                    <a:cubicBezTo>
                      <a:pt x="5459" y="216103"/>
                      <a:pt x="0" y="210645"/>
                      <a:pt x="0" y="203911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6B24">
                  <a:alpha val="80000"/>
                </a:srgbClr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678B0E4-3558-9FBF-2150-EA63180C39AB}"/>
                  </a:ext>
                </a:extLst>
              </p:cNvPr>
              <p:cNvSpPr/>
              <p:nvPr/>
            </p:nvSpPr>
            <p:spPr>
              <a:xfrm>
                <a:off x="5302417" y="4220567"/>
                <a:ext cx="315508" cy="173004"/>
              </a:xfrm>
              <a:custGeom>
                <a:avLst/>
                <a:gdLst>
                  <a:gd name="connsiteX0" fmla="*/ 303317 w 315508"/>
                  <a:gd name="connsiteY0" fmla="*/ 0 h 173004"/>
                  <a:gd name="connsiteX1" fmla="*/ 315509 w 315508"/>
                  <a:gd name="connsiteY1" fmla="*/ 0 h 173004"/>
                  <a:gd name="connsiteX2" fmla="*/ 315509 w 315508"/>
                  <a:gd name="connsiteY2" fmla="*/ 173004 h 173004"/>
                  <a:gd name="connsiteX3" fmla="*/ 303317 w 315508"/>
                  <a:gd name="connsiteY3" fmla="*/ 173004 h 173004"/>
                  <a:gd name="connsiteX4" fmla="*/ 12192 w 315508"/>
                  <a:gd name="connsiteY4" fmla="*/ 173004 h 173004"/>
                  <a:gd name="connsiteX5" fmla="*/ 0 w 315508"/>
                  <a:gd name="connsiteY5" fmla="*/ 173004 h 173004"/>
                  <a:gd name="connsiteX6" fmla="*/ 0 w 315508"/>
                  <a:gd name="connsiteY6" fmla="*/ 0 h 173004"/>
                  <a:gd name="connsiteX7" fmla="*/ 12192 w 315508"/>
                  <a:gd name="connsiteY7" fmla="*/ 0 h 173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508" h="173004">
                    <a:moveTo>
                      <a:pt x="303317" y="0"/>
                    </a:moveTo>
                    <a:cubicBezTo>
                      <a:pt x="310050" y="0"/>
                      <a:pt x="315509" y="0"/>
                      <a:pt x="315509" y="0"/>
                    </a:cubicBezTo>
                    <a:lnTo>
                      <a:pt x="315509" y="173004"/>
                    </a:lnTo>
                    <a:cubicBezTo>
                      <a:pt x="315509" y="173004"/>
                      <a:pt x="310050" y="173004"/>
                      <a:pt x="303317" y="173004"/>
                    </a:cubicBezTo>
                    <a:lnTo>
                      <a:pt x="12192" y="173004"/>
                    </a:lnTo>
                    <a:cubicBezTo>
                      <a:pt x="5459" y="173004"/>
                      <a:pt x="0" y="173004"/>
                      <a:pt x="0" y="173004"/>
                    </a:cubicBezTo>
                    <a:lnTo>
                      <a:pt x="0" y="0"/>
                    </a:lnTo>
                    <a:cubicBezTo>
                      <a:pt x="0" y="0"/>
                      <a:pt x="5459" y="0"/>
                      <a:pt x="12192" y="0"/>
                    </a:cubicBezTo>
                    <a:close/>
                  </a:path>
                </a:pathLst>
              </a:custGeom>
              <a:solidFill>
                <a:srgbClr val="196B24">
                  <a:alpha val="60000"/>
                </a:srgbClr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E3A9C71-1BB9-F560-3D1D-23940DA8622C}"/>
                  </a:ext>
                </a:extLst>
              </p:cNvPr>
              <p:cNvSpPr/>
              <p:nvPr/>
            </p:nvSpPr>
            <p:spPr>
              <a:xfrm>
                <a:off x="5275818" y="4121141"/>
                <a:ext cx="365760" cy="77947"/>
              </a:xfrm>
              <a:custGeom>
                <a:avLst/>
                <a:gdLst>
                  <a:gd name="connsiteX0" fmla="*/ 12192 w 365760"/>
                  <a:gd name="connsiteY0" fmla="*/ 0 h 77947"/>
                  <a:gd name="connsiteX1" fmla="*/ 353568 w 365760"/>
                  <a:gd name="connsiteY1" fmla="*/ 0 h 77947"/>
                  <a:gd name="connsiteX2" fmla="*/ 365760 w 365760"/>
                  <a:gd name="connsiteY2" fmla="*/ 12192 h 77947"/>
                  <a:gd name="connsiteX3" fmla="*/ 365760 w 365760"/>
                  <a:gd name="connsiteY3" fmla="*/ 77948 h 77947"/>
                  <a:gd name="connsiteX4" fmla="*/ 365760 w 365760"/>
                  <a:gd name="connsiteY4" fmla="*/ 77948 h 77947"/>
                  <a:gd name="connsiteX5" fmla="*/ 0 w 365760"/>
                  <a:gd name="connsiteY5" fmla="*/ 77948 h 77947"/>
                  <a:gd name="connsiteX6" fmla="*/ 0 w 365760"/>
                  <a:gd name="connsiteY6" fmla="*/ 77948 h 77947"/>
                  <a:gd name="connsiteX7" fmla="*/ 0 w 365760"/>
                  <a:gd name="connsiteY7" fmla="*/ 12212 h 77947"/>
                  <a:gd name="connsiteX8" fmla="*/ 12172 w 365760"/>
                  <a:gd name="connsiteY8" fmla="*/ 0 h 77947"/>
                  <a:gd name="connsiteX9" fmla="*/ 12192 w 365760"/>
                  <a:gd name="connsiteY9" fmla="*/ 0 h 77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760" h="77947">
                    <a:moveTo>
                      <a:pt x="12192" y="0"/>
                    </a:moveTo>
                    <a:lnTo>
                      <a:pt x="353568" y="0"/>
                    </a:lnTo>
                    <a:cubicBezTo>
                      <a:pt x="360302" y="0"/>
                      <a:pt x="365760" y="5459"/>
                      <a:pt x="365760" y="12192"/>
                    </a:cubicBezTo>
                    <a:lnTo>
                      <a:pt x="365760" y="77948"/>
                    </a:lnTo>
                    <a:lnTo>
                      <a:pt x="365760" y="77948"/>
                    </a:lnTo>
                    <a:lnTo>
                      <a:pt x="0" y="77948"/>
                    </a:lnTo>
                    <a:lnTo>
                      <a:pt x="0" y="77948"/>
                    </a:lnTo>
                    <a:lnTo>
                      <a:pt x="0" y="12212"/>
                    </a:lnTo>
                    <a:cubicBezTo>
                      <a:pt x="-11" y="5479"/>
                      <a:pt x="5438" y="11"/>
                      <a:pt x="12172" y="0"/>
                    </a:cubicBezTo>
                    <a:cubicBezTo>
                      <a:pt x="12178" y="0"/>
                      <a:pt x="12185" y="0"/>
                      <a:pt x="12192" y="0"/>
                    </a:cubicBezTo>
                    <a:close/>
                  </a:path>
                </a:pathLst>
              </a:custGeom>
              <a:solidFill>
                <a:srgbClr val="196B24"/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008F4F5-CA01-F5B9-17EC-750E9356009C}"/>
                  </a:ext>
                </a:extLst>
              </p:cNvPr>
              <p:cNvSpPr/>
              <p:nvPr/>
            </p:nvSpPr>
            <p:spPr>
              <a:xfrm>
                <a:off x="5360616" y="4298149"/>
                <a:ext cx="193543" cy="63090"/>
              </a:xfrm>
              <a:custGeom>
                <a:avLst/>
                <a:gdLst>
                  <a:gd name="connsiteX0" fmla="*/ 59657 w 193543"/>
                  <a:gd name="connsiteY0" fmla="*/ 55717 h 63090"/>
                  <a:gd name="connsiteX1" fmla="*/ 53134 w 193543"/>
                  <a:gd name="connsiteY1" fmla="*/ 62220 h 63090"/>
                  <a:gd name="connsiteX2" fmla="*/ 48996 w 193543"/>
                  <a:gd name="connsiteY2" fmla="*/ 62248 h 63090"/>
                  <a:gd name="connsiteX3" fmla="*/ 48969 w 193543"/>
                  <a:gd name="connsiteY3" fmla="*/ 62220 h 63090"/>
                  <a:gd name="connsiteX4" fmla="*/ 1725 w 193543"/>
                  <a:gd name="connsiteY4" fmla="*/ 14834 h 63090"/>
                  <a:gd name="connsiteX5" fmla="*/ 1725 w 193543"/>
                  <a:gd name="connsiteY5" fmla="*/ 6502 h 63090"/>
                  <a:gd name="connsiteX6" fmla="*/ 8247 w 193543"/>
                  <a:gd name="connsiteY6" fmla="*/ 0 h 63090"/>
                  <a:gd name="connsiteX7" fmla="*/ 59677 w 193543"/>
                  <a:gd name="connsiteY7" fmla="*/ 51552 h 63090"/>
                  <a:gd name="connsiteX8" fmla="*/ 59657 w 193543"/>
                  <a:gd name="connsiteY8" fmla="*/ 55717 h 63090"/>
                  <a:gd name="connsiteX9" fmla="*/ 133886 w 193543"/>
                  <a:gd name="connsiteY9" fmla="*/ 55717 h 63090"/>
                  <a:gd name="connsiteX10" fmla="*/ 140409 w 193543"/>
                  <a:gd name="connsiteY10" fmla="*/ 62220 h 63090"/>
                  <a:gd name="connsiteX11" fmla="*/ 144546 w 193543"/>
                  <a:gd name="connsiteY11" fmla="*/ 62248 h 63090"/>
                  <a:gd name="connsiteX12" fmla="*/ 144574 w 193543"/>
                  <a:gd name="connsiteY12" fmla="*/ 62220 h 63090"/>
                  <a:gd name="connsiteX13" fmla="*/ 191818 w 193543"/>
                  <a:gd name="connsiteY13" fmla="*/ 14834 h 63090"/>
                  <a:gd name="connsiteX14" fmla="*/ 191818 w 193543"/>
                  <a:gd name="connsiteY14" fmla="*/ 6502 h 63090"/>
                  <a:gd name="connsiteX15" fmla="*/ 185275 w 193543"/>
                  <a:gd name="connsiteY15" fmla="*/ 0 h 63090"/>
                  <a:gd name="connsiteX16" fmla="*/ 133866 w 193543"/>
                  <a:gd name="connsiteY16" fmla="*/ 51552 h 63090"/>
                  <a:gd name="connsiteX17" fmla="*/ 133886 w 193543"/>
                  <a:gd name="connsiteY17" fmla="*/ 55717 h 63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3543" h="63090">
                    <a:moveTo>
                      <a:pt x="59657" y="55717"/>
                    </a:moveTo>
                    <a:lnTo>
                      <a:pt x="53134" y="62220"/>
                    </a:lnTo>
                    <a:cubicBezTo>
                      <a:pt x="51999" y="63370"/>
                      <a:pt x="50147" y="63382"/>
                      <a:pt x="48996" y="62248"/>
                    </a:cubicBezTo>
                    <a:cubicBezTo>
                      <a:pt x="48987" y="62238"/>
                      <a:pt x="48978" y="62230"/>
                      <a:pt x="48969" y="62220"/>
                    </a:cubicBezTo>
                    <a:lnTo>
                      <a:pt x="1725" y="14834"/>
                    </a:lnTo>
                    <a:cubicBezTo>
                      <a:pt x="-575" y="12533"/>
                      <a:pt x="-575" y="8803"/>
                      <a:pt x="1725" y="6502"/>
                    </a:cubicBezTo>
                    <a:lnTo>
                      <a:pt x="8247" y="0"/>
                    </a:lnTo>
                    <a:lnTo>
                      <a:pt x="59677" y="51552"/>
                    </a:lnTo>
                    <a:cubicBezTo>
                      <a:pt x="60822" y="52708"/>
                      <a:pt x="60812" y="54573"/>
                      <a:pt x="59657" y="55717"/>
                    </a:cubicBezTo>
                    <a:close/>
                    <a:moveTo>
                      <a:pt x="133886" y="55717"/>
                    </a:moveTo>
                    <a:lnTo>
                      <a:pt x="140409" y="62220"/>
                    </a:lnTo>
                    <a:cubicBezTo>
                      <a:pt x="141545" y="63370"/>
                      <a:pt x="143396" y="63382"/>
                      <a:pt x="144546" y="62248"/>
                    </a:cubicBezTo>
                    <a:cubicBezTo>
                      <a:pt x="144556" y="62238"/>
                      <a:pt x="144564" y="62230"/>
                      <a:pt x="144574" y="62220"/>
                    </a:cubicBezTo>
                    <a:lnTo>
                      <a:pt x="191818" y="14834"/>
                    </a:lnTo>
                    <a:cubicBezTo>
                      <a:pt x="194119" y="12533"/>
                      <a:pt x="194119" y="8803"/>
                      <a:pt x="191818" y="6502"/>
                    </a:cubicBezTo>
                    <a:lnTo>
                      <a:pt x="185275" y="0"/>
                    </a:lnTo>
                    <a:lnTo>
                      <a:pt x="133866" y="51552"/>
                    </a:lnTo>
                    <a:cubicBezTo>
                      <a:pt x="132722" y="52708"/>
                      <a:pt x="132730" y="54573"/>
                      <a:pt x="133886" y="55717"/>
                    </a:cubicBez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BFB4F11-DD79-0379-1908-8C14F26729ED}"/>
                  </a:ext>
                </a:extLst>
              </p:cNvPr>
              <p:cNvSpPr/>
              <p:nvPr/>
            </p:nvSpPr>
            <p:spPr>
              <a:xfrm>
                <a:off x="5360567" y="4255783"/>
                <a:ext cx="193584" cy="63742"/>
              </a:xfrm>
              <a:custGeom>
                <a:avLst/>
                <a:gdLst>
                  <a:gd name="connsiteX0" fmla="*/ 54057 w 193584"/>
                  <a:gd name="connsiteY0" fmla="*/ 873 h 63742"/>
                  <a:gd name="connsiteX1" fmla="*/ 60560 w 193584"/>
                  <a:gd name="connsiteY1" fmla="*/ 7395 h 63742"/>
                  <a:gd name="connsiteX2" fmla="*/ 60587 w 193584"/>
                  <a:gd name="connsiteY2" fmla="*/ 11533 h 63742"/>
                  <a:gd name="connsiteX3" fmla="*/ 60560 w 193584"/>
                  <a:gd name="connsiteY3" fmla="*/ 11561 h 63742"/>
                  <a:gd name="connsiteX4" fmla="*/ 8236 w 193584"/>
                  <a:gd name="connsiteY4" fmla="*/ 63743 h 63742"/>
                  <a:gd name="connsiteX5" fmla="*/ 1733 w 193584"/>
                  <a:gd name="connsiteY5" fmla="*/ 57200 h 63742"/>
                  <a:gd name="connsiteX6" fmla="*/ 1707 w 193584"/>
                  <a:gd name="connsiteY6" fmla="*/ 48895 h 63742"/>
                  <a:gd name="connsiteX7" fmla="*/ 1733 w 193584"/>
                  <a:gd name="connsiteY7" fmla="*/ 48868 h 63742"/>
                  <a:gd name="connsiteX8" fmla="*/ 49892 w 193584"/>
                  <a:gd name="connsiteY8" fmla="*/ 852 h 63742"/>
                  <a:gd name="connsiteX9" fmla="*/ 54057 w 193584"/>
                  <a:gd name="connsiteY9" fmla="*/ 873 h 63742"/>
                  <a:gd name="connsiteX10" fmla="*/ 139543 w 193584"/>
                  <a:gd name="connsiteY10" fmla="*/ 873 h 63742"/>
                  <a:gd name="connsiteX11" fmla="*/ 133041 w 193584"/>
                  <a:gd name="connsiteY11" fmla="*/ 7395 h 63742"/>
                  <a:gd name="connsiteX12" fmla="*/ 133013 w 193584"/>
                  <a:gd name="connsiteY12" fmla="*/ 11533 h 63742"/>
                  <a:gd name="connsiteX13" fmla="*/ 133041 w 193584"/>
                  <a:gd name="connsiteY13" fmla="*/ 11561 h 63742"/>
                  <a:gd name="connsiteX14" fmla="*/ 185365 w 193584"/>
                  <a:gd name="connsiteY14" fmla="*/ 63743 h 63742"/>
                  <a:gd name="connsiteX15" fmla="*/ 191867 w 193584"/>
                  <a:gd name="connsiteY15" fmla="*/ 57220 h 63742"/>
                  <a:gd name="connsiteX16" fmla="*/ 191867 w 193584"/>
                  <a:gd name="connsiteY16" fmla="*/ 48868 h 63742"/>
                  <a:gd name="connsiteX17" fmla="*/ 143709 w 193584"/>
                  <a:gd name="connsiteY17" fmla="*/ 873 h 63742"/>
                  <a:gd name="connsiteX18" fmla="*/ 139572 w 193584"/>
                  <a:gd name="connsiteY18" fmla="*/ 865 h 63742"/>
                  <a:gd name="connsiteX19" fmla="*/ 139543 w 193584"/>
                  <a:gd name="connsiteY19" fmla="*/ 893 h 6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93584" h="63742">
                    <a:moveTo>
                      <a:pt x="54057" y="873"/>
                    </a:moveTo>
                    <a:lnTo>
                      <a:pt x="60560" y="7395"/>
                    </a:lnTo>
                    <a:cubicBezTo>
                      <a:pt x="61710" y="8530"/>
                      <a:pt x="61722" y="10383"/>
                      <a:pt x="60587" y="11533"/>
                    </a:cubicBezTo>
                    <a:cubicBezTo>
                      <a:pt x="60578" y="11543"/>
                      <a:pt x="60569" y="11552"/>
                      <a:pt x="60560" y="11561"/>
                    </a:cubicBezTo>
                    <a:lnTo>
                      <a:pt x="8236" y="63743"/>
                    </a:lnTo>
                    <a:lnTo>
                      <a:pt x="1733" y="57200"/>
                    </a:lnTo>
                    <a:cubicBezTo>
                      <a:pt x="-567" y="54914"/>
                      <a:pt x="-579" y="51195"/>
                      <a:pt x="1707" y="48895"/>
                    </a:cubicBezTo>
                    <a:cubicBezTo>
                      <a:pt x="1716" y="48887"/>
                      <a:pt x="1724" y="48877"/>
                      <a:pt x="1733" y="48868"/>
                    </a:cubicBezTo>
                    <a:lnTo>
                      <a:pt x="49892" y="852"/>
                    </a:lnTo>
                    <a:cubicBezTo>
                      <a:pt x="51048" y="-292"/>
                      <a:pt x="52912" y="-283"/>
                      <a:pt x="54057" y="873"/>
                    </a:cubicBezTo>
                    <a:close/>
                    <a:moveTo>
                      <a:pt x="139543" y="873"/>
                    </a:moveTo>
                    <a:lnTo>
                      <a:pt x="133041" y="7395"/>
                    </a:lnTo>
                    <a:cubicBezTo>
                      <a:pt x="131891" y="8530"/>
                      <a:pt x="131879" y="10383"/>
                      <a:pt x="133013" y="11533"/>
                    </a:cubicBezTo>
                    <a:cubicBezTo>
                      <a:pt x="133023" y="11543"/>
                      <a:pt x="133031" y="11552"/>
                      <a:pt x="133041" y="11561"/>
                    </a:cubicBezTo>
                    <a:lnTo>
                      <a:pt x="185365" y="63743"/>
                    </a:lnTo>
                    <a:lnTo>
                      <a:pt x="191867" y="57220"/>
                    </a:lnTo>
                    <a:cubicBezTo>
                      <a:pt x="194158" y="54908"/>
                      <a:pt x="194158" y="51181"/>
                      <a:pt x="191867" y="48868"/>
                    </a:cubicBezTo>
                    <a:lnTo>
                      <a:pt x="143709" y="873"/>
                    </a:lnTo>
                    <a:cubicBezTo>
                      <a:pt x="142569" y="-272"/>
                      <a:pt x="140716" y="-276"/>
                      <a:pt x="139572" y="865"/>
                    </a:cubicBezTo>
                    <a:cubicBezTo>
                      <a:pt x="139562" y="874"/>
                      <a:pt x="139552" y="884"/>
                      <a:pt x="139543" y="8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88CA8D9-DADC-6AB8-1F24-0E8C9CA47414}"/>
                  </a:ext>
                </a:extLst>
              </p:cNvPr>
              <p:cNvSpPr/>
              <p:nvPr/>
            </p:nvSpPr>
            <p:spPr>
              <a:xfrm>
                <a:off x="5429726" y="4237028"/>
                <a:ext cx="57113" cy="140252"/>
              </a:xfrm>
              <a:custGeom>
                <a:avLst/>
                <a:gdLst>
                  <a:gd name="connsiteX0" fmla="*/ 11884 w 57113"/>
                  <a:gd name="connsiteY0" fmla="*/ 140125 h 140252"/>
                  <a:gd name="connsiteX1" fmla="*/ 1460 w 57113"/>
                  <a:gd name="connsiteY1" fmla="*/ 136812 h 140252"/>
                  <a:gd name="connsiteX2" fmla="*/ 98 w 57113"/>
                  <a:gd name="connsiteY2" fmla="*/ 134151 h 140252"/>
                  <a:gd name="connsiteX3" fmla="*/ 42567 w 57113"/>
                  <a:gd name="connsiteY3" fmla="*/ 1481 h 140252"/>
                  <a:gd name="connsiteX4" fmla="*/ 45074 w 57113"/>
                  <a:gd name="connsiteY4" fmla="*/ 77 h 140252"/>
                  <a:gd name="connsiteX5" fmla="*/ 45208 w 57113"/>
                  <a:gd name="connsiteY5" fmla="*/ 120 h 140252"/>
                  <a:gd name="connsiteX6" fmla="*/ 55633 w 57113"/>
                  <a:gd name="connsiteY6" fmla="*/ 3452 h 140252"/>
                  <a:gd name="connsiteX7" fmla="*/ 57037 w 57113"/>
                  <a:gd name="connsiteY7" fmla="*/ 5959 h 140252"/>
                  <a:gd name="connsiteX8" fmla="*/ 56994 w 57113"/>
                  <a:gd name="connsiteY8" fmla="*/ 6094 h 140252"/>
                  <a:gd name="connsiteX9" fmla="*/ 14525 w 57113"/>
                  <a:gd name="connsiteY9" fmla="*/ 138844 h 140252"/>
                  <a:gd name="connsiteX10" fmla="*/ 11967 w 57113"/>
                  <a:gd name="connsiteY10" fmla="*/ 140153 h 140252"/>
                  <a:gd name="connsiteX11" fmla="*/ 11884 w 57113"/>
                  <a:gd name="connsiteY11" fmla="*/ 140125 h 14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13" h="140252">
                    <a:moveTo>
                      <a:pt x="11884" y="140125"/>
                    </a:moveTo>
                    <a:lnTo>
                      <a:pt x="1460" y="136812"/>
                    </a:lnTo>
                    <a:cubicBezTo>
                      <a:pt x="356" y="136445"/>
                      <a:pt x="-250" y="135260"/>
                      <a:pt x="98" y="134151"/>
                    </a:cubicBezTo>
                    <a:lnTo>
                      <a:pt x="42567" y="1481"/>
                    </a:lnTo>
                    <a:cubicBezTo>
                      <a:pt x="42871" y="401"/>
                      <a:pt x="43994" y="-228"/>
                      <a:pt x="45074" y="77"/>
                    </a:cubicBezTo>
                    <a:cubicBezTo>
                      <a:pt x="45119" y="90"/>
                      <a:pt x="45164" y="104"/>
                      <a:pt x="45208" y="120"/>
                    </a:cubicBezTo>
                    <a:lnTo>
                      <a:pt x="55633" y="3452"/>
                    </a:lnTo>
                    <a:cubicBezTo>
                      <a:pt x="56714" y="3757"/>
                      <a:pt x="57342" y="4879"/>
                      <a:pt x="57037" y="5959"/>
                    </a:cubicBezTo>
                    <a:cubicBezTo>
                      <a:pt x="57025" y="6005"/>
                      <a:pt x="57010" y="6050"/>
                      <a:pt x="56994" y="6094"/>
                    </a:cubicBezTo>
                    <a:lnTo>
                      <a:pt x="14525" y="138844"/>
                    </a:lnTo>
                    <a:cubicBezTo>
                      <a:pt x="14180" y="139913"/>
                      <a:pt x="13035" y="140498"/>
                      <a:pt x="11967" y="140153"/>
                    </a:cubicBezTo>
                    <a:cubicBezTo>
                      <a:pt x="11939" y="140145"/>
                      <a:pt x="11911" y="140135"/>
                      <a:pt x="11884" y="140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9D19B38-92D0-D082-07D8-A0CD4C8CBF95}"/>
                  </a:ext>
                </a:extLst>
              </p:cNvPr>
              <p:cNvSpPr/>
              <p:nvPr/>
            </p:nvSpPr>
            <p:spPr>
              <a:xfrm>
                <a:off x="5309265" y="4148024"/>
                <a:ext cx="128158" cy="30886"/>
              </a:xfrm>
              <a:custGeom>
                <a:avLst/>
                <a:gdLst>
                  <a:gd name="connsiteX0" fmla="*/ 30886 w 128158"/>
                  <a:gd name="connsiteY0" fmla="*/ 15443 h 30886"/>
                  <a:gd name="connsiteX1" fmla="*/ 15443 w 128158"/>
                  <a:gd name="connsiteY1" fmla="*/ 30886 h 30886"/>
                  <a:gd name="connsiteX2" fmla="*/ 0 w 128158"/>
                  <a:gd name="connsiteY2" fmla="*/ 15443 h 30886"/>
                  <a:gd name="connsiteX3" fmla="*/ 15443 w 128158"/>
                  <a:gd name="connsiteY3" fmla="*/ 0 h 30886"/>
                  <a:gd name="connsiteX4" fmla="*/ 30886 w 128158"/>
                  <a:gd name="connsiteY4" fmla="*/ 15443 h 30886"/>
                  <a:gd name="connsiteX5" fmla="*/ 64089 w 128158"/>
                  <a:gd name="connsiteY5" fmla="*/ 0 h 30886"/>
                  <a:gd name="connsiteX6" fmla="*/ 48646 w 128158"/>
                  <a:gd name="connsiteY6" fmla="*/ 15443 h 30886"/>
                  <a:gd name="connsiteX7" fmla="*/ 64089 w 128158"/>
                  <a:gd name="connsiteY7" fmla="*/ 30886 h 30886"/>
                  <a:gd name="connsiteX8" fmla="*/ 79532 w 128158"/>
                  <a:gd name="connsiteY8" fmla="*/ 15443 h 30886"/>
                  <a:gd name="connsiteX9" fmla="*/ 64089 w 128158"/>
                  <a:gd name="connsiteY9" fmla="*/ 0 h 30886"/>
                  <a:gd name="connsiteX10" fmla="*/ 112715 w 128158"/>
                  <a:gd name="connsiteY10" fmla="*/ 0 h 30886"/>
                  <a:gd name="connsiteX11" fmla="*/ 97272 w 128158"/>
                  <a:gd name="connsiteY11" fmla="*/ 15443 h 30886"/>
                  <a:gd name="connsiteX12" fmla="*/ 112715 w 128158"/>
                  <a:gd name="connsiteY12" fmla="*/ 30886 h 30886"/>
                  <a:gd name="connsiteX13" fmla="*/ 128158 w 128158"/>
                  <a:gd name="connsiteY13" fmla="*/ 15443 h 30886"/>
                  <a:gd name="connsiteX14" fmla="*/ 112715 w 128158"/>
                  <a:gd name="connsiteY14" fmla="*/ 0 h 30886"/>
                  <a:gd name="connsiteX15" fmla="*/ 112674 w 128158"/>
                  <a:gd name="connsiteY15" fmla="*/ 0 h 30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8158" h="30886">
                    <a:moveTo>
                      <a:pt x="30886" y="15443"/>
                    </a:moveTo>
                    <a:cubicBezTo>
                      <a:pt x="30886" y="23972"/>
                      <a:pt x="23972" y="30886"/>
                      <a:pt x="15443" y="30886"/>
                    </a:cubicBezTo>
                    <a:cubicBezTo>
                      <a:pt x="6914" y="30886"/>
                      <a:pt x="0" y="23972"/>
                      <a:pt x="0" y="15443"/>
                    </a:cubicBezTo>
                    <a:cubicBezTo>
                      <a:pt x="0" y="6914"/>
                      <a:pt x="6914" y="0"/>
                      <a:pt x="15443" y="0"/>
                    </a:cubicBezTo>
                    <a:cubicBezTo>
                      <a:pt x="23972" y="0"/>
                      <a:pt x="30886" y="6914"/>
                      <a:pt x="30886" y="15443"/>
                    </a:cubicBezTo>
                    <a:close/>
                    <a:moveTo>
                      <a:pt x="64089" y="0"/>
                    </a:moveTo>
                    <a:cubicBezTo>
                      <a:pt x="55560" y="0"/>
                      <a:pt x="48646" y="6914"/>
                      <a:pt x="48646" y="15443"/>
                    </a:cubicBezTo>
                    <a:cubicBezTo>
                      <a:pt x="48646" y="23972"/>
                      <a:pt x="55560" y="30886"/>
                      <a:pt x="64089" y="30886"/>
                    </a:cubicBezTo>
                    <a:cubicBezTo>
                      <a:pt x="72618" y="30886"/>
                      <a:pt x="79532" y="23972"/>
                      <a:pt x="79532" y="15443"/>
                    </a:cubicBezTo>
                    <a:cubicBezTo>
                      <a:pt x="79532" y="6914"/>
                      <a:pt x="72618" y="0"/>
                      <a:pt x="64089" y="0"/>
                    </a:cubicBezTo>
                    <a:close/>
                    <a:moveTo>
                      <a:pt x="112715" y="0"/>
                    </a:moveTo>
                    <a:cubicBezTo>
                      <a:pt x="104186" y="0"/>
                      <a:pt x="97272" y="6914"/>
                      <a:pt x="97272" y="15443"/>
                    </a:cubicBezTo>
                    <a:cubicBezTo>
                      <a:pt x="97272" y="23972"/>
                      <a:pt x="104186" y="30886"/>
                      <a:pt x="112715" y="30886"/>
                    </a:cubicBezTo>
                    <a:cubicBezTo>
                      <a:pt x="121244" y="30886"/>
                      <a:pt x="128158" y="23972"/>
                      <a:pt x="128158" y="15443"/>
                    </a:cubicBezTo>
                    <a:cubicBezTo>
                      <a:pt x="128158" y="6914"/>
                      <a:pt x="121244" y="0"/>
                      <a:pt x="112715" y="0"/>
                    </a:cubicBezTo>
                    <a:cubicBezTo>
                      <a:pt x="112702" y="0"/>
                      <a:pt x="112688" y="0"/>
                      <a:pt x="1126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409F38-40C2-D0C8-B930-F1C8737EEAAF}"/>
                </a:ext>
              </a:extLst>
            </p:cNvPr>
            <p:cNvSpPr txBox="1"/>
            <p:nvPr/>
          </p:nvSpPr>
          <p:spPr>
            <a:xfrm>
              <a:off x="728984" y="1989847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Helpdesk app</a:t>
              </a:r>
              <a:endParaRPr lang="en-US" sz="16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4564CB-D046-52ED-B48A-BCE4076A1881}"/>
                </a:ext>
              </a:extLst>
            </p:cNvPr>
            <p:cNvSpPr txBox="1"/>
            <p:nvPr/>
          </p:nvSpPr>
          <p:spPr>
            <a:xfrm>
              <a:off x="1490314" y="2674037"/>
              <a:ext cx="1541329" cy="984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User interface</a:t>
              </a:r>
            </a:p>
            <a:p>
              <a:endParaRPr lang="en-US" sz="1600" dirty="0"/>
            </a:p>
            <a:p>
              <a:r>
                <a:rPr lang="en-US" sz="1600" dirty="0"/>
                <a:t>JavaScript </a:t>
              </a:r>
            </a:p>
            <a:p>
              <a:endParaRPr lang="en-US" sz="1600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61C11E5-E968-0E37-FCC1-28EBFF79EC0A}"/>
                </a:ext>
              </a:extLst>
            </p:cNvPr>
            <p:cNvCxnSpPr>
              <a:cxnSpLocks/>
            </p:cNvCxnSpPr>
            <p:nvPr/>
          </p:nvCxnSpPr>
          <p:spPr>
            <a:xfrm>
              <a:off x="728984" y="3844699"/>
              <a:ext cx="2377440" cy="0"/>
            </a:xfrm>
            <a:prstGeom prst="line">
              <a:avLst/>
            </a:prstGeom>
            <a:ln w="57150">
              <a:solidFill>
                <a:schemeClr val="accent3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4545A82-01A9-64CF-57E6-2D5C08BE5A77}"/>
              </a:ext>
            </a:extLst>
          </p:cNvPr>
          <p:cNvGrpSpPr/>
          <p:nvPr/>
        </p:nvGrpSpPr>
        <p:grpSpPr>
          <a:xfrm>
            <a:off x="3583286" y="2714808"/>
            <a:ext cx="457200" cy="457200"/>
            <a:chOff x="4022906" y="3893213"/>
            <a:chExt cx="457200" cy="4572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18EA42C-E01D-24D6-574E-A23D4AD63746}"/>
                </a:ext>
              </a:extLst>
            </p:cNvPr>
            <p:cNvSpPr/>
            <p:nvPr/>
          </p:nvSpPr>
          <p:spPr>
            <a:xfrm>
              <a:off x="4120366" y="3990673"/>
              <a:ext cx="262281" cy="262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" name="Graphic 9" descr="Stopwatch with solid fill">
              <a:extLst>
                <a:ext uri="{FF2B5EF4-FFF2-40B4-BE49-F238E27FC236}">
                  <a16:creationId xmlns:a16="http://schemas.microsoft.com/office/drawing/2014/main" id="{FC88B049-9D3B-E05B-6A9A-27F74E312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22906" y="3893213"/>
              <a:ext cx="457200" cy="457200"/>
            </a:xfrm>
            <a:prstGeom prst="rect">
              <a:avLst/>
            </a:prstGeom>
          </p:spPr>
        </p:pic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D9C47322-8766-6AC7-7B15-6B323022293A}"/>
              </a:ext>
            </a:extLst>
          </p:cNvPr>
          <p:cNvSpPr/>
          <p:nvPr/>
        </p:nvSpPr>
        <p:spPr>
          <a:xfrm>
            <a:off x="5895729" y="3545388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93" name="Straight Arrow Connector 44">
            <a:extLst>
              <a:ext uri="{FF2B5EF4-FFF2-40B4-BE49-F238E27FC236}">
                <a16:creationId xmlns:a16="http://schemas.microsoft.com/office/drawing/2014/main" id="{E8A0B24B-E4DE-E6E6-EF55-2AFE7B12C66F}"/>
              </a:ext>
            </a:extLst>
          </p:cNvPr>
          <p:cNvCxnSpPr>
            <a:cxnSpLocks/>
            <a:stCxn id="38" idx="1"/>
            <a:endCxn id="91" idx="4"/>
          </p:cNvCxnSpPr>
          <p:nvPr/>
        </p:nvCxnSpPr>
        <p:spPr>
          <a:xfrm rot="10800000">
            <a:off x="5941450" y="3636828"/>
            <a:ext cx="2907485" cy="19527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BC1B42E1-2A34-A410-143D-ADCE5B09C307}"/>
              </a:ext>
            </a:extLst>
          </p:cNvPr>
          <p:cNvSpPr/>
          <p:nvPr/>
        </p:nvSpPr>
        <p:spPr>
          <a:xfrm>
            <a:off x="8837044" y="3433166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B1ED762-7162-C789-0FC5-FB7CDDC0D51A}"/>
              </a:ext>
            </a:extLst>
          </p:cNvPr>
          <p:cNvSpPr/>
          <p:nvPr/>
        </p:nvSpPr>
        <p:spPr>
          <a:xfrm>
            <a:off x="4541789" y="1706572"/>
            <a:ext cx="2664619" cy="2357436"/>
          </a:xfrm>
          <a:prstGeom prst="roundRect">
            <a:avLst>
              <a:gd name="adj" fmla="val 7879"/>
            </a:avLst>
          </a:prstGeom>
          <a:solidFill>
            <a:srgbClr val="C00000">
              <a:alpha val="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015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D8845-C9FF-861A-13A1-60D9081C6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178">
            <a:extLst>
              <a:ext uri="{FF2B5EF4-FFF2-40B4-BE49-F238E27FC236}">
                <a16:creationId xmlns:a16="http://schemas.microsoft.com/office/drawing/2014/main" id="{613A9216-83D8-00B4-EDBB-CBC0FD34A951}"/>
              </a:ext>
            </a:extLst>
          </p:cNvPr>
          <p:cNvSpPr/>
          <p:nvPr/>
        </p:nvSpPr>
        <p:spPr bwMode="auto">
          <a:xfrm>
            <a:off x="2144366" y="4656459"/>
            <a:ext cx="2377440" cy="16056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sp>
        <p:nvSpPr>
          <p:cNvPr id="16" name="Rounded Rectangle 178">
            <a:extLst>
              <a:ext uri="{FF2B5EF4-FFF2-40B4-BE49-F238E27FC236}">
                <a16:creationId xmlns:a16="http://schemas.microsoft.com/office/drawing/2014/main" id="{103BB518-8396-8D57-6D29-51009405B63D}"/>
              </a:ext>
            </a:extLst>
          </p:cNvPr>
          <p:cNvSpPr/>
          <p:nvPr/>
        </p:nvSpPr>
        <p:spPr bwMode="auto">
          <a:xfrm>
            <a:off x="2133410" y="2060575"/>
            <a:ext cx="2377440" cy="16056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5C677D-018B-3B72-8F08-00699B4485F0}"/>
              </a:ext>
            </a:extLst>
          </p:cNvPr>
          <p:cNvCxnSpPr>
            <a:cxnSpLocks/>
            <a:endCxn id="38" idx="1"/>
          </p:cNvCxnSpPr>
          <p:nvPr/>
        </p:nvCxnSpPr>
        <p:spPr>
          <a:xfrm flipH="1">
            <a:off x="2144366" y="2366235"/>
            <a:ext cx="682277" cy="3093050"/>
          </a:xfrm>
          <a:prstGeom prst="bentConnector5">
            <a:avLst>
              <a:gd name="adj1" fmla="val 165945"/>
              <a:gd name="adj2" fmla="val 39012"/>
              <a:gd name="adj3" fmla="val 165164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178">
            <a:extLst>
              <a:ext uri="{FF2B5EF4-FFF2-40B4-BE49-F238E27FC236}">
                <a16:creationId xmlns:a16="http://schemas.microsoft.com/office/drawing/2014/main" id="{7A52516D-61B8-7866-5303-80FC941CB981}"/>
              </a:ext>
            </a:extLst>
          </p:cNvPr>
          <p:cNvSpPr/>
          <p:nvPr/>
        </p:nvSpPr>
        <p:spPr bwMode="auto">
          <a:xfrm>
            <a:off x="2128614" y="548207"/>
            <a:ext cx="2377440" cy="64858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286619-4FFB-2DC5-428B-11005199E908}"/>
              </a:ext>
            </a:extLst>
          </p:cNvPr>
          <p:cNvCxnSpPr>
            <a:cxnSpLocks/>
          </p:cNvCxnSpPr>
          <p:nvPr/>
        </p:nvCxnSpPr>
        <p:spPr>
          <a:xfrm>
            <a:off x="2128614" y="1196789"/>
            <a:ext cx="2377440" cy="0"/>
          </a:xfrm>
          <a:prstGeom prst="line">
            <a:avLst/>
          </a:prstGeom>
          <a:ln w="57150">
            <a:solidFill>
              <a:srgbClr val="FFB9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178">
            <a:extLst>
              <a:ext uri="{FF2B5EF4-FFF2-40B4-BE49-F238E27FC236}">
                <a16:creationId xmlns:a16="http://schemas.microsoft.com/office/drawing/2014/main" id="{04171E0E-AA8C-1B4A-EA3C-F38B54F45B33}"/>
              </a:ext>
            </a:extLst>
          </p:cNvPr>
          <p:cNvSpPr/>
          <p:nvPr/>
        </p:nvSpPr>
        <p:spPr bwMode="auto">
          <a:xfrm>
            <a:off x="8874666" y="2056965"/>
            <a:ext cx="2377440" cy="16056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grpSp>
        <p:nvGrpSpPr>
          <p:cNvPr id="30" name="Graphic 8">
            <a:extLst>
              <a:ext uri="{FF2B5EF4-FFF2-40B4-BE49-F238E27FC236}">
                <a16:creationId xmlns:a16="http://schemas.microsoft.com/office/drawing/2014/main" id="{E99271A7-9666-E181-90CD-1FA20064E86E}"/>
              </a:ext>
            </a:extLst>
          </p:cNvPr>
          <p:cNvGrpSpPr/>
          <p:nvPr/>
        </p:nvGrpSpPr>
        <p:grpSpPr>
          <a:xfrm>
            <a:off x="9040651" y="2711968"/>
            <a:ext cx="365761" cy="294050"/>
            <a:chOff x="5275818" y="4121141"/>
            <a:chExt cx="365761" cy="29405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7EC1D98-8C51-82BE-3540-9F30B3FDECAB}"/>
                </a:ext>
              </a:extLst>
            </p:cNvPr>
            <p:cNvSpPr/>
            <p:nvPr/>
          </p:nvSpPr>
          <p:spPr>
            <a:xfrm>
              <a:off x="5275819" y="4199088"/>
              <a:ext cx="365760" cy="216103"/>
            </a:xfrm>
            <a:custGeom>
              <a:avLst/>
              <a:gdLst>
                <a:gd name="connsiteX0" fmla="*/ 0 w 365760"/>
                <a:gd name="connsiteY0" fmla="*/ 0 h 216103"/>
                <a:gd name="connsiteX1" fmla="*/ 365760 w 365760"/>
                <a:gd name="connsiteY1" fmla="*/ 0 h 216103"/>
                <a:gd name="connsiteX2" fmla="*/ 365760 w 365760"/>
                <a:gd name="connsiteY2" fmla="*/ 0 h 216103"/>
                <a:gd name="connsiteX3" fmla="*/ 365760 w 365760"/>
                <a:gd name="connsiteY3" fmla="*/ 203911 h 216103"/>
                <a:gd name="connsiteX4" fmla="*/ 353568 w 365760"/>
                <a:gd name="connsiteY4" fmla="*/ 216103 h 216103"/>
                <a:gd name="connsiteX5" fmla="*/ 12192 w 365760"/>
                <a:gd name="connsiteY5" fmla="*/ 216103 h 216103"/>
                <a:gd name="connsiteX6" fmla="*/ 0 w 365760"/>
                <a:gd name="connsiteY6" fmla="*/ 203911 h 216103"/>
                <a:gd name="connsiteX7" fmla="*/ 0 w 365760"/>
                <a:gd name="connsiteY7" fmla="*/ 0 h 216103"/>
                <a:gd name="connsiteX8" fmla="*/ 0 w 365760"/>
                <a:gd name="connsiteY8" fmla="*/ 0 h 2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60" h="216103">
                  <a:moveTo>
                    <a:pt x="0" y="0"/>
                  </a:moveTo>
                  <a:lnTo>
                    <a:pt x="365760" y="0"/>
                  </a:lnTo>
                  <a:lnTo>
                    <a:pt x="365760" y="0"/>
                  </a:lnTo>
                  <a:lnTo>
                    <a:pt x="365760" y="203911"/>
                  </a:lnTo>
                  <a:cubicBezTo>
                    <a:pt x="365760" y="210645"/>
                    <a:pt x="360302" y="216103"/>
                    <a:pt x="353568" y="216103"/>
                  </a:cubicBezTo>
                  <a:lnTo>
                    <a:pt x="12192" y="216103"/>
                  </a:lnTo>
                  <a:cubicBezTo>
                    <a:pt x="5459" y="216103"/>
                    <a:pt x="0" y="210645"/>
                    <a:pt x="0" y="20391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6B24">
                <a:alpha val="80000"/>
              </a:srgbClr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1880BF4-C93D-D395-7B34-91C2D2265718}"/>
                </a:ext>
              </a:extLst>
            </p:cNvPr>
            <p:cNvSpPr/>
            <p:nvPr/>
          </p:nvSpPr>
          <p:spPr>
            <a:xfrm>
              <a:off x="5302417" y="4220567"/>
              <a:ext cx="315508" cy="173004"/>
            </a:xfrm>
            <a:custGeom>
              <a:avLst/>
              <a:gdLst>
                <a:gd name="connsiteX0" fmla="*/ 303317 w 315508"/>
                <a:gd name="connsiteY0" fmla="*/ 0 h 173004"/>
                <a:gd name="connsiteX1" fmla="*/ 315509 w 315508"/>
                <a:gd name="connsiteY1" fmla="*/ 0 h 173004"/>
                <a:gd name="connsiteX2" fmla="*/ 315509 w 315508"/>
                <a:gd name="connsiteY2" fmla="*/ 173004 h 173004"/>
                <a:gd name="connsiteX3" fmla="*/ 303317 w 315508"/>
                <a:gd name="connsiteY3" fmla="*/ 173004 h 173004"/>
                <a:gd name="connsiteX4" fmla="*/ 12192 w 315508"/>
                <a:gd name="connsiteY4" fmla="*/ 173004 h 173004"/>
                <a:gd name="connsiteX5" fmla="*/ 0 w 315508"/>
                <a:gd name="connsiteY5" fmla="*/ 173004 h 173004"/>
                <a:gd name="connsiteX6" fmla="*/ 0 w 315508"/>
                <a:gd name="connsiteY6" fmla="*/ 0 h 173004"/>
                <a:gd name="connsiteX7" fmla="*/ 12192 w 315508"/>
                <a:gd name="connsiteY7" fmla="*/ 0 h 17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508" h="173004">
                  <a:moveTo>
                    <a:pt x="303317" y="0"/>
                  </a:moveTo>
                  <a:cubicBezTo>
                    <a:pt x="310050" y="0"/>
                    <a:pt x="315509" y="0"/>
                    <a:pt x="315509" y="0"/>
                  </a:cubicBezTo>
                  <a:lnTo>
                    <a:pt x="315509" y="173004"/>
                  </a:lnTo>
                  <a:cubicBezTo>
                    <a:pt x="315509" y="173004"/>
                    <a:pt x="310050" y="173004"/>
                    <a:pt x="303317" y="173004"/>
                  </a:cubicBezTo>
                  <a:lnTo>
                    <a:pt x="12192" y="173004"/>
                  </a:lnTo>
                  <a:cubicBezTo>
                    <a:pt x="5459" y="173004"/>
                    <a:pt x="0" y="173004"/>
                    <a:pt x="0" y="173004"/>
                  </a:cubicBezTo>
                  <a:lnTo>
                    <a:pt x="0" y="0"/>
                  </a:lnTo>
                  <a:cubicBezTo>
                    <a:pt x="0" y="0"/>
                    <a:pt x="5459" y="0"/>
                    <a:pt x="12192" y="0"/>
                  </a:cubicBezTo>
                  <a:close/>
                </a:path>
              </a:pathLst>
            </a:custGeom>
            <a:solidFill>
              <a:srgbClr val="196B24">
                <a:alpha val="60000"/>
              </a:srgbClr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7AFFCE-1F7A-7EAD-E6C1-AE85BD41F9A5}"/>
                </a:ext>
              </a:extLst>
            </p:cNvPr>
            <p:cNvSpPr/>
            <p:nvPr/>
          </p:nvSpPr>
          <p:spPr>
            <a:xfrm>
              <a:off x="5275818" y="4121141"/>
              <a:ext cx="365760" cy="77947"/>
            </a:xfrm>
            <a:custGeom>
              <a:avLst/>
              <a:gdLst>
                <a:gd name="connsiteX0" fmla="*/ 12192 w 365760"/>
                <a:gd name="connsiteY0" fmla="*/ 0 h 77947"/>
                <a:gd name="connsiteX1" fmla="*/ 353568 w 365760"/>
                <a:gd name="connsiteY1" fmla="*/ 0 h 77947"/>
                <a:gd name="connsiteX2" fmla="*/ 365760 w 365760"/>
                <a:gd name="connsiteY2" fmla="*/ 12192 h 77947"/>
                <a:gd name="connsiteX3" fmla="*/ 365760 w 365760"/>
                <a:gd name="connsiteY3" fmla="*/ 77948 h 77947"/>
                <a:gd name="connsiteX4" fmla="*/ 365760 w 365760"/>
                <a:gd name="connsiteY4" fmla="*/ 77948 h 77947"/>
                <a:gd name="connsiteX5" fmla="*/ 0 w 365760"/>
                <a:gd name="connsiteY5" fmla="*/ 77948 h 77947"/>
                <a:gd name="connsiteX6" fmla="*/ 0 w 365760"/>
                <a:gd name="connsiteY6" fmla="*/ 77948 h 77947"/>
                <a:gd name="connsiteX7" fmla="*/ 0 w 365760"/>
                <a:gd name="connsiteY7" fmla="*/ 12212 h 77947"/>
                <a:gd name="connsiteX8" fmla="*/ 12172 w 365760"/>
                <a:gd name="connsiteY8" fmla="*/ 0 h 77947"/>
                <a:gd name="connsiteX9" fmla="*/ 12192 w 365760"/>
                <a:gd name="connsiteY9" fmla="*/ 0 h 77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5760" h="77947">
                  <a:moveTo>
                    <a:pt x="12192" y="0"/>
                  </a:moveTo>
                  <a:lnTo>
                    <a:pt x="353568" y="0"/>
                  </a:lnTo>
                  <a:cubicBezTo>
                    <a:pt x="360302" y="0"/>
                    <a:pt x="365760" y="5459"/>
                    <a:pt x="365760" y="12192"/>
                  </a:cubicBezTo>
                  <a:lnTo>
                    <a:pt x="365760" y="77948"/>
                  </a:lnTo>
                  <a:lnTo>
                    <a:pt x="365760" y="77948"/>
                  </a:lnTo>
                  <a:lnTo>
                    <a:pt x="0" y="77948"/>
                  </a:lnTo>
                  <a:lnTo>
                    <a:pt x="0" y="77948"/>
                  </a:lnTo>
                  <a:lnTo>
                    <a:pt x="0" y="12212"/>
                  </a:lnTo>
                  <a:cubicBezTo>
                    <a:pt x="-11" y="5479"/>
                    <a:pt x="5438" y="11"/>
                    <a:pt x="12172" y="0"/>
                  </a:cubicBezTo>
                  <a:cubicBezTo>
                    <a:pt x="12178" y="0"/>
                    <a:pt x="12185" y="0"/>
                    <a:pt x="12192" y="0"/>
                  </a:cubicBezTo>
                  <a:close/>
                </a:path>
              </a:pathLst>
            </a:custGeom>
            <a:solidFill>
              <a:srgbClr val="196B24"/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915627-8B27-559F-7147-480A16FC599B}"/>
                </a:ext>
              </a:extLst>
            </p:cNvPr>
            <p:cNvSpPr/>
            <p:nvPr/>
          </p:nvSpPr>
          <p:spPr>
            <a:xfrm>
              <a:off x="5360616" y="4298149"/>
              <a:ext cx="193543" cy="63090"/>
            </a:xfrm>
            <a:custGeom>
              <a:avLst/>
              <a:gdLst>
                <a:gd name="connsiteX0" fmla="*/ 59657 w 193543"/>
                <a:gd name="connsiteY0" fmla="*/ 55717 h 63090"/>
                <a:gd name="connsiteX1" fmla="*/ 53134 w 193543"/>
                <a:gd name="connsiteY1" fmla="*/ 62220 h 63090"/>
                <a:gd name="connsiteX2" fmla="*/ 48996 w 193543"/>
                <a:gd name="connsiteY2" fmla="*/ 62248 h 63090"/>
                <a:gd name="connsiteX3" fmla="*/ 48969 w 193543"/>
                <a:gd name="connsiteY3" fmla="*/ 62220 h 63090"/>
                <a:gd name="connsiteX4" fmla="*/ 1725 w 193543"/>
                <a:gd name="connsiteY4" fmla="*/ 14834 h 63090"/>
                <a:gd name="connsiteX5" fmla="*/ 1725 w 193543"/>
                <a:gd name="connsiteY5" fmla="*/ 6502 h 63090"/>
                <a:gd name="connsiteX6" fmla="*/ 8247 w 193543"/>
                <a:gd name="connsiteY6" fmla="*/ 0 h 63090"/>
                <a:gd name="connsiteX7" fmla="*/ 59677 w 193543"/>
                <a:gd name="connsiteY7" fmla="*/ 51552 h 63090"/>
                <a:gd name="connsiteX8" fmla="*/ 59657 w 193543"/>
                <a:gd name="connsiteY8" fmla="*/ 55717 h 63090"/>
                <a:gd name="connsiteX9" fmla="*/ 133886 w 193543"/>
                <a:gd name="connsiteY9" fmla="*/ 55717 h 63090"/>
                <a:gd name="connsiteX10" fmla="*/ 140409 w 193543"/>
                <a:gd name="connsiteY10" fmla="*/ 62220 h 63090"/>
                <a:gd name="connsiteX11" fmla="*/ 144546 w 193543"/>
                <a:gd name="connsiteY11" fmla="*/ 62248 h 63090"/>
                <a:gd name="connsiteX12" fmla="*/ 144574 w 193543"/>
                <a:gd name="connsiteY12" fmla="*/ 62220 h 63090"/>
                <a:gd name="connsiteX13" fmla="*/ 191818 w 193543"/>
                <a:gd name="connsiteY13" fmla="*/ 14834 h 63090"/>
                <a:gd name="connsiteX14" fmla="*/ 191818 w 193543"/>
                <a:gd name="connsiteY14" fmla="*/ 6502 h 63090"/>
                <a:gd name="connsiteX15" fmla="*/ 185275 w 193543"/>
                <a:gd name="connsiteY15" fmla="*/ 0 h 63090"/>
                <a:gd name="connsiteX16" fmla="*/ 133866 w 193543"/>
                <a:gd name="connsiteY16" fmla="*/ 51552 h 63090"/>
                <a:gd name="connsiteX17" fmla="*/ 133886 w 193543"/>
                <a:gd name="connsiteY17" fmla="*/ 55717 h 6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3543" h="63090">
                  <a:moveTo>
                    <a:pt x="59657" y="55717"/>
                  </a:moveTo>
                  <a:lnTo>
                    <a:pt x="53134" y="62220"/>
                  </a:lnTo>
                  <a:cubicBezTo>
                    <a:pt x="51999" y="63370"/>
                    <a:pt x="50147" y="63382"/>
                    <a:pt x="48996" y="62248"/>
                  </a:cubicBezTo>
                  <a:cubicBezTo>
                    <a:pt x="48987" y="62238"/>
                    <a:pt x="48978" y="62230"/>
                    <a:pt x="48969" y="62220"/>
                  </a:cubicBezTo>
                  <a:lnTo>
                    <a:pt x="1725" y="14834"/>
                  </a:lnTo>
                  <a:cubicBezTo>
                    <a:pt x="-575" y="12533"/>
                    <a:pt x="-575" y="8803"/>
                    <a:pt x="1725" y="6502"/>
                  </a:cubicBezTo>
                  <a:lnTo>
                    <a:pt x="8247" y="0"/>
                  </a:lnTo>
                  <a:lnTo>
                    <a:pt x="59677" y="51552"/>
                  </a:lnTo>
                  <a:cubicBezTo>
                    <a:pt x="60822" y="52708"/>
                    <a:pt x="60812" y="54573"/>
                    <a:pt x="59657" y="55717"/>
                  </a:cubicBezTo>
                  <a:close/>
                  <a:moveTo>
                    <a:pt x="133886" y="55717"/>
                  </a:moveTo>
                  <a:lnTo>
                    <a:pt x="140409" y="62220"/>
                  </a:lnTo>
                  <a:cubicBezTo>
                    <a:pt x="141545" y="63370"/>
                    <a:pt x="143396" y="63382"/>
                    <a:pt x="144546" y="62248"/>
                  </a:cubicBezTo>
                  <a:cubicBezTo>
                    <a:pt x="144556" y="62238"/>
                    <a:pt x="144564" y="62230"/>
                    <a:pt x="144574" y="62220"/>
                  </a:cubicBezTo>
                  <a:lnTo>
                    <a:pt x="191818" y="14834"/>
                  </a:lnTo>
                  <a:cubicBezTo>
                    <a:pt x="194119" y="12533"/>
                    <a:pt x="194119" y="8803"/>
                    <a:pt x="191818" y="6502"/>
                  </a:cubicBezTo>
                  <a:lnTo>
                    <a:pt x="185275" y="0"/>
                  </a:lnTo>
                  <a:lnTo>
                    <a:pt x="133866" y="51552"/>
                  </a:lnTo>
                  <a:cubicBezTo>
                    <a:pt x="132722" y="52708"/>
                    <a:pt x="132730" y="54573"/>
                    <a:pt x="133886" y="55717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0B5F01E-ED5F-7EBC-654C-3CEF7A52C6C4}"/>
                </a:ext>
              </a:extLst>
            </p:cNvPr>
            <p:cNvSpPr/>
            <p:nvPr/>
          </p:nvSpPr>
          <p:spPr>
            <a:xfrm>
              <a:off x="5360567" y="4255783"/>
              <a:ext cx="193584" cy="63742"/>
            </a:xfrm>
            <a:custGeom>
              <a:avLst/>
              <a:gdLst>
                <a:gd name="connsiteX0" fmla="*/ 54057 w 193584"/>
                <a:gd name="connsiteY0" fmla="*/ 873 h 63742"/>
                <a:gd name="connsiteX1" fmla="*/ 60560 w 193584"/>
                <a:gd name="connsiteY1" fmla="*/ 7395 h 63742"/>
                <a:gd name="connsiteX2" fmla="*/ 60587 w 193584"/>
                <a:gd name="connsiteY2" fmla="*/ 11533 h 63742"/>
                <a:gd name="connsiteX3" fmla="*/ 60560 w 193584"/>
                <a:gd name="connsiteY3" fmla="*/ 11561 h 63742"/>
                <a:gd name="connsiteX4" fmla="*/ 8236 w 193584"/>
                <a:gd name="connsiteY4" fmla="*/ 63743 h 63742"/>
                <a:gd name="connsiteX5" fmla="*/ 1733 w 193584"/>
                <a:gd name="connsiteY5" fmla="*/ 57200 h 63742"/>
                <a:gd name="connsiteX6" fmla="*/ 1707 w 193584"/>
                <a:gd name="connsiteY6" fmla="*/ 48895 h 63742"/>
                <a:gd name="connsiteX7" fmla="*/ 1733 w 193584"/>
                <a:gd name="connsiteY7" fmla="*/ 48868 h 63742"/>
                <a:gd name="connsiteX8" fmla="*/ 49892 w 193584"/>
                <a:gd name="connsiteY8" fmla="*/ 852 h 63742"/>
                <a:gd name="connsiteX9" fmla="*/ 54057 w 193584"/>
                <a:gd name="connsiteY9" fmla="*/ 873 h 63742"/>
                <a:gd name="connsiteX10" fmla="*/ 139543 w 193584"/>
                <a:gd name="connsiteY10" fmla="*/ 873 h 63742"/>
                <a:gd name="connsiteX11" fmla="*/ 133041 w 193584"/>
                <a:gd name="connsiteY11" fmla="*/ 7395 h 63742"/>
                <a:gd name="connsiteX12" fmla="*/ 133013 w 193584"/>
                <a:gd name="connsiteY12" fmla="*/ 11533 h 63742"/>
                <a:gd name="connsiteX13" fmla="*/ 133041 w 193584"/>
                <a:gd name="connsiteY13" fmla="*/ 11561 h 63742"/>
                <a:gd name="connsiteX14" fmla="*/ 185365 w 193584"/>
                <a:gd name="connsiteY14" fmla="*/ 63743 h 63742"/>
                <a:gd name="connsiteX15" fmla="*/ 191867 w 193584"/>
                <a:gd name="connsiteY15" fmla="*/ 57220 h 63742"/>
                <a:gd name="connsiteX16" fmla="*/ 191867 w 193584"/>
                <a:gd name="connsiteY16" fmla="*/ 48868 h 63742"/>
                <a:gd name="connsiteX17" fmla="*/ 143709 w 193584"/>
                <a:gd name="connsiteY17" fmla="*/ 873 h 63742"/>
                <a:gd name="connsiteX18" fmla="*/ 139572 w 193584"/>
                <a:gd name="connsiteY18" fmla="*/ 865 h 63742"/>
                <a:gd name="connsiteX19" fmla="*/ 139543 w 193584"/>
                <a:gd name="connsiteY19" fmla="*/ 893 h 6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3584" h="63742">
                  <a:moveTo>
                    <a:pt x="54057" y="873"/>
                  </a:moveTo>
                  <a:lnTo>
                    <a:pt x="60560" y="7395"/>
                  </a:lnTo>
                  <a:cubicBezTo>
                    <a:pt x="61710" y="8530"/>
                    <a:pt x="61722" y="10383"/>
                    <a:pt x="60587" y="11533"/>
                  </a:cubicBezTo>
                  <a:cubicBezTo>
                    <a:pt x="60578" y="11543"/>
                    <a:pt x="60569" y="11552"/>
                    <a:pt x="60560" y="11561"/>
                  </a:cubicBezTo>
                  <a:lnTo>
                    <a:pt x="8236" y="63743"/>
                  </a:lnTo>
                  <a:lnTo>
                    <a:pt x="1733" y="57200"/>
                  </a:lnTo>
                  <a:cubicBezTo>
                    <a:pt x="-567" y="54914"/>
                    <a:pt x="-579" y="51195"/>
                    <a:pt x="1707" y="48895"/>
                  </a:cubicBezTo>
                  <a:cubicBezTo>
                    <a:pt x="1716" y="48887"/>
                    <a:pt x="1724" y="48877"/>
                    <a:pt x="1733" y="48868"/>
                  </a:cubicBezTo>
                  <a:lnTo>
                    <a:pt x="49892" y="852"/>
                  </a:lnTo>
                  <a:cubicBezTo>
                    <a:pt x="51048" y="-292"/>
                    <a:pt x="52912" y="-283"/>
                    <a:pt x="54057" y="873"/>
                  </a:cubicBezTo>
                  <a:close/>
                  <a:moveTo>
                    <a:pt x="139543" y="873"/>
                  </a:moveTo>
                  <a:lnTo>
                    <a:pt x="133041" y="7395"/>
                  </a:lnTo>
                  <a:cubicBezTo>
                    <a:pt x="131891" y="8530"/>
                    <a:pt x="131879" y="10383"/>
                    <a:pt x="133013" y="11533"/>
                  </a:cubicBezTo>
                  <a:cubicBezTo>
                    <a:pt x="133023" y="11543"/>
                    <a:pt x="133031" y="11552"/>
                    <a:pt x="133041" y="11561"/>
                  </a:cubicBezTo>
                  <a:lnTo>
                    <a:pt x="185365" y="63743"/>
                  </a:lnTo>
                  <a:lnTo>
                    <a:pt x="191867" y="57220"/>
                  </a:lnTo>
                  <a:cubicBezTo>
                    <a:pt x="194158" y="54908"/>
                    <a:pt x="194158" y="51181"/>
                    <a:pt x="191867" y="48868"/>
                  </a:cubicBezTo>
                  <a:lnTo>
                    <a:pt x="143709" y="873"/>
                  </a:lnTo>
                  <a:cubicBezTo>
                    <a:pt x="142569" y="-272"/>
                    <a:pt x="140716" y="-276"/>
                    <a:pt x="139572" y="865"/>
                  </a:cubicBezTo>
                  <a:cubicBezTo>
                    <a:pt x="139562" y="874"/>
                    <a:pt x="139552" y="884"/>
                    <a:pt x="139543" y="893"/>
                  </a:cubicBezTo>
                  <a:close/>
                </a:path>
              </a:pathLst>
            </a:custGeom>
            <a:solidFill>
              <a:srgbClr val="FFFFFF"/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460C49-B94F-9EA9-87A7-BB9F43707680}"/>
                </a:ext>
              </a:extLst>
            </p:cNvPr>
            <p:cNvSpPr/>
            <p:nvPr/>
          </p:nvSpPr>
          <p:spPr>
            <a:xfrm>
              <a:off x="5429726" y="4237028"/>
              <a:ext cx="57113" cy="140252"/>
            </a:xfrm>
            <a:custGeom>
              <a:avLst/>
              <a:gdLst>
                <a:gd name="connsiteX0" fmla="*/ 11884 w 57113"/>
                <a:gd name="connsiteY0" fmla="*/ 140125 h 140252"/>
                <a:gd name="connsiteX1" fmla="*/ 1460 w 57113"/>
                <a:gd name="connsiteY1" fmla="*/ 136812 h 140252"/>
                <a:gd name="connsiteX2" fmla="*/ 98 w 57113"/>
                <a:gd name="connsiteY2" fmla="*/ 134151 h 140252"/>
                <a:gd name="connsiteX3" fmla="*/ 42567 w 57113"/>
                <a:gd name="connsiteY3" fmla="*/ 1481 h 140252"/>
                <a:gd name="connsiteX4" fmla="*/ 45074 w 57113"/>
                <a:gd name="connsiteY4" fmla="*/ 77 h 140252"/>
                <a:gd name="connsiteX5" fmla="*/ 45208 w 57113"/>
                <a:gd name="connsiteY5" fmla="*/ 120 h 140252"/>
                <a:gd name="connsiteX6" fmla="*/ 55633 w 57113"/>
                <a:gd name="connsiteY6" fmla="*/ 3452 h 140252"/>
                <a:gd name="connsiteX7" fmla="*/ 57037 w 57113"/>
                <a:gd name="connsiteY7" fmla="*/ 5959 h 140252"/>
                <a:gd name="connsiteX8" fmla="*/ 56994 w 57113"/>
                <a:gd name="connsiteY8" fmla="*/ 6094 h 140252"/>
                <a:gd name="connsiteX9" fmla="*/ 14525 w 57113"/>
                <a:gd name="connsiteY9" fmla="*/ 138844 h 140252"/>
                <a:gd name="connsiteX10" fmla="*/ 11967 w 57113"/>
                <a:gd name="connsiteY10" fmla="*/ 140153 h 140252"/>
                <a:gd name="connsiteX11" fmla="*/ 11884 w 57113"/>
                <a:gd name="connsiteY11" fmla="*/ 140125 h 14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13" h="140252">
                  <a:moveTo>
                    <a:pt x="11884" y="140125"/>
                  </a:moveTo>
                  <a:lnTo>
                    <a:pt x="1460" y="136812"/>
                  </a:lnTo>
                  <a:cubicBezTo>
                    <a:pt x="356" y="136445"/>
                    <a:pt x="-250" y="135260"/>
                    <a:pt x="98" y="134151"/>
                  </a:cubicBezTo>
                  <a:lnTo>
                    <a:pt x="42567" y="1481"/>
                  </a:lnTo>
                  <a:cubicBezTo>
                    <a:pt x="42871" y="401"/>
                    <a:pt x="43994" y="-228"/>
                    <a:pt x="45074" y="77"/>
                  </a:cubicBezTo>
                  <a:cubicBezTo>
                    <a:pt x="45119" y="90"/>
                    <a:pt x="45164" y="104"/>
                    <a:pt x="45208" y="120"/>
                  </a:cubicBezTo>
                  <a:lnTo>
                    <a:pt x="55633" y="3452"/>
                  </a:lnTo>
                  <a:cubicBezTo>
                    <a:pt x="56714" y="3757"/>
                    <a:pt x="57342" y="4879"/>
                    <a:pt x="57037" y="5959"/>
                  </a:cubicBezTo>
                  <a:cubicBezTo>
                    <a:pt x="57025" y="6005"/>
                    <a:pt x="57010" y="6050"/>
                    <a:pt x="56994" y="6094"/>
                  </a:cubicBezTo>
                  <a:lnTo>
                    <a:pt x="14525" y="138844"/>
                  </a:lnTo>
                  <a:cubicBezTo>
                    <a:pt x="14180" y="139913"/>
                    <a:pt x="13035" y="140498"/>
                    <a:pt x="11967" y="140153"/>
                  </a:cubicBezTo>
                  <a:cubicBezTo>
                    <a:pt x="11939" y="140145"/>
                    <a:pt x="11911" y="140135"/>
                    <a:pt x="11884" y="140125"/>
                  </a:cubicBezTo>
                  <a:close/>
                </a:path>
              </a:pathLst>
            </a:custGeom>
            <a:solidFill>
              <a:srgbClr val="FFFFFF"/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094DE3D-DDF2-7B25-A3D7-2BFF6F748330}"/>
                </a:ext>
              </a:extLst>
            </p:cNvPr>
            <p:cNvSpPr/>
            <p:nvPr/>
          </p:nvSpPr>
          <p:spPr>
            <a:xfrm>
              <a:off x="5309265" y="4148024"/>
              <a:ext cx="128158" cy="30886"/>
            </a:xfrm>
            <a:custGeom>
              <a:avLst/>
              <a:gdLst>
                <a:gd name="connsiteX0" fmla="*/ 30886 w 128158"/>
                <a:gd name="connsiteY0" fmla="*/ 15443 h 30886"/>
                <a:gd name="connsiteX1" fmla="*/ 15443 w 128158"/>
                <a:gd name="connsiteY1" fmla="*/ 30886 h 30886"/>
                <a:gd name="connsiteX2" fmla="*/ 0 w 128158"/>
                <a:gd name="connsiteY2" fmla="*/ 15443 h 30886"/>
                <a:gd name="connsiteX3" fmla="*/ 15443 w 128158"/>
                <a:gd name="connsiteY3" fmla="*/ 0 h 30886"/>
                <a:gd name="connsiteX4" fmla="*/ 30886 w 128158"/>
                <a:gd name="connsiteY4" fmla="*/ 15443 h 30886"/>
                <a:gd name="connsiteX5" fmla="*/ 64089 w 128158"/>
                <a:gd name="connsiteY5" fmla="*/ 0 h 30886"/>
                <a:gd name="connsiteX6" fmla="*/ 48646 w 128158"/>
                <a:gd name="connsiteY6" fmla="*/ 15443 h 30886"/>
                <a:gd name="connsiteX7" fmla="*/ 64089 w 128158"/>
                <a:gd name="connsiteY7" fmla="*/ 30886 h 30886"/>
                <a:gd name="connsiteX8" fmla="*/ 79532 w 128158"/>
                <a:gd name="connsiteY8" fmla="*/ 15443 h 30886"/>
                <a:gd name="connsiteX9" fmla="*/ 64089 w 128158"/>
                <a:gd name="connsiteY9" fmla="*/ 0 h 30886"/>
                <a:gd name="connsiteX10" fmla="*/ 112715 w 128158"/>
                <a:gd name="connsiteY10" fmla="*/ 0 h 30886"/>
                <a:gd name="connsiteX11" fmla="*/ 97272 w 128158"/>
                <a:gd name="connsiteY11" fmla="*/ 15443 h 30886"/>
                <a:gd name="connsiteX12" fmla="*/ 112715 w 128158"/>
                <a:gd name="connsiteY12" fmla="*/ 30886 h 30886"/>
                <a:gd name="connsiteX13" fmla="*/ 128158 w 128158"/>
                <a:gd name="connsiteY13" fmla="*/ 15443 h 30886"/>
                <a:gd name="connsiteX14" fmla="*/ 112715 w 128158"/>
                <a:gd name="connsiteY14" fmla="*/ 0 h 30886"/>
                <a:gd name="connsiteX15" fmla="*/ 112674 w 128158"/>
                <a:gd name="connsiteY15" fmla="*/ 0 h 3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8158" h="30886">
                  <a:moveTo>
                    <a:pt x="30886" y="15443"/>
                  </a:moveTo>
                  <a:cubicBezTo>
                    <a:pt x="30886" y="23972"/>
                    <a:pt x="23972" y="30886"/>
                    <a:pt x="15443" y="30886"/>
                  </a:cubicBezTo>
                  <a:cubicBezTo>
                    <a:pt x="6914" y="30886"/>
                    <a:pt x="0" y="23972"/>
                    <a:pt x="0" y="15443"/>
                  </a:cubicBezTo>
                  <a:cubicBezTo>
                    <a:pt x="0" y="6914"/>
                    <a:pt x="6914" y="0"/>
                    <a:pt x="15443" y="0"/>
                  </a:cubicBezTo>
                  <a:cubicBezTo>
                    <a:pt x="23972" y="0"/>
                    <a:pt x="30886" y="6914"/>
                    <a:pt x="30886" y="15443"/>
                  </a:cubicBezTo>
                  <a:close/>
                  <a:moveTo>
                    <a:pt x="64089" y="0"/>
                  </a:moveTo>
                  <a:cubicBezTo>
                    <a:pt x="55560" y="0"/>
                    <a:pt x="48646" y="6914"/>
                    <a:pt x="48646" y="15443"/>
                  </a:cubicBezTo>
                  <a:cubicBezTo>
                    <a:pt x="48646" y="23972"/>
                    <a:pt x="55560" y="30886"/>
                    <a:pt x="64089" y="30886"/>
                  </a:cubicBezTo>
                  <a:cubicBezTo>
                    <a:pt x="72618" y="30886"/>
                    <a:pt x="79532" y="23972"/>
                    <a:pt x="79532" y="15443"/>
                  </a:cubicBezTo>
                  <a:cubicBezTo>
                    <a:pt x="79532" y="6914"/>
                    <a:pt x="72618" y="0"/>
                    <a:pt x="64089" y="0"/>
                  </a:cubicBezTo>
                  <a:close/>
                  <a:moveTo>
                    <a:pt x="112715" y="0"/>
                  </a:moveTo>
                  <a:cubicBezTo>
                    <a:pt x="104186" y="0"/>
                    <a:pt x="97272" y="6914"/>
                    <a:pt x="97272" y="15443"/>
                  </a:cubicBezTo>
                  <a:cubicBezTo>
                    <a:pt x="97272" y="23972"/>
                    <a:pt x="104186" y="30886"/>
                    <a:pt x="112715" y="30886"/>
                  </a:cubicBezTo>
                  <a:cubicBezTo>
                    <a:pt x="121244" y="30886"/>
                    <a:pt x="128158" y="23972"/>
                    <a:pt x="128158" y="15443"/>
                  </a:cubicBezTo>
                  <a:cubicBezTo>
                    <a:pt x="128158" y="6914"/>
                    <a:pt x="121244" y="0"/>
                    <a:pt x="112715" y="0"/>
                  </a:cubicBezTo>
                  <a:cubicBezTo>
                    <a:pt x="112702" y="0"/>
                    <a:pt x="112688" y="0"/>
                    <a:pt x="112674" y="0"/>
                  </a:cubicBezTo>
                  <a:close/>
                </a:path>
              </a:pathLst>
            </a:custGeom>
            <a:solidFill>
              <a:srgbClr val="FFFFFF"/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09E7D77-2978-2620-DF6E-D2158E81A824}"/>
              </a:ext>
            </a:extLst>
          </p:cNvPr>
          <p:cNvSpPr txBox="1"/>
          <p:nvPr/>
        </p:nvSpPr>
        <p:spPr>
          <a:xfrm>
            <a:off x="5529070" y="1807765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Azure API management</a:t>
            </a:r>
            <a:endParaRPr lang="en-US" sz="16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2763B5-5621-0CDF-4674-20F6016E6A39}"/>
              </a:ext>
            </a:extLst>
          </p:cNvPr>
          <p:cNvCxnSpPr>
            <a:cxnSpLocks/>
          </p:cNvCxnSpPr>
          <p:nvPr/>
        </p:nvCxnSpPr>
        <p:spPr>
          <a:xfrm>
            <a:off x="2128614" y="3662617"/>
            <a:ext cx="2377440" cy="0"/>
          </a:xfrm>
          <a:prstGeom prst="line">
            <a:avLst/>
          </a:prstGeom>
          <a:ln w="57150">
            <a:solidFill>
              <a:srgbClr val="FFB9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402FF96A-5213-03AF-FD7B-40BE45C01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4195" y="2676113"/>
            <a:ext cx="365760" cy="3657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1A4B66-9FC7-2910-9C18-FD2980C2316F}"/>
              </a:ext>
            </a:extLst>
          </p:cNvPr>
          <p:cNvSpPr txBox="1"/>
          <p:nvPr/>
        </p:nvSpPr>
        <p:spPr>
          <a:xfrm>
            <a:off x="2868110" y="2244349"/>
            <a:ext cx="154543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/verify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/Status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/Callback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D0A3C9-85AB-D953-9924-319739610DED}"/>
              </a:ext>
            </a:extLst>
          </p:cNvPr>
          <p:cNvSpPr txBox="1"/>
          <p:nvPr/>
        </p:nvSpPr>
        <p:spPr>
          <a:xfrm>
            <a:off x="2128614" y="1807765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Azure Logic App</a:t>
            </a:r>
            <a:endParaRPr 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0C7FA6-4A37-BCA1-17D5-F91BD0D46520}"/>
              </a:ext>
            </a:extLst>
          </p:cNvPr>
          <p:cNvSpPr txBox="1"/>
          <p:nvPr/>
        </p:nvSpPr>
        <p:spPr>
          <a:xfrm>
            <a:off x="8874666" y="1807765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Helpdesk app</a:t>
            </a:r>
            <a:endParaRPr 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BEF292-C57F-F07E-F76B-7587C0D7C174}"/>
              </a:ext>
            </a:extLst>
          </p:cNvPr>
          <p:cNvSpPr txBox="1"/>
          <p:nvPr/>
        </p:nvSpPr>
        <p:spPr>
          <a:xfrm>
            <a:off x="9635996" y="2491955"/>
            <a:ext cx="1541329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User interface</a:t>
            </a:r>
          </a:p>
          <a:p>
            <a:endParaRPr lang="en-US" sz="1600" dirty="0"/>
          </a:p>
          <a:p>
            <a:r>
              <a:rPr lang="en-US" sz="1600" dirty="0"/>
              <a:t>JavaScript </a:t>
            </a:r>
          </a:p>
          <a:p>
            <a:endParaRPr lang="en-US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0E173-5C27-CD52-6CDB-E01B43D95FDF}"/>
              </a:ext>
            </a:extLst>
          </p:cNvPr>
          <p:cNvCxnSpPr>
            <a:cxnSpLocks/>
          </p:cNvCxnSpPr>
          <p:nvPr/>
        </p:nvCxnSpPr>
        <p:spPr>
          <a:xfrm>
            <a:off x="8874666" y="3662617"/>
            <a:ext cx="2377440" cy="0"/>
          </a:xfrm>
          <a:prstGeom prst="line">
            <a:avLst/>
          </a:prstGeom>
          <a:ln w="57150">
            <a:solidFill>
              <a:schemeClr val="accent3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00B8C8-B7AF-8FA7-7224-A144FD3F18CD}"/>
              </a:ext>
            </a:extLst>
          </p:cNvPr>
          <p:cNvCxnSpPr>
            <a:cxnSpLocks/>
          </p:cNvCxnSpPr>
          <p:nvPr/>
        </p:nvCxnSpPr>
        <p:spPr>
          <a:xfrm>
            <a:off x="2144366" y="6262111"/>
            <a:ext cx="2377440" cy="0"/>
          </a:xfrm>
          <a:prstGeom prst="line">
            <a:avLst/>
          </a:prstGeom>
          <a:ln w="57150">
            <a:solidFill>
              <a:srgbClr val="0070C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48EBCF7F-B703-50DD-DF1E-90AD913E8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5596" y="5272884"/>
            <a:ext cx="365760" cy="36576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48813E-CB6D-4C59-AB84-BB363864A625}"/>
              </a:ext>
            </a:extLst>
          </p:cNvPr>
          <p:cNvSpPr txBox="1"/>
          <p:nvPr/>
        </p:nvSpPr>
        <p:spPr>
          <a:xfrm>
            <a:off x="2144366" y="4385462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Microsoft Entra ID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20E39C0-146B-5F85-499F-12F7954F7086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560303" y="2859791"/>
            <a:ext cx="5314363" cy="22742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48A40F7F-A611-8251-D9B8-34691856A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32692" y="662202"/>
            <a:ext cx="365760" cy="365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DCE8C7-8F5D-4913-9B4A-0342DA1513F1}"/>
              </a:ext>
            </a:extLst>
          </p:cNvPr>
          <p:cNvSpPr txBox="1"/>
          <p:nvPr/>
        </p:nvSpPr>
        <p:spPr>
          <a:xfrm>
            <a:off x="2128614" y="294819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Azure Blob table</a:t>
            </a:r>
            <a:endParaRPr 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4D574-D8DF-31A4-4488-C62FDAC29AEF}"/>
              </a:ext>
            </a:extLst>
          </p:cNvPr>
          <p:cNvSpPr txBox="1"/>
          <p:nvPr/>
        </p:nvSpPr>
        <p:spPr>
          <a:xfrm>
            <a:off x="2703535" y="749386"/>
            <a:ext cx="16804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Cache (user state)</a:t>
            </a:r>
            <a:endParaRPr lang="en-US" sz="16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7BC9F2-3F4A-3175-5120-C8A35088F664}"/>
              </a:ext>
            </a:extLst>
          </p:cNvPr>
          <p:cNvCxnSpPr>
            <a:cxnSpLocks/>
          </p:cNvCxnSpPr>
          <p:nvPr/>
        </p:nvCxnSpPr>
        <p:spPr>
          <a:xfrm flipV="1">
            <a:off x="2415572" y="1219415"/>
            <a:ext cx="0" cy="821961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FB28FE4-35D2-5866-F4AF-F60870C6D753}"/>
              </a:ext>
            </a:extLst>
          </p:cNvPr>
          <p:cNvSpPr/>
          <p:nvPr/>
        </p:nvSpPr>
        <p:spPr>
          <a:xfrm>
            <a:off x="3517720" y="3245043"/>
            <a:ext cx="246217" cy="2462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D88F43F-09B9-9927-6C1F-6A530B4BD8B1}"/>
              </a:ext>
            </a:extLst>
          </p:cNvPr>
          <p:cNvSpPr/>
          <p:nvPr/>
        </p:nvSpPr>
        <p:spPr>
          <a:xfrm>
            <a:off x="2128614" y="5756709"/>
            <a:ext cx="246217" cy="2462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FE32CBC-85CB-4A16-CB6C-8B1E41CD5FB3}"/>
              </a:ext>
            </a:extLst>
          </p:cNvPr>
          <p:cNvSpPr/>
          <p:nvPr/>
        </p:nvSpPr>
        <p:spPr>
          <a:xfrm>
            <a:off x="2152829" y="4776132"/>
            <a:ext cx="246217" cy="2462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4" name="Connector: Elbow 47">
            <a:extLst>
              <a:ext uri="{FF2B5EF4-FFF2-40B4-BE49-F238E27FC236}">
                <a16:creationId xmlns:a16="http://schemas.microsoft.com/office/drawing/2014/main" id="{FAF56CE2-9E59-EC4F-366E-7D38BCF0EC32}"/>
              </a:ext>
            </a:extLst>
          </p:cNvPr>
          <p:cNvCxnSpPr>
            <a:cxnSpLocks/>
          </p:cNvCxnSpPr>
          <p:nvPr/>
        </p:nvCxnSpPr>
        <p:spPr>
          <a:xfrm flipH="1">
            <a:off x="3476171" y="2366235"/>
            <a:ext cx="5394778" cy="21147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E994322-2B04-0120-3BA8-2D666FE4D8EF}"/>
              </a:ext>
            </a:extLst>
          </p:cNvPr>
          <p:cNvGrpSpPr/>
          <p:nvPr/>
        </p:nvGrpSpPr>
        <p:grpSpPr>
          <a:xfrm>
            <a:off x="5529070" y="2056965"/>
            <a:ext cx="2377440" cy="1605652"/>
            <a:chOff x="5334670" y="2056965"/>
            <a:chExt cx="2377440" cy="1605652"/>
          </a:xfrm>
        </p:grpSpPr>
        <p:sp>
          <p:nvSpPr>
            <p:cNvPr id="20" name="Rounded Rectangle 178">
              <a:extLst>
                <a:ext uri="{FF2B5EF4-FFF2-40B4-BE49-F238E27FC236}">
                  <a16:creationId xmlns:a16="http://schemas.microsoft.com/office/drawing/2014/main" id="{F1BD9F89-E076-8A1C-C401-A93B3F89A172}"/>
                </a:ext>
              </a:extLst>
            </p:cNvPr>
            <p:cNvSpPr/>
            <p:nvPr/>
          </p:nvSpPr>
          <p:spPr bwMode="auto">
            <a:xfrm>
              <a:off x="5334670" y="2056965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D660A6-C323-B0F7-BC94-221CD0BD7A5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670" y="3662617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220AFE9-FBD4-3C1A-3192-4BF8215BF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90526" y="2676113"/>
              <a:ext cx="365760" cy="36576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49FA02-6B64-D6E1-D87A-D1BB5F12EEBA}"/>
                </a:ext>
              </a:extLst>
            </p:cNvPr>
            <p:cNvSpPr txBox="1"/>
            <p:nvPr/>
          </p:nvSpPr>
          <p:spPr>
            <a:xfrm>
              <a:off x="6116779" y="2244349"/>
              <a:ext cx="1545439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/verify</a:t>
              </a:r>
              <a:br>
                <a:rPr lang="en-US" sz="1600" dirty="0"/>
              </a:br>
              <a:endParaRPr lang="en-US" sz="1600" dirty="0"/>
            </a:p>
            <a:p>
              <a:r>
                <a:rPr lang="en-US" sz="1600" dirty="0"/>
                <a:t>/Status</a:t>
              </a:r>
            </a:p>
            <a:p>
              <a:endParaRPr lang="en-US" sz="1600" dirty="0"/>
            </a:p>
            <a:p>
              <a:r>
                <a:rPr lang="en-US" sz="1600" dirty="0"/>
                <a:t>/Callback</a:t>
              </a: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EC409B97-A731-63AC-5345-943C425B0C94}"/>
              </a:ext>
            </a:extLst>
          </p:cNvPr>
          <p:cNvSpPr/>
          <p:nvPr/>
        </p:nvSpPr>
        <p:spPr>
          <a:xfrm>
            <a:off x="6557100" y="3242867"/>
            <a:ext cx="248393" cy="2483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B399ADC-555B-4573-7E46-E0FD291C4C78}"/>
              </a:ext>
            </a:extLst>
          </p:cNvPr>
          <p:cNvCxnSpPr>
            <a:cxnSpLocks/>
            <a:stCxn id="38" idx="3"/>
            <a:endCxn id="44" idx="4"/>
          </p:cNvCxnSpPr>
          <p:nvPr/>
        </p:nvCxnSpPr>
        <p:spPr>
          <a:xfrm flipV="1">
            <a:off x="4521806" y="3491260"/>
            <a:ext cx="2159491" cy="1968025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9775C79-5C96-9AEC-A44C-FDBBE62909FC}"/>
              </a:ext>
            </a:extLst>
          </p:cNvPr>
          <p:cNvSpPr/>
          <p:nvPr/>
        </p:nvSpPr>
        <p:spPr>
          <a:xfrm>
            <a:off x="5385834" y="1630395"/>
            <a:ext cx="2664619" cy="2357436"/>
          </a:xfrm>
          <a:prstGeom prst="roundRect">
            <a:avLst>
              <a:gd name="adj" fmla="val 7879"/>
            </a:avLst>
          </a:prstGeom>
          <a:solidFill>
            <a:srgbClr val="C00000">
              <a:alpha val="14902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1E75A6-B312-73B9-F413-D1B336665EFD}"/>
              </a:ext>
            </a:extLst>
          </p:cNvPr>
          <p:cNvCxnSpPr>
            <a:cxnSpLocks/>
          </p:cNvCxnSpPr>
          <p:nvPr/>
        </p:nvCxnSpPr>
        <p:spPr>
          <a:xfrm flipH="1">
            <a:off x="3763937" y="3330604"/>
            <a:ext cx="2497350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E232601-94F8-D002-2215-72D193BDFF17}"/>
              </a:ext>
            </a:extLst>
          </p:cNvPr>
          <p:cNvSpPr txBox="1"/>
          <p:nvPr/>
        </p:nvSpPr>
        <p:spPr>
          <a:xfrm>
            <a:off x="3051229" y="5332653"/>
            <a:ext cx="154543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Verified ID</a:t>
            </a:r>
          </a:p>
        </p:txBody>
      </p:sp>
      <p:pic>
        <p:nvPicPr>
          <p:cNvPr id="10" name="Graphic 9" descr="Stopwatch with solid fill">
            <a:extLst>
              <a:ext uri="{FF2B5EF4-FFF2-40B4-BE49-F238E27FC236}">
                <a16:creationId xmlns:a16="http://schemas.microsoft.com/office/drawing/2014/main" id="{10F4DDEC-B8D6-0C34-E5FB-2F6B37661B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2431" y="2877969"/>
            <a:ext cx="457200" cy="4572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5B3E9DA-825D-7B9D-6D96-6958892F75A9}"/>
              </a:ext>
            </a:extLst>
          </p:cNvPr>
          <p:cNvSpPr/>
          <p:nvPr/>
        </p:nvSpPr>
        <p:spPr>
          <a:xfrm>
            <a:off x="1434790" y="53340"/>
            <a:ext cx="10065834" cy="6421801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205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77760-36D9-D18F-9A83-06328BAD3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2DC64A52-442E-B66E-FFCD-E2CA148F198D}"/>
              </a:ext>
            </a:extLst>
          </p:cNvPr>
          <p:cNvSpPr/>
          <p:nvPr/>
        </p:nvSpPr>
        <p:spPr>
          <a:xfrm>
            <a:off x="160020" y="53340"/>
            <a:ext cx="11902440" cy="664464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05EDE1-633E-99F3-7FC7-0D884B65379A}"/>
              </a:ext>
            </a:extLst>
          </p:cNvPr>
          <p:cNvGrpSpPr/>
          <p:nvPr/>
        </p:nvGrpSpPr>
        <p:grpSpPr>
          <a:xfrm>
            <a:off x="480367" y="1033298"/>
            <a:ext cx="2377440" cy="1889783"/>
            <a:chOff x="816727" y="763333"/>
            <a:chExt cx="2377440" cy="1889783"/>
          </a:xfrm>
        </p:grpSpPr>
        <p:sp>
          <p:nvSpPr>
            <p:cNvPr id="4" name="Rounded Rectangle 178">
              <a:extLst>
                <a:ext uri="{FF2B5EF4-FFF2-40B4-BE49-F238E27FC236}">
                  <a16:creationId xmlns:a16="http://schemas.microsoft.com/office/drawing/2014/main" id="{8619980A-7067-9B1B-ED73-FEA67F16AD8B}"/>
                </a:ext>
              </a:extLst>
            </p:cNvPr>
            <p:cNvSpPr/>
            <p:nvPr/>
          </p:nvSpPr>
          <p:spPr bwMode="auto">
            <a:xfrm>
              <a:off x="8167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C744C6-D45F-E3D9-108D-919A8CD161CE}"/>
                </a:ext>
              </a:extLst>
            </p:cNvPr>
            <p:cNvSpPr txBox="1"/>
            <p:nvPr/>
          </p:nvSpPr>
          <p:spPr>
            <a:xfrm>
              <a:off x="8167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Helpdesk app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29A9AC-EA68-A44C-BC7A-16F92D7D9171}"/>
                </a:ext>
              </a:extLst>
            </p:cNvPr>
            <p:cNvCxnSpPr>
              <a:cxnSpLocks/>
            </p:cNvCxnSpPr>
            <p:nvPr/>
          </p:nvCxnSpPr>
          <p:spPr>
            <a:xfrm>
              <a:off x="816727" y="2653116"/>
              <a:ext cx="2377440" cy="0"/>
            </a:xfrm>
            <a:prstGeom prst="line">
              <a:avLst/>
            </a:prstGeom>
            <a:ln w="57150">
              <a:solidFill>
                <a:schemeClr val="accent3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5D2AE6-0AB0-3BE4-CABD-C1FDFFE706BF}"/>
              </a:ext>
            </a:extLst>
          </p:cNvPr>
          <p:cNvGrpSpPr/>
          <p:nvPr/>
        </p:nvGrpSpPr>
        <p:grpSpPr>
          <a:xfrm>
            <a:off x="3431642" y="1033298"/>
            <a:ext cx="2377440" cy="1889783"/>
            <a:chOff x="3636127" y="763333"/>
            <a:chExt cx="2377440" cy="1889783"/>
          </a:xfrm>
        </p:grpSpPr>
        <p:sp>
          <p:nvSpPr>
            <p:cNvPr id="11" name="Rounded Rectangle 178">
              <a:extLst>
                <a:ext uri="{FF2B5EF4-FFF2-40B4-BE49-F238E27FC236}">
                  <a16:creationId xmlns:a16="http://schemas.microsoft.com/office/drawing/2014/main" id="{885A54F7-17E9-EFEA-F821-5EC8A8306BA5}"/>
                </a:ext>
              </a:extLst>
            </p:cNvPr>
            <p:cNvSpPr/>
            <p:nvPr/>
          </p:nvSpPr>
          <p:spPr bwMode="auto">
            <a:xfrm>
              <a:off x="36361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B749A3-F6CD-BA00-7C69-61618FBCAA0D}"/>
                </a:ext>
              </a:extLst>
            </p:cNvPr>
            <p:cNvSpPr txBox="1"/>
            <p:nvPr/>
          </p:nvSpPr>
          <p:spPr>
            <a:xfrm>
              <a:off x="36361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Verifier</a:t>
              </a:r>
              <a:r>
                <a:rPr lang="en-US" sz="1600" dirty="0"/>
                <a:t> endpoint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A72093-FEC8-6FB8-CDC7-E6DA36A08E1C}"/>
                </a:ext>
              </a:extLst>
            </p:cNvPr>
            <p:cNvCxnSpPr>
              <a:cxnSpLocks/>
            </p:cNvCxnSpPr>
            <p:nvPr/>
          </p:nvCxnSpPr>
          <p:spPr>
            <a:xfrm>
              <a:off x="3636127" y="265311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752781-D7B7-C9EA-F59F-00584FA0BF26}"/>
              </a:ext>
            </a:extLst>
          </p:cNvPr>
          <p:cNvGrpSpPr/>
          <p:nvPr/>
        </p:nvGrpSpPr>
        <p:grpSpPr>
          <a:xfrm>
            <a:off x="6382917" y="1033298"/>
            <a:ext cx="2377440" cy="1889783"/>
            <a:chOff x="6379327" y="763333"/>
            <a:chExt cx="2377440" cy="1889783"/>
          </a:xfrm>
        </p:grpSpPr>
        <p:sp>
          <p:nvSpPr>
            <p:cNvPr id="14" name="Rounded Rectangle 178">
              <a:extLst>
                <a:ext uri="{FF2B5EF4-FFF2-40B4-BE49-F238E27FC236}">
                  <a16:creationId xmlns:a16="http://schemas.microsoft.com/office/drawing/2014/main" id="{FB184106-7F29-1204-070A-5A1EE336C627}"/>
                </a:ext>
              </a:extLst>
            </p:cNvPr>
            <p:cNvSpPr/>
            <p:nvPr/>
          </p:nvSpPr>
          <p:spPr bwMode="auto">
            <a:xfrm>
              <a:off x="63793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7718DC-8B8E-A39C-1967-3939E67B8F84}"/>
                </a:ext>
              </a:extLst>
            </p:cNvPr>
            <p:cNvSpPr txBox="1"/>
            <p:nvPr/>
          </p:nvSpPr>
          <p:spPr>
            <a:xfrm>
              <a:off x="63793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Status</a:t>
              </a:r>
              <a:r>
                <a:rPr lang="en-US" sz="1600" dirty="0"/>
                <a:t> endpoint</a:t>
              </a:r>
              <a:endParaRPr lang="en-US" sz="1600" b="1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EDB8ACE-96DD-344F-702A-2F5F8FE2069B}"/>
                </a:ext>
              </a:extLst>
            </p:cNvPr>
            <p:cNvCxnSpPr>
              <a:cxnSpLocks/>
            </p:cNvCxnSpPr>
            <p:nvPr/>
          </p:nvCxnSpPr>
          <p:spPr>
            <a:xfrm>
              <a:off x="6379327" y="265311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A067638-CC6A-95A2-1033-09881715A730}"/>
              </a:ext>
            </a:extLst>
          </p:cNvPr>
          <p:cNvGrpSpPr/>
          <p:nvPr/>
        </p:nvGrpSpPr>
        <p:grpSpPr>
          <a:xfrm>
            <a:off x="9334193" y="1033298"/>
            <a:ext cx="2377440" cy="1889783"/>
            <a:chOff x="9334193" y="763333"/>
            <a:chExt cx="2377440" cy="1889783"/>
          </a:xfrm>
        </p:grpSpPr>
        <p:sp>
          <p:nvSpPr>
            <p:cNvPr id="17" name="Rounded Rectangle 178">
              <a:extLst>
                <a:ext uri="{FF2B5EF4-FFF2-40B4-BE49-F238E27FC236}">
                  <a16:creationId xmlns:a16="http://schemas.microsoft.com/office/drawing/2014/main" id="{E74CAEB5-428D-DE0F-ABBC-53F5CE766A83}"/>
                </a:ext>
              </a:extLst>
            </p:cNvPr>
            <p:cNvSpPr/>
            <p:nvPr/>
          </p:nvSpPr>
          <p:spPr bwMode="auto">
            <a:xfrm>
              <a:off x="9334193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54FE0A-1B3D-C948-F0E4-5A34B2AE331F}"/>
                </a:ext>
              </a:extLst>
            </p:cNvPr>
            <p:cNvSpPr txBox="1"/>
            <p:nvPr/>
          </p:nvSpPr>
          <p:spPr>
            <a:xfrm>
              <a:off x="9334193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Callback</a:t>
              </a:r>
              <a:r>
                <a:rPr lang="en-US" sz="1600" dirty="0"/>
                <a:t> endpoint</a:t>
              </a:r>
              <a:endParaRPr lang="en-US" sz="1600" b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B8E2A1-9E70-29C1-9B2B-BAE88A4DF8EF}"/>
                </a:ext>
              </a:extLst>
            </p:cNvPr>
            <p:cNvCxnSpPr>
              <a:cxnSpLocks/>
            </p:cNvCxnSpPr>
            <p:nvPr/>
          </p:nvCxnSpPr>
          <p:spPr>
            <a:xfrm>
              <a:off x="9334193" y="265311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178">
            <a:extLst>
              <a:ext uri="{FF2B5EF4-FFF2-40B4-BE49-F238E27FC236}">
                <a16:creationId xmlns:a16="http://schemas.microsoft.com/office/drawing/2014/main" id="{CD78F234-2FFD-D010-CE45-0F87C7BE5B68}"/>
              </a:ext>
            </a:extLst>
          </p:cNvPr>
          <p:cNvSpPr/>
          <p:nvPr/>
        </p:nvSpPr>
        <p:spPr bwMode="auto">
          <a:xfrm>
            <a:off x="480367" y="5502365"/>
            <a:ext cx="11247120" cy="6410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22EA9-79CA-E721-C5E1-58EEE05A92F0}"/>
              </a:ext>
            </a:extLst>
          </p:cNvPr>
          <p:cNvCxnSpPr>
            <a:cxnSpLocks/>
          </p:cNvCxnSpPr>
          <p:nvPr/>
        </p:nvCxnSpPr>
        <p:spPr>
          <a:xfrm>
            <a:off x="467360" y="6172321"/>
            <a:ext cx="11244273" cy="0"/>
          </a:xfrm>
          <a:prstGeom prst="line">
            <a:avLst/>
          </a:prstGeom>
          <a:ln w="57150">
            <a:solidFill>
              <a:srgbClr val="0078D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Lightning bolt with solid fill">
            <a:extLst>
              <a:ext uri="{FF2B5EF4-FFF2-40B4-BE49-F238E27FC236}">
                <a16:creationId xmlns:a16="http://schemas.microsoft.com/office/drawing/2014/main" id="{AAE4FBC1-46D4-4622-20C9-AA5D1BEDB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127276" y="5623301"/>
            <a:ext cx="457200" cy="4572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FAF5FCF-46CD-8560-D119-5A44E50A1533}"/>
              </a:ext>
            </a:extLst>
          </p:cNvPr>
          <p:cNvSpPr/>
          <p:nvPr/>
        </p:nvSpPr>
        <p:spPr>
          <a:xfrm>
            <a:off x="1185699" y="5669021"/>
            <a:ext cx="365760" cy="365760"/>
          </a:xfrm>
          <a:prstGeom prst="rect">
            <a:avLst/>
          </a:prstGeom>
          <a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LID4096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EF92B4-BBDB-6145-C99F-4028289D7BDB}"/>
              </a:ext>
            </a:extLst>
          </p:cNvPr>
          <p:cNvSpPr txBox="1"/>
          <p:nvPr/>
        </p:nvSpPr>
        <p:spPr>
          <a:xfrm>
            <a:off x="1757215" y="5636458"/>
            <a:ext cx="14677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Application registration</a:t>
            </a:r>
            <a:endParaRPr lang="LID4096" sz="1400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EFBF0D-834C-3DDB-3527-E6AD52360D49}"/>
              </a:ext>
            </a:extLst>
          </p:cNvPr>
          <p:cNvSpPr txBox="1"/>
          <p:nvPr/>
        </p:nvSpPr>
        <p:spPr>
          <a:xfrm>
            <a:off x="8625974" y="5636458"/>
            <a:ext cx="20379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Verified ID Request Service API</a:t>
            </a:r>
            <a:endParaRPr lang="LID4096" sz="1400" dirty="0" err="1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3158CA-796A-ADD3-2F5A-F0AC401B89EB}"/>
              </a:ext>
            </a:extLst>
          </p:cNvPr>
          <p:cNvCxnSpPr>
            <a:cxnSpLocks/>
          </p:cNvCxnSpPr>
          <p:nvPr/>
        </p:nvCxnSpPr>
        <p:spPr>
          <a:xfrm>
            <a:off x="2857807" y="1754483"/>
            <a:ext cx="573835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A1AED3-E93C-4BD0-1941-854C8F07D4AA}"/>
              </a:ext>
            </a:extLst>
          </p:cNvPr>
          <p:cNvSpPr txBox="1"/>
          <p:nvPr/>
        </p:nvSpPr>
        <p:spPr>
          <a:xfrm>
            <a:off x="2772210" y="1513638"/>
            <a:ext cx="6853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Start</a:t>
            </a:r>
            <a:endParaRPr lang="LID4096" sz="1400" dirty="0" err="1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71E6208-617E-5292-F932-AA535D18B49F}"/>
              </a:ext>
            </a:extLst>
          </p:cNvPr>
          <p:cNvCxnSpPr>
            <a:cxnSpLocks/>
            <a:stCxn id="49" idx="2"/>
            <a:endCxn id="27" idx="0"/>
          </p:cNvCxnSpPr>
          <p:nvPr/>
        </p:nvCxnSpPr>
        <p:spPr>
          <a:xfrm rot="5400000">
            <a:off x="1143052" y="2988066"/>
            <a:ext cx="2906483" cy="2455427"/>
          </a:xfrm>
          <a:prstGeom prst="bentConnector3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Badge 4 with solid fill">
            <a:extLst>
              <a:ext uri="{FF2B5EF4-FFF2-40B4-BE49-F238E27FC236}">
                <a16:creationId xmlns:a16="http://schemas.microsoft.com/office/drawing/2014/main" id="{2B5D34BC-A4B2-C643-1C6D-D46A8D3CD5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4902" y="2396778"/>
            <a:ext cx="365760" cy="365760"/>
          </a:xfrm>
          <a:prstGeom prst="rect">
            <a:avLst/>
          </a:prstGeom>
        </p:spPr>
      </p:pic>
      <p:pic>
        <p:nvPicPr>
          <p:cNvPr id="49" name="Graphic 48" descr="Badge with solid fill">
            <a:extLst>
              <a:ext uri="{FF2B5EF4-FFF2-40B4-BE49-F238E27FC236}">
                <a16:creationId xmlns:a16="http://schemas.microsoft.com/office/drawing/2014/main" id="{66193FF7-628A-3B3C-5CAF-38AF22D839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41126" y="2396778"/>
            <a:ext cx="365760" cy="365760"/>
          </a:xfrm>
          <a:prstGeom prst="rect">
            <a:avLst/>
          </a:prstGeom>
        </p:spPr>
      </p:pic>
      <p:pic>
        <p:nvPicPr>
          <p:cNvPr id="51" name="Graphic 50" descr="Badge 3 with solid fill">
            <a:extLst>
              <a:ext uri="{FF2B5EF4-FFF2-40B4-BE49-F238E27FC236}">
                <a16:creationId xmlns:a16="http://schemas.microsoft.com/office/drawing/2014/main" id="{6A0F74A6-E216-BAF1-4011-1AAA410B8A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8014" y="2396778"/>
            <a:ext cx="365760" cy="365760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6FED5DC5-95E5-EC6F-6804-C70D7FFD8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40033" y="2396778"/>
            <a:ext cx="365760" cy="365760"/>
          </a:xfrm>
          <a:prstGeom prst="rect">
            <a:avLst/>
          </a:prstGeom>
        </p:spPr>
      </p:pic>
      <p:pic>
        <p:nvPicPr>
          <p:cNvPr id="55" name="Graphic 54" descr="Badge 5 with solid fill">
            <a:extLst>
              <a:ext uri="{FF2B5EF4-FFF2-40B4-BE49-F238E27FC236}">
                <a16:creationId xmlns:a16="http://schemas.microsoft.com/office/drawing/2014/main" id="{FB0E44FC-5D6C-A85D-14B9-8F72DC6AFE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40033" y="5669021"/>
            <a:ext cx="365760" cy="365760"/>
          </a:xfrm>
          <a:prstGeom prst="rect">
            <a:avLst/>
          </a:prstGeom>
        </p:spPr>
      </p:pic>
      <p:pic>
        <p:nvPicPr>
          <p:cNvPr id="57" name="Graphic 56" descr="Badge 1 with solid fill">
            <a:extLst>
              <a:ext uri="{FF2B5EF4-FFF2-40B4-BE49-F238E27FC236}">
                <a16:creationId xmlns:a16="http://schemas.microsoft.com/office/drawing/2014/main" id="{7163C537-FAF4-2F38-B44D-7653C2E3C0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92470" y="1462433"/>
            <a:ext cx="365760" cy="3657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3E7ADCE-8071-7DD5-3D4A-CDFE1EBBA67B}"/>
              </a:ext>
            </a:extLst>
          </p:cNvPr>
          <p:cNvSpPr txBox="1"/>
          <p:nvPr/>
        </p:nvSpPr>
        <p:spPr>
          <a:xfrm>
            <a:off x="1888052" y="3767145"/>
            <a:ext cx="19377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Acquire access token </a:t>
            </a:r>
            <a:br>
              <a:rPr lang="en-US" sz="1400" dirty="0"/>
            </a:br>
            <a:r>
              <a:rPr lang="en-US" sz="1400" dirty="0"/>
              <a:t>(client credentials)</a:t>
            </a:r>
            <a:endParaRPr lang="LID4096" sz="1400" dirty="0" err="1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3792E5E-CA46-B552-0F87-D068EB4CFB6A}"/>
              </a:ext>
            </a:extLst>
          </p:cNvPr>
          <p:cNvCxnSpPr>
            <a:cxnSpLocks/>
            <a:stCxn id="51" idx="2"/>
            <a:endCxn id="26" idx="0"/>
          </p:cNvCxnSpPr>
          <p:nvPr/>
        </p:nvCxnSpPr>
        <p:spPr>
          <a:xfrm rot="16200000" flipH="1">
            <a:off x="5048004" y="2315428"/>
            <a:ext cx="2860763" cy="3754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55475E0-B9F6-E0FB-C347-5D64DE3E7BFD}"/>
              </a:ext>
            </a:extLst>
          </p:cNvPr>
          <p:cNvSpPr txBox="1"/>
          <p:nvPr/>
        </p:nvSpPr>
        <p:spPr>
          <a:xfrm>
            <a:off x="4783774" y="3664979"/>
            <a:ext cx="139161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Start presentation request</a:t>
            </a:r>
            <a:endParaRPr lang="LID4096" sz="1400" dirty="0" err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1DEDC1-2F57-C960-B5CE-2CA024B8E20D}"/>
              </a:ext>
            </a:extLst>
          </p:cNvPr>
          <p:cNvSpPr txBox="1"/>
          <p:nvPr/>
        </p:nvSpPr>
        <p:spPr>
          <a:xfrm>
            <a:off x="5095527" y="1988346"/>
            <a:ext cx="6003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Update </a:t>
            </a:r>
            <a:br>
              <a:rPr lang="en-US" sz="1400" dirty="0"/>
            </a:br>
            <a:r>
              <a:rPr lang="en-US" sz="1400" dirty="0"/>
              <a:t>cache</a:t>
            </a:r>
            <a:endParaRPr lang="LID4096" sz="1400" dirty="0" err="1"/>
          </a:p>
        </p:txBody>
      </p:sp>
      <p:pic>
        <p:nvPicPr>
          <p:cNvPr id="75" name="Graphic 74" descr="Repeat with solid fill">
            <a:extLst>
              <a:ext uri="{FF2B5EF4-FFF2-40B4-BE49-F238E27FC236}">
                <a16:creationId xmlns:a16="http://schemas.microsoft.com/office/drawing/2014/main" id="{5E1612C8-0423-6092-F501-9E638E1635C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5543" y="2222835"/>
            <a:ext cx="457200" cy="4572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35DFBEC-0E3A-150B-8D68-F96E3A37FDD0}"/>
              </a:ext>
            </a:extLst>
          </p:cNvPr>
          <p:cNvSpPr txBox="1"/>
          <p:nvPr/>
        </p:nvSpPr>
        <p:spPr>
          <a:xfrm>
            <a:off x="6935585" y="2007391"/>
            <a:ext cx="19377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Return cheche object</a:t>
            </a:r>
            <a:endParaRPr lang="LID4096" sz="1400" dirty="0" err="1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9465E28-3205-7C34-38C0-4032F7016937}"/>
              </a:ext>
            </a:extLst>
          </p:cNvPr>
          <p:cNvCxnSpPr>
            <a:cxnSpLocks/>
            <a:stCxn id="75" idx="0"/>
            <a:endCxn id="90" idx="0"/>
          </p:cNvCxnSpPr>
          <p:nvPr/>
        </p:nvCxnSpPr>
        <p:spPr>
          <a:xfrm rot="5400000" flipH="1" flipV="1">
            <a:off x="3746926" y="-749820"/>
            <a:ext cx="259872" cy="5685439"/>
          </a:xfrm>
          <a:prstGeom prst="bentConnector3">
            <a:avLst>
              <a:gd name="adj1" fmla="val 600152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53F09F5-3640-DE65-5CB0-F3331B396149}"/>
              </a:ext>
            </a:extLst>
          </p:cNvPr>
          <p:cNvSpPr txBox="1"/>
          <p:nvPr/>
        </p:nvSpPr>
        <p:spPr>
          <a:xfrm>
            <a:off x="1355501" y="2236328"/>
            <a:ext cx="19377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Check status </a:t>
            </a:r>
            <a:br>
              <a:rPr lang="en-US" sz="1400" dirty="0"/>
            </a:br>
            <a:r>
              <a:rPr lang="en-US" sz="1400" dirty="0"/>
              <a:t>and update UI</a:t>
            </a:r>
            <a:endParaRPr lang="LID4096" sz="1400" dirty="0" err="1"/>
          </a:p>
        </p:txBody>
      </p:sp>
      <p:pic>
        <p:nvPicPr>
          <p:cNvPr id="90" name="Graphic 89" descr="Database with solid fill">
            <a:extLst>
              <a:ext uri="{FF2B5EF4-FFF2-40B4-BE49-F238E27FC236}">
                <a16:creationId xmlns:a16="http://schemas.microsoft.com/office/drawing/2014/main" id="{57DE6756-32E3-B4BE-0FC6-7264126BAE3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82422" y="1962963"/>
            <a:ext cx="274320" cy="27432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3694929-D9F7-7262-6D76-5C5408562940}"/>
              </a:ext>
            </a:extLst>
          </p:cNvPr>
          <p:cNvSpPr txBox="1"/>
          <p:nvPr/>
        </p:nvSpPr>
        <p:spPr>
          <a:xfrm>
            <a:off x="10222744" y="1944717"/>
            <a:ext cx="6003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Update </a:t>
            </a:r>
            <a:br>
              <a:rPr lang="en-US" sz="1400" dirty="0"/>
            </a:br>
            <a:r>
              <a:rPr lang="en-US" sz="1400" dirty="0"/>
              <a:t>cache</a:t>
            </a:r>
            <a:endParaRPr lang="LID4096" sz="1400" dirty="0" err="1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32BE0BD-8703-F40E-B540-B1840B31D5E8}"/>
              </a:ext>
            </a:extLst>
          </p:cNvPr>
          <p:cNvCxnSpPr>
            <a:cxnSpLocks/>
            <a:stCxn id="55" idx="0"/>
            <a:endCxn id="53" idx="2"/>
          </p:cNvCxnSpPr>
          <p:nvPr/>
        </p:nvCxnSpPr>
        <p:spPr>
          <a:xfrm flipV="1">
            <a:off x="10522913" y="2762538"/>
            <a:ext cx="0" cy="290648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12373AC-2B04-62F2-2DC2-2184E014C6ED}"/>
              </a:ext>
            </a:extLst>
          </p:cNvPr>
          <p:cNvSpPr txBox="1"/>
          <p:nvPr/>
        </p:nvSpPr>
        <p:spPr>
          <a:xfrm>
            <a:off x="10644431" y="4061315"/>
            <a:ext cx="10672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Notifications</a:t>
            </a:r>
            <a:endParaRPr lang="LID4096" sz="1400" dirty="0" err="1"/>
          </a:p>
        </p:txBody>
      </p:sp>
    </p:spTree>
    <p:extLst>
      <p:ext uri="{BB962C8B-B14F-4D97-AF65-F5344CB8AC3E}">
        <p14:creationId xmlns:p14="http://schemas.microsoft.com/office/powerpoint/2010/main" val="152071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151</Words>
  <Application>Microsoft Office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Yoel Horvitz</dc:creator>
  <cp:lastModifiedBy>Yoel Horvitz</cp:lastModifiedBy>
  <cp:revision>14</cp:revision>
  <dcterms:created xsi:type="dcterms:W3CDTF">2025-04-08T05:43:03Z</dcterms:created>
  <dcterms:modified xsi:type="dcterms:W3CDTF">2025-05-29T05:20:43Z</dcterms:modified>
</cp:coreProperties>
</file>